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91" r:id="rId2"/>
    <p:sldMasterId id="2147483724" r:id="rId3"/>
  </p:sldMasterIdLst>
  <p:notesMasterIdLst>
    <p:notesMasterId r:id="rId61"/>
  </p:notesMasterIdLst>
  <p:handoutMasterIdLst>
    <p:handoutMasterId r:id="rId62"/>
  </p:handoutMasterIdLst>
  <p:sldIdLst>
    <p:sldId id="312" r:id="rId4"/>
    <p:sldId id="314" r:id="rId5"/>
    <p:sldId id="315" r:id="rId6"/>
    <p:sldId id="316" r:id="rId7"/>
    <p:sldId id="317" r:id="rId8"/>
    <p:sldId id="318" r:id="rId9"/>
    <p:sldId id="319" r:id="rId10"/>
    <p:sldId id="257" r:id="rId11"/>
    <p:sldId id="258" r:id="rId12"/>
    <p:sldId id="261" r:id="rId13"/>
    <p:sldId id="262" r:id="rId14"/>
    <p:sldId id="263" r:id="rId15"/>
    <p:sldId id="264" r:id="rId16"/>
    <p:sldId id="265" r:id="rId17"/>
    <p:sldId id="266" r:id="rId18"/>
    <p:sldId id="267" r:id="rId19"/>
    <p:sldId id="268" r:id="rId20"/>
    <p:sldId id="269" r:id="rId21"/>
    <p:sldId id="270" r:id="rId22"/>
    <p:sldId id="271" r:id="rId23"/>
    <p:sldId id="273" r:id="rId24"/>
    <p:sldId id="274" r:id="rId25"/>
    <p:sldId id="275" r:id="rId26"/>
    <p:sldId id="286" r:id="rId27"/>
    <p:sldId id="276" r:id="rId28"/>
    <p:sldId id="320" r:id="rId29"/>
    <p:sldId id="321" r:id="rId30"/>
    <p:sldId id="280" r:id="rId31"/>
    <p:sldId id="281" r:id="rId32"/>
    <p:sldId id="282" r:id="rId33"/>
    <p:sldId id="283" r:id="rId34"/>
    <p:sldId id="284" r:id="rId35"/>
    <p:sldId id="285" r:id="rId36"/>
    <p:sldId id="288" r:id="rId37"/>
    <p:sldId id="289" r:id="rId38"/>
    <p:sldId id="322" r:id="rId39"/>
    <p:sldId id="313" r:id="rId40"/>
    <p:sldId id="290" r:id="rId41"/>
    <p:sldId id="291" r:id="rId42"/>
    <p:sldId id="292" r:id="rId43"/>
    <p:sldId id="293" r:id="rId44"/>
    <p:sldId id="294" r:id="rId45"/>
    <p:sldId id="295" r:id="rId46"/>
    <p:sldId id="296" r:id="rId47"/>
    <p:sldId id="297" r:id="rId48"/>
    <p:sldId id="311" r:id="rId49"/>
    <p:sldId id="299" r:id="rId50"/>
    <p:sldId id="300" r:id="rId51"/>
    <p:sldId id="301" r:id="rId52"/>
    <p:sldId id="310" r:id="rId53"/>
    <p:sldId id="303" r:id="rId54"/>
    <p:sldId id="304" r:id="rId55"/>
    <p:sldId id="305" r:id="rId56"/>
    <p:sldId id="306" r:id="rId57"/>
    <p:sldId id="307" r:id="rId58"/>
    <p:sldId id="308" r:id="rId59"/>
    <p:sldId id="309" r:id="rId60"/>
  </p:sldIdLst>
  <p:sldSz cx="9144000" cy="6858000" type="screen4x3"/>
  <p:notesSz cx="6858000" cy="9144000"/>
  <p:embeddedFontLst>
    <p:embeddedFont>
      <p:font typeface="MS Mincho" panose="02020609040205080304" pitchFamily="49" charset="-128"/>
      <p:regular r:id="rId63"/>
    </p:embeddedFont>
    <p:embeddedFont>
      <p:font typeface="Lato" panose="020F0502020204030203" pitchFamily="34" charset="0"/>
      <p:regular r:id="rId64"/>
      <p:bold r:id="rId65"/>
      <p:boldItalic r:id="rId66"/>
    </p:embeddedFont>
    <p:embeddedFont>
      <p:font typeface="Arial Narrow Bold Italic" panose="020B07060202020A0204" pitchFamily="34" charset="0"/>
      <p:boldItalic r:id="rId67"/>
    </p:embeddedFont>
    <p:embeddedFont>
      <p:font typeface="Calibri" panose="020F0502020204030204" pitchFamily="34" charset="0"/>
      <p:regular r:id="rId68"/>
      <p:bold r:id="rId69"/>
      <p:italic r:id="rId70"/>
      <p:boldItalic r:id="rId71"/>
    </p:embeddedFont>
    <p:embeddedFont>
      <p:font typeface="Aharoni" panose="02010803020104030203" pitchFamily="2" charset="-79"/>
      <p:bold r:id="rId72"/>
    </p:embeddedFont>
    <p:embeddedFont>
      <p:font typeface="Arial Narrow Bold" panose="020B0706020202030204" pitchFamily="34" charset="0"/>
      <p:bold r:id="rId73"/>
    </p:embeddedFont>
    <p:embeddedFont>
      <p:font typeface="Arial Narrow" panose="020B0606020202030204" pitchFamily="34" charset="0"/>
      <p:regular r:id="rId74"/>
      <p:bold r:id="rId75"/>
      <p:italic r:id="rId76"/>
      <p:boldItalic r:id="rId77"/>
    </p:embeddedFont>
    <p:embeddedFont>
      <p:font typeface="MS Mincho" panose="02020609040205080304" pitchFamily="49" charset="-128"/>
      <p:regular r:id="rId63"/>
    </p:embeddedFont>
    <p:embeddedFont>
      <p:font typeface="Times" panose="02020603050405020304" pitchFamily="18" charset="0"/>
      <p:regular r:id="rId78"/>
      <p:bold r:id="rId79"/>
      <p:italic r:id="rId80"/>
      <p:boldItalic r:id="rId81"/>
    </p:embeddedFont>
    <p:embeddedFont>
      <p:font typeface="Calibri Light" panose="020F0302020204030204" pitchFamily="34" charset="0"/>
      <p:regular r:id="rId82"/>
      <p:italic r:id="rId83"/>
    </p:embeddedFont>
    <p:embeddedFont>
      <p:font typeface="Agency FB" panose="020B0503020202020204" pitchFamily="34" charset="0"/>
      <p:regular r:id="rId84"/>
      <p:bold r:id="rId85"/>
    </p:embeddedFont>
    <p:embeddedFont>
      <p:font typeface="MS PGothic" panose="020B0600070205080204" pitchFamily="34" charset="-128"/>
      <p:regular r:id="rId86"/>
    </p:embeddedFont>
    <p:embeddedFont>
      <p:font typeface="MS PGothic" panose="020B0600070205080204" pitchFamily="34" charset="-128"/>
      <p:regular r:id="rId86"/>
    </p:embeddedFont>
    <p:embeddedFont>
      <p:font typeface="Microsoft YaHei" panose="020B0503020204020204" pitchFamily="34" charset="-122"/>
      <p:regular r:id="rId87"/>
      <p:bold r:id="rId8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1-5-21-789646760-378479060-1264475144-1163" providerId="AD"/>
      </p:ext>
    </p:extLst>
  </p:cmAuthor>
  <p:cmAuthor id="2" name="lawrence leiter" initials="LAL"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CEE"/>
    <a:srgbClr val="FCDCEA"/>
    <a:srgbClr val="451C6A"/>
    <a:srgbClr val="935DBB"/>
    <a:srgbClr val="EBEBFF"/>
    <a:srgbClr val="E0E1FF"/>
    <a:srgbClr val="D0C9FF"/>
    <a:srgbClr val="6B4487"/>
    <a:srgbClr val="51118E"/>
    <a:srgbClr val="2408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90" autoAdjust="0"/>
    <p:restoredTop sz="83784" autoAdjust="0"/>
  </p:normalViewPr>
  <p:slideViewPr>
    <p:cSldViewPr snapToGrid="0">
      <p:cViewPr varScale="1">
        <p:scale>
          <a:sx n="55" d="100"/>
          <a:sy n="55" d="100"/>
        </p:scale>
        <p:origin x="97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980"/>
    </p:cViewPr>
  </p:sorterViewPr>
  <p:notesViewPr>
    <p:cSldViewPr snapToGrid="0">
      <p:cViewPr varScale="1">
        <p:scale>
          <a:sx n="51" d="100"/>
          <a:sy n="51" d="100"/>
        </p:scale>
        <p:origin x="2624"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font" Target="fonts/font9.fntdata"/><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 Target="slides/slide2.xml"/><Relationship Id="rId61" Type="http://schemas.openxmlformats.org/officeDocument/2006/relationships/notesMaster" Target="notesMasters/notesMaster1.xml"/><Relationship Id="rId82" Type="http://schemas.openxmlformats.org/officeDocument/2006/relationships/font" Target="fonts/font20.fntdata"/><Relationship Id="rId90"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51118E"/>
              </a:solidFill>
              <a:ln w="19050">
                <a:noFill/>
              </a:ln>
              <a:effectLst/>
            </c:spPr>
            <c:extLst>
              <c:ext xmlns:c16="http://schemas.microsoft.com/office/drawing/2014/chart" uri="{C3380CC4-5D6E-409C-BE32-E72D297353CC}">
                <c16:uniqueId val="{00000001-3836-4339-87A4-D575043062DB}"/>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3836-4339-87A4-D575043062DB}"/>
              </c:ext>
            </c:extLst>
          </c:dPt>
          <c:dPt>
            <c:idx val="2"/>
            <c:bubble3D val="0"/>
            <c:spPr>
              <a:solidFill>
                <a:schemeClr val="accent3"/>
              </a:solidFill>
              <a:ln w="19050">
                <a:noFill/>
              </a:ln>
              <a:effectLst/>
            </c:spPr>
            <c:extLst>
              <c:ext xmlns:c16="http://schemas.microsoft.com/office/drawing/2014/chart" uri="{C3380CC4-5D6E-409C-BE32-E72D297353CC}">
                <c16:uniqueId val="{00000005-3836-4339-87A4-D575043062DB}"/>
              </c:ext>
            </c:extLst>
          </c:dPt>
          <c:dPt>
            <c:idx val="3"/>
            <c:bubble3D val="0"/>
            <c:spPr>
              <a:solidFill>
                <a:schemeClr val="accent4"/>
              </a:solidFill>
              <a:ln w="19050">
                <a:noFill/>
              </a:ln>
              <a:effectLst/>
            </c:spPr>
            <c:extLst>
              <c:ext xmlns:c16="http://schemas.microsoft.com/office/drawing/2014/chart" uri="{C3380CC4-5D6E-409C-BE32-E72D297353CC}">
                <c16:uniqueId val="{00000007-3836-4339-87A4-D575043062DB}"/>
              </c:ext>
            </c:extLst>
          </c:dPt>
          <c:cat>
            <c:strRef>
              <c:f>Sheet1!$A$2:$A$5</c:f>
              <c:strCache>
                <c:ptCount val="2"/>
                <c:pt idx="0">
                  <c:v>1st Qtr</c:v>
                </c:pt>
                <c:pt idx="1">
                  <c:v>2nd Qtr</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8-3836-4339-87A4-D575043062D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51118E"/>
              </a:solidFill>
              <a:ln w="19050">
                <a:noFill/>
              </a:ln>
              <a:effectLst/>
            </c:spPr>
            <c:extLst>
              <c:ext xmlns:c16="http://schemas.microsoft.com/office/drawing/2014/chart" uri="{C3380CC4-5D6E-409C-BE32-E72D297353CC}">
                <c16:uniqueId val="{00000001-3836-4339-87A4-D575043062DB}"/>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3836-4339-87A4-D575043062DB}"/>
              </c:ext>
            </c:extLst>
          </c:dPt>
          <c:dPt>
            <c:idx val="2"/>
            <c:bubble3D val="0"/>
            <c:spPr>
              <a:solidFill>
                <a:schemeClr val="accent3"/>
              </a:solidFill>
              <a:ln w="19050">
                <a:noFill/>
              </a:ln>
              <a:effectLst/>
            </c:spPr>
            <c:extLst>
              <c:ext xmlns:c16="http://schemas.microsoft.com/office/drawing/2014/chart" uri="{C3380CC4-5D6E-409C-BE32-E72D297353CC}">
                <c16:uniqueId val="{00000005-3836-4339-87A4-D575043062DB}"/>
              </c:ext>
            </c:extLst>
          </c:dPt>
          <c:dPt>
            <c:idx val="3"/>
            <c:bubble3D val="0"/>
            <c:spPr>
              <a:solidFill>
                <a:schemeClr val="accent4"/>
              </a:solidFill>
              <a:ln w="19050">
                <a:noFill/>
              </a:ln>
              <a:effectLst/>
            </c:spPr>
            <c:extLst>
              <c:ext xmlns:c16="http://schemas.microsoft.com/office/drawing/2014/chart" uri="{C3380CC4-5D6E-409C-BE32-E72D297353CC}">
                <c16:uniqueId val="{00000007-3836-4339-87A4-D575043062DB}"/>
              </c:ext>
            </c:extLst>
          </c:dPt>
          <c:cat>
            <c:strRef>
              <c:f>Sheet1!$A$2:$A$5</c:f>
              <c:strCache>
                <c:ptCount val="2"/>
                <c:pt idx="0">
                  <c:v>1st Qtr</c:v>
                </c:pt>
                <c:pt idx="1">
                  <c:v>2nd Qtr</c:v>
                </c:pt>
              </c:strCache>
            </c:strRef>
          </c:cat>
          <c:val>
            <c:numRef>
              <c:f>Sheet1!$B$2:$B$5</c:f>
              <c:numCache>
                <c:formatCode>General</c:formatCode>
                <c:ptCount val="4"/>
                <c:pt idx="0">
                  <c:v>43</c:v>
                </c:pt>
                <c:pt idx="1">
                  <c:v>57</c:v>
                </c:pt>
              </c:numCache>
            </c:numRef>
          </c:val>
          <c:extLst>
            <c:ext xmlns:c16="http://schemas.microsoft.com/office/drawing/2014/chart" uri="{C3380CC4-5D6E-409C-BE32-E72D297353CC}">
              <c16:uniqueId val="{00000008-3836-4339-87A4-D575043062D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Series 1</c:v>
                </c:pt>
              </c:strCache>
            </c:strRef>
          </c:tx>
          <c:spPr>
            <a:solidFill>
              <a:srgbClr val="6B4487"/>
            </a:solidFill>
            <a:ln>
              <a:noFill/>
            </a:ln>
            <a:effectLst/>
          </c:spPr>
          <c:invertIfNegative val="0"/>
          <c:cat>
            <c:strRef>
              <c:f>Sheet1!$A$2</c:f>
              <c:strCache>
                <c:ptCount val="1"/>
                <c:pt idx="0">
                  <c:v>Category 1</c:v>
                </c:pt>
              </c:strCache>
            </c:strRef>
          </c:cat>
          <c:val>
            <c:numRef>
              <c:f>Sheet1!$B$2</c:f>
              <c:numCache>
                <c:formatCode>General</c:formatCode>
                <c:ptCount val="1"/>
                <c:pt idx="0">
                  <c:v>3.6</c:v>
                </c:pt>
              </c:numCache>
            </c:numRef>
          </c:val>
          <c:extLst>
            <c:ext xmlns:c16="http://schemas.microsoft.com/office/drawing/2014/chart" uri="{C3380CC4-5D6E-409C-BE32-E72D297353CC}">
              <c16:uniqueId val="{00000000-6D70-4283-A8A6-89768E4FFC71}"/>
            </c:ext>
          </c:extLst>
        </c:ser>
        <c:ser>
          <c:idx val="1"/>
          <c:order val="1"/>
          <c:tx>
            <c:strRef>
              <c:f>Sheet1!$C$1</c:f>
              <c:strCache>
                <c:ptCount val="1"/>
                <c:pt idx="0">
                  <c:v>Series 2</c:v>
                </c:pt>
              </c:strCache>
            </c:strRef>
          </c:tx>
          <c:spPr>
            <a:solidFill>
              <a:srgbClr val="D0C9FF"/>
            </a:solidFill>
            <a:ln>
              <a:noFill/>
            </a:ln>
            <a:effectLst/>
          </c:spPr>
          <c:invertIfNegative val="0"/>
          <c:dPt>
            <c:idx val="0"/>
            <c:invertIfNegative val="0"/>
            <c:bubble3D val="0"/>
            <c:extLst>
              <c:ext xmlns:c16="http://schemas.microsoft.com/office/drawing/2014/chart" uri="{C3380CC4-5D6E-409C-BE32-E72D297353CC}">
                <c16:uniqueId val="{00000002-6D70-4283-A8A6-89768E4FFC71}"/>
              </c:ext>
            </c:extLst>
          </c:dPt>
          <c:cat>
            <c:strRef>
              <c:f>Sheet1!$A$2</c:f>
              <c:strCache>
                <c:ptCount val="1"/>
                <c:pt idx="0">
                  <c:v>Category 1</c:v>
                </c:pt>
              </c:strCache>
            </c:strRef>
          </c:cat>
          <c:val>
            <c:numRef>
              <c:f>Sheet1!$C$2</c:f>
              <c:numCache>
                <c:formatCode>General</c:formatCode>
                <c:ptCount val="1"/>
                <c:pt idx="0">
                  <c:v>2.6</c:v>
                </c:pt>
              </c:numCache>
            </c:numRef>
          </c:val>
          <c:extLst>
            <c:ext xmlns:c16="http://schemas.microsoft.com/office/drawing/2014/chart" uri="{C3380CC4-5D6E-409C-BE32-E72D297353CC}">
              <c16:uniqueId val="{00000001-6D70-4283-A8A6-89768E4FFC71}"/>
            </c:ext>
          </c:extLst>
        </c:ser>
        <c:dLbls>
          <c:showLegendKey val="0"/>
          <c:showVal val="0"/>
          <c:showCatName val="0"/>
          <c:showSerName val="0"/>
          <c:showPercent val="0"/>
          <c:showBubbleSize val="0"/>
        </c:dLbls>
        <c:gapWidth val="100"/>
        <c:overlap val="-27"/>
        <c:axId val="-1966316440"/>
        <c:axId val="-1966313464"/>
      </c:barChart>
      <c:catAx>
        <c:axId val="-1966316440"/>
        <c:scaling>
          <c:orientation val="minMax"/>
        </c:scaling>
        <c:delete val="1"/>
        <c:axPos val="b"/>
        <c:numFmt formatCode="General" sourceLinked="1"/>
        <c:majorTickMark val="none"/>
        <c:minorTickMark val="none"/>
        <c:tickLblPos val="none"/>
        <c:crossAx val="-1966313464"/>
        <c:crosses val="autoZero"/>
        <c:auto val="1"/>
        <c:lblAlgn val="ctr"/>
        <c:lblOffset val="100"/>
        <c:noMultiLvlLbl val="0"/>
      </c:catAx>
      <c:valAx>
        <c:axId val="-1966313464"/>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9663164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Series 1</c:v>
                </c:pt>
              </c:strCache>
            </c:strRef>
          </c:tx>
          <c:spPr>
            <a:solidFill>
              <a:srgbClr val="6B4487"/>
            </a:solidFill>
            <a:ln>
              <a:noFill/>
            </a:ln>
            <a:effectLst/>
          </c:spPr>
          <c:invertIfNegative val="0"/>
          <c:cat>
            <c:strRef>
              <c:f>Sheet1!$A$2</c:f>
              <c:strCache>
                <c:ptCount val="1"/>
                <c:pt idx="0">
                  <c:v>Category 1</c:v>
                </c:pt>
              </c:strCache>
            </c:strRef>
          </c:cat>
          <c:val>
            <c:numRef>
              <c:f>Sheet1!$B$2</c:f>
              <c:numCache>
                <c:formatCode>General</c:formatCode>
                <c:ptCount val="1"/>
                <c:pt idx="0">
                  <c:v>9.7000000000000011</c:v>
                </c:pt>
              </c:numCache>
            </c:numRef>
          </c:val>
          <c:extLst>
            <c:ext xmlns:c16="http://schemas.microsoft.com/office/drawing/2014/chart" uri="{C3380CC4-5D6E-409C-BE32-E72D297353CC}">
              <c16:uniqueId val="{00000000-DF96-4CEA-8B25-095F18CDB12F}"/>
            </c:ext>
          </c:extLst>
        </c:ser>
        <c:ser>
          <c:idx val="1"/>
          <c:order val="1"/>
          <c:tx>
            <c:strRef>
              <c:f>Sheet1!$C$1</c:f>
              <c:strCache>
                <c:ptCount val="1"/>
                <c:pt idx="0">
                  <c:v>Series 2</c:v>
                </c:pt>
              </c:strCache>
            </c:strRef>
          </c:tx>
          <c:spPr>
            <a:solidFill>
              <a:srgbClr val="D0C9FF"/>
            </a:solidFill>
            <a:ln>
              <a:noFill/>
            </a:ln>
            <a:effectLst/>
          </c:spPr>
          <c:invertIfNegative val="0"/>
          <c:cat>
            <c:strRef>
              <c:f>Sheet1!$A$2</c:f>
              <c:strCache>
                <c:ptCount val="1"/>
                <c:pt idx="0">
                  <c:v>Category 1</c:v>
                </c:pt>
              </c:strCache>
            </c:strRef>
          </c:cat>
          <c:val>
            <c:numRef>
              <c:f>Sheet1!$C$2</c:f>
              <c:numCache>
                <c:formatCode>General</c:formatCode>
                <c:ptCount val="1"/>
                <c:pt idx="0">
                  <c:v>1.2</c:v>
                </c:pt>
              </c:numCache>
            </c:numRef>
          </c:val>
          <c:extLst>
            <c:ext xmlns:c16="http://schemas.microsoft.com/office/drawing/2014/chart" uri="{C3380CC4-5D6E-409C-BE32-E72D297353CC}">
              <c16:uniqueId val="{00000001-DF96-4CEA-8B25-095F18CDB12F}"/>
            </c:ext>
          </c:extLst>
        </c:ser>
        <c:dLbls>
          <c:showLegendKey val="0"/>
          <c:showVal val="0"/>
          <c:showCatName val="0"/>
          <c:showSerName val="0"/>
          <c:showPercent val="0"/>
          <c:showBubbleSize val="0"/>
        </c:dLbls>
        <c:gapWidth val="100"/>
        <c:overlap val="-27"/>
        <c:axId val="-1966273320"/>
        <c:axId val="-1966270344"/>
      </c:barChart>
      <c:catAx>
        <c:axId val="-1966273320"/>
        <c:scaling>
          <c:orientation val="minMax"/>
        </c:scaling>
        <c:delete val="1"/>
        <c:axPos val="b"/>
        <c:numFmt formatCode="General" sourceLinked="1"/>
        <c:majorTickMark val="none"/>
        <c:minorTickMark val="none"/>
        <c:tickLblPos val="none"/>
        <c:crossAx val="-1966270344"/>
        <c:crosses val="autoZero"/>
        <c:auto val="1"/>
        <c:lblAlgn val="ctr"/>
        <c:lblOffset val="100"/>
        <c:noMultiLvlLbl val="0"/>
      </c:catAx>
      <c:valAx>
        <c:axId val="-1966270344"/>
        <c:scaling>
          <c:orientation val="minMax"/>
          <c:max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966273320"/>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935DBB"/>
            </a:solidFill>
            <a:ln>
              <a:noFill/>
            </a:ln>
            <a:effectLst>
              <a:outerShdw blurRad="50800" dist="38100" dir="5400000" algn="t" rotWithShape="0">
                <a:prstClr val="black">
                  <a:alpha val="40000"/>
                </a:prstClr>
              </a:outerShdw>
            </a:effectLst>
          </c:spPr>
          <c:invertIfNegative val="0"/>
          <c:dLbls>
            <c:dLbl>
              <c:idx val="0"/>
              <c:tx>
                <c:rich>
                  <a:bodyPr/>
                  <a:lstStyle/>
                  <a:p>
                    <a:r>
                      <a:rPr lang="en-US" dirty="0"/>
                      <a:t>-48%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ACC-4175-80CC-DF3A3D6A57B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-0.45</c:v>
                </c:pt>
                <c:pt idx="1">
                  <c:v>-0.54</c:v>
                </c:pt>
                <c:pt idx="2">
                  <c:v>-0.36</c:v>
                </c:pt>
                <c:pt idx="3">
                  <c:v>-0.61000000000000099</c:v>
                </c:pt>
                <c:pt idx="4">
                  <c:v>-0.60000000000000098</c:v>
                </c:pt>
              </c:numCache>
            </c:numRef>
          </c:val>
          <c:extLst>
            <c:ext xmlns:c16="http://schemas.microsoft.com/office/drawing/2014/chart" uri="{C3380CC4-5D6E-409C-BE32-E72D297353CC}">
              <c16:uniqueId val="{00000001-6ACC-4175-80CC-DF3A3D6A57B8}"/>
            </c:ext>
          </c:extLst>
        </c:ser>
        <c:ser>
          <c:idx val="1"/>
          <c:order val="1"/>
          <c:tx>
            <c:strRef>
              <c:f>Sheet1!$C$1</c:f>
              <c:strCache>
                <c:ptCount val="1"/>
                <c:pt idx="0">
                  <c:v>Series 2</c:v>
                </c:pt>
              </c:strCache>
            </c:strRef>
          </c:tx>
          <c:spPr>
            <a:solidFill>
              <a:srgbClr val="451C6A"/>
            </a:solidFill>
            <a:ln>
              <a:noFill/>
            </a:ln>
            <a:effectLst>
              <a:outerShdw blurRad="50800" dist="38100" dir="5400000" algn="t" rotWithShape="0">
                <a:prstClr val="black">
                  <a:alpha val="40000"/>
                </a:prstClr>
              </a:outerShdw>
            </a:effectLst>
          </c:spPr>
          <c:invertIfNegative val="0"/>
          <c:dLbls>
            <c:dLbl>
              <c:idx val="2"/>
              <c:tx>
                <c:rich>
                  <a:bodyPr/>
                  <a:lstStyle/>
                  <a:p>
                    <a:r>
                      <a:rPr lang="en-US" dirty="0"/>
                      <a:t>-59%</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ACC-4175-80CC-DF3A3D6A57B8}"/>
                </c:ext>
              </c:extLst>
            </c:dLbl>
            <c:dLbl>
              <c:idx val="3"/>
              <c:tx>
                <c:rich>
                  <a:bodyPr/>
                  <a:lstStyle/>
                  <a:p>
                    <a:r>
                      <a:rPr lang="en-US" dirty="0"/>
                      <a:t>-74%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ACC-4175-80CC-DF3A3D6A57B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Category 1</c:v>
                </c:pt>
                <c:pt idx="1">
                  <c:v>Category 2</c:v>
                </c:pt>
                <c:pt idx="2">
                  <c:v>Category 3</c:v>
                </c:pt>
                <c:pt idx="3">
                  <c:v>Category 4</c:v>
                </c:pt>
              </c:strCache>
            </c:strRef>
          </c:cat>
          <c:val>
            <c:numRef>
              <c:f>Sheet1!$C$2:$C$6</c:f>
              <c:numCache>
                <c:formatCode>General</c:formatCode>
                <c:ptCount val="5"/>
                <c:pt idx="0">
                  <c:v>-0.46</c:v>
                </c:pt>
                <c:pt idx="1">
                  <c:v>-0.43</c:v>
                </c:pt>
                <c:pt idx="2">
                  <c:v>-0.58000000000000096</c:v>
                </c:pt>
                <c:pt idx="3">
                  <c:v>-0.71000000000000096</c:v>
                </c:pt>
                <c:pt idx="4">
                  <c:v>-0.630000000000002</c:v>
                </c:pt>
              </c:numCache>
            </c:numRef>
          </c:val>
          <c:extLst>
            <c:ext xmlns:c16="http://schemas.microsoft.com/office/drawing/2014/chart" uri="{C3380CC4-5D6E-409C-BE32-E72D297353CC}">
              <c16:uniqueId val="{00000004-6ACC-4175-80CC-DF3A3D6A57B8}"/>
            </c:ext>
          </c:extLst>
        </c:ser>
        <c:dLbls>
          <c:showLegendKey val="0"/>
          <c:showVal val="0"/>
          <c:showCatName val="0"/>
          <c:showSerName val="0"/>
          <c:showPercent val="0"/>
          <c:showBubbleSize val="0"/>
        </c:dLbls>
        <c:gapWidth val="219"/>
        <c:overlap val="-27"/>
        <c:axId val="-1967305560"/>
        <c:axId val="-1967302504"/>
      </c:barChart>
      <c:catAx>
        <c:axId val="-1967305560"/>
        <c:scaling>
          <c:orientation val="minMax"/>
        </c:scaling>
        <c:delete val="1"/>
        <c:axPos val="b"/>
        <c:numFmt formatCode="General" sourceLinked="1"/>
        <c:majorTickMark val="none"/>
        <c:minorTickMark val="none"/>
        <c:tickLblPos val="none"/>
        <c:crossAx val="-1967302504"/>
        <c:crosses val="autoZero"/>
        <c:auto val="1"/>
        <c:lblAlgn val="ctr"/>
        <c:lblOffset val="100"/>
        <c:noMultiLvlLbl val="0"/>
      </c:catAx>
      <c:valAx>
        <c:axId val="-196730250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crossAx val="-1967305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4D0470-1A6D-43CF-A432-B388F12527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98F65-E05A-4358-A15F-82422B6317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AB2E46-1E63-4C79-8A21-1396A4A246D4}" type="datetimeFigureOut">
              <a:rPr lang="en-US" smtClean="0"/>
              <a:t>5/30/2018</a:t>
            </a:fld>
            <a:endParaRPr lang="en-US"/>
          </a:p>
        </p:txBody>
      </p:sp>
      <p:sp>
        <p:nvSpPr>
          <p:cNvPr id="4" name="Footer Placeholder 3">
            <a:extLst>
              <a:ext uri="{FF2B5EF4-FFF2-40B4-BE49-F238E27FC236}">
                <a16:creationId xmlns:a16="http://schemas.microsoft.com/office/drawing/2014/main" id="{A61A6CE7-F6E1-4A13-88C6-429C4B1D65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6A7B4E-DAE7-46CE-9291-568F9ACB99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7ABB4C-30D5-4DA7-9AB2-822CF842847A}" type="slidenum">
              <a:rPr lang="en-US" smtClean="0"/>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2BCCA-7487-4FDA-A785-D2619AC4F4A4}" type="datetimeFigureOut">
              <a:rPr lang="en-US" smtClean="0"/>
              <a:t>5/30/2018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310FC-D5D5-4DDD-85C1-086E0E1F3CCA}" type="slidenum">
              <a:rPr lang="en-US" smtClean="0"/>
              <a:t>‹#›</a:t>
            </a:fld>
            <a:endParaRPr lang="en-US"/>
          </a:p>
        </p:txBody>
      </p:sp>
    </p:spTree>
    <p:extLst>
      <p:ext uri="{BB962C8B-B14F-4D97-AF65-F5344CB8AC3E}">
        <p14:creationId xmlns:p14="http://schemas.microsoft.com/office/powerpoint/2010/main" val="208934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guidance.nice.org.uk/TA132/Guidance/pdf/Engli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irc.ahajournals.org/cgi/content/full/110/7/88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1</a:t>
            </a:fld>
            <a:endParaRPr lang="en-US"/>
          </a:p>
        </p:txBody>
      </p:sp>
    </p:spTree>
    <p:extLst>
      <p:ext uri="{BB962C8B-B14F-4D97-AF65-F5344CB8AC3E}">
        <p14:creationId xmlns:p14="http://schemas.microsoft.com/office/powerpoint/2010/main" val="287634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171450" indent="-171450" eaLnBrk="0" fontAlgn="base" hangingPunct="0">
              <a:spcBef>
                <a:spcPct val="30000"/>
              </a:spcBef>
              <a:spcAft>
                <a:spcPct val="0"/>
              </a:spcAft>
              <a:buFont typeface="Arial" pitchFamily="34" charset="0"/>
              <a:buChar char="•"/>
              <a:defRPr/>
            </a:pPr>
            <a:r>
              <a:rPr lang="en-US" dirty="0"/>
              <a:t>Hepatocytic LDL receptors bound to LDL particles are delivered to endosomes, where they disassociate from their LDL particles and are returned to the hepatocyte surface; LDL particles continue to the lysosomes for degradation. </a:t>
            </a:r>
          </a:p>
          <a:p>
            <a:pPr marL="171441" indent="-171441" eaLnBrk="0" fontAlgn="base" hangingPunct="0">
              <a:spcBef>
                <a:spcPct val="30000"/>
              </a:spcBef>
              <a:spcAft>
                <a:spcPct val="0"/>
              </a:spcAft>
              <a:buFont typeface="Arial" pitchFamily="34" charset="0"/>
              <a:buChar char="•"/>
              <a:defRPr/>
            </a:pPr>
            <a:r>
              <a:rPr lang="en-US" dirty="0"/>
              <a:t>Extracellular PCSK9 binds to the LDL receptor at the cell surface. The LDL receptor/PCSK9 complex is internalized by endocytosis and directed to the lysosomes, where the LDL receptor is degraded instead of being recycled back to the cell surface. </a:t>
            </a:r>
          </a:p>
          <a:p>
            <a:pPr marL="171441" indent="-171441" eaLnBrk="0" fontAlgn="base" hangingPunct="0">
              <a:spcBef>
                <a:spcPct val="30000"/>
              </a:spcBef>
              <a:spcAft>
                <a:spcPct val="0"/>
              </a:spcAft>
              <a:buFont typeface="Arial" pitchFamily="34" charset="0"/>
              <a:buChar char="•"/>
              <a:defRPr/>
            </a:pPr>
            <a:r>
              <a:rPr lang="en-US" dirty="0"/>
              <a:t>Extracellular PCSK9 effectively reduces the number of LDL receptors present on the hepatocyte surface, which consequently increases plasma LDL-C levels.</a:t>
            </a:r>
            <a:endParaRPr lang="en-US" b="1" dirty="0"/>
          </a:p>
          <a:p>
            <a:pPr eaLnBrk="0" fontAlgn="base" hangingPunct="0">
              <a:spcBef>
                <a:spcPct val="30000"/>
              </a:spcBef>
              <a:spcAft>
                <a:spcPct val="0"/>
              </a:spcAft>
              <a:defRPr/>
            </a:pPr>
            <a:endParaRPr lang="en-US" b="1" dirty="0"/>
          </a:p>
          <a:p>
            <a:pPr eaLnBrk="0" fontAlgn="base" hangingPunct="0">
              <a:spcBef>
                <a:spcPts val="396"/>
              </a:spcBef>
              <a:spcAft>
                <a:spcPct val="0"/>
              </a:spcAft>
              <a:defRPr/>
            </a:pPr>
            <a:r>
              <a:rPr lang="en-US" b="1" dirty="0"/>
              <a:t>References:</a:t>
            </a:r>
          </a:p>
          <a:p>
            <a:pPr>
              <a:spcBef>
                <a:spcPts val="396"/>
              </a:spcBef>
            </a:pPr>
            <a:r>
              <a:rPr lang="en-US" i="0" dirty="0"/>
              <a:t>Qian YW, et al.</a:t>
            </a:r>
            <a:r>
              <a:rPr lang="en-CA" i="0" dirty="0"/>
              <a:t> Secreted PCSK9 downregulates low density lipoprotein receptor through receptor-mediated endocytosis.</a:t>
            </a:r>
            <a:r>
              <a:rPr lang="en-US" i="0" dirty="0"/>
              <a:t> J Lipid Res. 2007;48:1488-1498.</a:t>
            </a:r>
          </a:p>
          <a:p>
            <a:pPr eaLnBrk="0" fontAlgn="base" hangingPunct="0">
              <a:spcBef>
                <a:spcPct val="30000"/>
              </a:spcBef>
              <a:spcAft>
                <a:spcPct val="0"/>
              </a:spcAft>
              <a:defRPr/>
            </a:pPr>
            <a:r>
              <a:rPr lang="en-CA" i="0" dirty="0"/>
              <a:t>Horton JD, et al. PCSK9: a convertase that coordinates LDL catabolism. J Lipid Res. 2009;50(</a:t>
            </a:r>
            <a:r>
              <a:rPr lang="en-CA" i="0" dirty="0" err="1"/>
              <a:t>suppl</a:t>
            </a:r>
            <a:r>
              <a:rPr lang="en-CA" i="0" dirty="0"/>
              <a:t>):S172-S177.</a:t>
            </a:r>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err="1"/>
              <a:t>Seidah</a:t>
            </a:r>
            <a:r>
              <a:rPr lang="en-CA" dirty="0"/>
              <a:t> NG, et al. </a:t>
            </a:r>
            <a:r>
              <a:rPr lang="en-CA" b="0" dirty="0"/>
              <a:t>PCSK9: a key modulator of cardiovascular health. </a:t>
            </a:r>
            <a:r>
              <a:rPr lang="pt-BR" b="0" dirty="0"/>
              <a:t>Circ Res. 2014;114(6):1022-36.</a:t>
            </a:r>
            <a:endParaRPr lang="en-CA" b="0" dirty="0"/>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26</a:t>
            </a:fld>
            <a:endParaRPr lang="en-US"/>
          </a:p>
        </p:txBody>
      </p:sp>
    </p:spTree>
    <p:extLst>
      <p:ext uri="{BB962C8B-B14F-4D97-AF65-F5344CB8AC3E}">
        <p14:creationId xmlns:p14="http://schemas.microsoft.com/office/powerpoint/2010/main" val="205577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Inhibition of PCSK9, e.g. by an antibody, reduced the degradation of LDL receptors, thereby increasing LDL-receptor levels, which allowed for more uptake of LDL from the circulation and decreased plasma LDL-C.</a:t>
            </a:r>
            <a:endParaRPr lang="en-US" b="1" dirty="0"/>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27</a:t>
            </a:fld>
            <a:endParaRPr lang="en-US"/>
          </a:p>
        </p:txBody>
      </p:sp>
    </p:spTree>
    <p:extLst>
      <p:ext uri="{BB962C8B-B14F-4D97-AF65-F5344CB8AC3E}">
        <p14:creationId xmlns:p14="http://schemas.microsoft.com/office/powerpoint/2010/main" val="317548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CA" dirty="0"/>
              <a:t>In the ARIC study, a cohort of African-Americans with a loss of function mutation for PCSK9 that was associated with mean LDL-C levels on average 28% lower than the remainder of the study population was associated with an 88% lower lifetime risk for CVD.</a:t>
            </a:r>
          </a:p>
          <a:p>
            <a:pPr marL="0" marR="0" indent="0" algn="l" defTabSz="914400" rtl="0" eaLnBrk="1" fontAlgn="auto" latinLnBrk="0" hangingPunct="1">
              <a:lnSpc>
                <a:spcPct val="100000"/>
              </a:lnSpc>
              <a:spcBef>
                <a:spcPts val="0"/>
              </a:spcBef>
              <a:spcAft>
                <a:spcPts val="0"/>
              </a:spcAft>
              <a:buClrTx/>
              <a:buSzTx/>
              <a:buFontTx/>
              <a:buNone/>
              <a:tabLst/>
              <a:defRPr/>
            </a:pPr>
            <a:r>
              <a:rPr lang="en-CA" dirty="0"/>
              <a:t>This study is important for 2 reasons. Firstly, it validated inhibition of PCSK9 as a target for drug development. Secondly, the much greater than expected CV risk reduction than that  observed in the typically 3-5 </a:t>
            </a:r>
            <a:r>
              <a:rPr lang="en-CA" dirty="0" err="1"/>
              <a:t>yr</a:t>
            </a:r>
            <a:r>
              <a:rPr lang="en-CA" dirty="0"/>
              <a:t> duration statin trials highlights the value of a LIFETIME reduction in LDL-C.</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r>
              <a:rPr lang="en-CA" dirty="0"/>
              <a:t>Reference: ARIC Study</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816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45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5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77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51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2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r>
              <a:rPr lang="en-CA" sz="1200" kern="1200" dirty="0">
                <a:solidFill>
                  <a:schemeClr val="tx1"/>
                </a:solidFill>
                <a:effectLst/>
                <a:latin typeface="+mn-lt"/>
                <a:ea typeface="+mn-ea"/>
                <a:cs typeface="+mn-cs"/>
              </a:rPr>
              <a:t>A landmark analysis selects a fixed time after the initiation of therapy for conducting the analysis of response. Only patients alive at the landmark time are included in the analysis.</a:t>
            </a:r>
          </a:p>
          <a:p>
            <a:r>
              <a:rPr lang="en-CA" sz="1200" kern="1200" dirty="0">
                <a:solidFill>
                  <a:schemeClr val="tx1"/>
                </a:solidFill>
                <a:effectLst/>
                <a:latin typeface="+mn-lt"/>
                <a:ea typeface="+mn-ea"/>
                <a:cs typeface="+mn-cs"/>
              </a:rPr>
              <a:t>In this analysis, it can be seen that the RRR (Relative Risk Reduction) was 12% in the first year but 19% in those participants alive at the end of year one.</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69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sz="1200" b="1" dirty="0"/>
              <a:t>Notes: </a:t>
            </a:r>
            <a:endParaRPr lang="en-US" sz="1200" b="1" dirty="0"/>
          </a:p>
          <a:p>
            <a:pPr defTabSz="432465">
              <a:spcBef>
                <a:spcPct val="0"/>
              </a:spcBef>
            </a:pPr>
            <a:endParaRPr lang="en-US" sz="1200" dirty="0"/>
          </a:p>
          <a:p>
            <a:r>
              <a:rPr lang="en-CA" sz="1200" kern="1200" dirty="0">
                <a:solidFill>
                  <a:schemeClr val="tx1"/>
                </a:solidFill>
                <a:effectLst/>
                <a:latin typeface="+mn-lt"/>
                <a:ea typeface="+mn-ea"/>
                <a:cs typeface="+mn-cs"/>
              </a:rPr>
              <a:t>A landmark analysis selects a fixed time after the initiation of therapy for conducting the analysis of response. Only patients alive at the landmark time are included in the analysis.</a:t>
            </a:r>
          </a:p>
          <a:p>
            <a:r>
              <a:rPr lang="en-CA" sz="1200" kern="1200" dirty="0">
                <a:solidFill>
                  <a:schemeClr val="tx1"/>
                </a:solidFill>
                <a:effectLst/>
                <a:latin typeface="+mn-lt"/>
                <a:ea typeface="+mn-ea"/>
                <a:cs typeface="+mn-cs"/>
              </a:rPr>
              <a:t>In this analysis, it can be seen that the RRR (Relative Risk Reduction) was 16% in the first year but 25% in those participants alive at the end of year one.</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29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7</a:t>
            </a:fld>
            <a:endParaRPr lang="en-US"/>
          </a:p>
        </p:txBody>
      </p:sp>
    </p:spTree>
    <p:extLst>
      <p:ext uri="{BB962C8B-B14F-4D97-AF65-F5344CB8AC3E}">
        <p14:creationId xmlns:p14="http://schemas.microsoft.com/office/powerpoint/2010/main" val="632768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15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sz="1200" b="1" dirty="0"/>
              <a:t>Notes: </a:t>
            </a:r>
            <a:endParaRPr lang="en-US" sz="12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10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55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a:t>
            </a:r>
            <a:r>
              <a:rPr lang="en-CA" b="1" dirty="0">
                <a:solidFill>
                  <a:srgbClr val="000000">
                    <a:lumMod val="85000"/>
                    <a:lumOff val="15000"/>
                  </a:srgbClr>
                </a:solidFill>
              </a:rPr>
              <a:t>No significant adverse events have been demonstrated</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39</a:t>
            </a:fld>
            <a:endParaRPr lang="en-US"/>
          </a:p>
        </p:txBody>
      </p:sp>
    </p:spTree>
    <p:extLst>
      <p:ext uri="{BB962C8B-B14F-4D97-AF65-F5344CB8AC3E}">
        <p14:creationId xmlns:p14="http://schemas.microsoft.com/office/powerpoint/2010/main" val="1329416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40</a:t>
            </a:fld>
            <a:endParaRPr lang="en-US"/>
          </a:p>
        </p:txBody>
      </p:sp>
    </p:spTree>
    <p:extLst>
      <p:ext uri="{BB962C8B-B14F-4D97-AF65-F5344CB8AC3E}">
        <p14:creationId xmlns:p14="http://schemas.microsoft.com/office/powerpoint/2010/main" val="1827857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05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sz="1200" dirty="0"/>
          </a:p>
          <a:p>
            <a:r>
              <a:rPr lang="en-US" sz="1200" dirty="0"/>
              <a:t>First</a:t>
            </a:r>
            <a:r>
              <a:rPr lang="en-US" sz="1200" baseline="0" dirty="0"/>
              <a:t> view:  Right-hand red zone to indicate patients qualifying for study with LDL-C “undesirably high” (i.e., &gt;/=1.8 mmol/L)</a:t>
            </a:r>
          </a:p>
          <a:p>
            <a:r>
              <a:rPr lang="en-US" sz="1200" baseline="0" dirty="0"/>
              <a:t>Second view: Alirocumab dose is blindly adjusted to maximize the number of patients in a low but physiologic range of LDL-C (i.e., 0.6-1.3 mmol/L)</a:t>
            </a:r>
          </a:p>
          <a:p>
            <a:r>
              <a:rPr lang="en-US" sz="1200" baseline="0" dirty="0"/>
              <a:t>Third view: Alirocumab dose is also blindly adjusted to minimize patients with persistently very low levels of LDL-C (i.e., &lt;0.4 mmol/L)</a:t>
            </a:r>
            <a:endParaRPr lang="en-US" sz="1200" dirty="0"/>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44</a:t>
            </a:fld>
            <a:endParaRPr lang="en-US"/>
          </a:p>
        </p:txBody>
      </p:sp>
    </p:spTree>
    <p:extLst>
      <p:ext uri="{BB962C8B-B14F-4D97-AF65-F5344CB8AC3E}">
        <p14:creationId xmlns:p14="http://schemas.microsoft.com/office/powerpoint/2010/main" val="284520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Includes all LDL-C values, regardless of blinded down titration or switch to placebo or premature treatment discontinuation</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45</a:t>
            </a:fld>
            <a:endParaRPr lang="en-US"/>
          </a:p>
        </p:txBody>
      </p:sp>
    </p:spTree>
    <p:extLst>
      <p:ext uri="{BB962C8B-B14F-4D97-AF65-F5344CB8AC3E}">
        <p14:creationId xmlns:p14="http://schemas.microsoft.com/office/powerpoint/2010/main" val="1356394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46</a:t>
            </a:fld>
            <a:endParaRPr lang="en-US"/>
          </a:p>
        </p:txBody>
      </p:sp>
    </p:spTree>
    <p:extLst>
      <p:ext uri="{BB962C8B-B14F-4D97-AF65-F5344CB8AC3E}">
        <p14:creationId xmlns:p14="http://schemas.microsoft.com/office/powerpoint/2010/main" val="2703410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47</a:t>
            </a:fld>
            <a:endParaRPr lang="en-US"/>
          </a:p>
        </p:txBody>
      </p:sp>
    </p:spTree>
    <p:extLst>
      <p:ext uri="{BB962C8B-B14F-4D97-AF65-F5344CB8AC3E}">
        <p14:creationId xmlns:p14="http://schemas.microsoft.com/office/powerpoint/2010/main" val="186136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a:t>
            </a:r>
            <a:r>
              <a:rPr kumimoji="0" lang="en-CA" sz="1200" b="1" i="0" u="none" strike="noStrike" kern="1200" cap="none" spc="0" normalizeH="0" baseline="0" noProof="0" dirty="0">
                <a:ln>
                  <a:noFill/>
                </a:ln>
                <a:solidFill>
                  <a:srgbClr val="000000">
                    <a:lumMod val="85000"/>
                    <a:lumOff val="15000"/>
                  </a:srgbClr>
                </a:solidFill>
                <a:effectLst/>
                <a:uLnTx/>
                <a:uFillTx/>
                <a:latin typeface="Arial Narrow"/>
                <a:ea typeface="+mn-ea"/>
              </a:rPr>
              <a:t>50% or less</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9</a:t>
            </a:fld>
            <a:endParaRPr lang="en-US"/>
          </a:p>
        </p:txBody>
      </p:sp>
    </p:spTree>
    <p:extLst>
      <p:ext uri="{BB962C8B-B14F-4D97-AF65-F5344CB8AC3E}">
        <p14:creationId xmlns:p14="http://schemas.microsoft.com/office/powerpoint/2010/main" val="350493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48</a:t>
            </a:fld>
            <a:endParaRPr lang="en-US"/>
          </a:p>
        </p:txBody>
      </p:sp>
    </p:spTree>
    <p:extLst>
      <p:ext uri="{BB962C8B-B14F-4D97-AF65-F5344CB8AC3E}">
        <p14:creationId xmlns:p14="http://schemas.microsoft.com/office/powerpoint/2010/main" val="2300415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802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494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819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657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Fortunately, we have conducted many studies such as TNT, PROVE-IT TIMI 22, JUPITER and now IMPROVE-IT where patients have achieved very low levels of LDL-C without major safety concerns emerging.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921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488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05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37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0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a:t>
            </a:r>
          </a:p>
          <a:p>
            <a:endParaRPr lang="en-CA" dirty="0"/>
          </a:p>
          <a:p>
            <a:pPr defTabSz="931723">
              <a:defRPr/>
            </a:pPr>
            <a:r>
              <a:rPr lang="en-CA" dirty="0"/>
              <a:t>2015</a:t>
            </a:r>
          </a:p>
          <a:p>
            <a:pPr defTabSz="931723">
              <a:defRPr/>
            </a:pPr>
            <a:r>
              <a:rPr lang="en-CA" dirty="0"/>
              <a:t>Clofibrate and niacin in coronary heart disease. JAMA. 1975;231(4):360–381; The Lipid Research Clinics Coronary Primary Prevention Trial results. I. Reduction in incidence of coronary heart disease. </a:t>
            </a:r>
            <a:r>
              <a:rPr lang="en-CA" i="1" dirty="0"/>
              <a:t>JAMA</a:t>
            </a:r>
            <a:r>
              <a:rPr lang="en-CA" dirty="0"/>
              <a:t> 1984;251(3):351-64; Frick MH, Elo O, </a:t>
            </a:r>
            <a:r>
              <a:rPr lang="en-CA" dirty="0" err="1"/>
              <a:t>Haapa</a:t>
            </a:r>
            <a:r>
              <a:rPr lang="en-CA" dirty="0"/>
              <a:t> K, </a:t>
            </a:r>
            <a:r>
              <a:rPr lang="en-CA" dirty="0" err="1"/>
              <a:t>Heinonen</a:t>
            </a:r>
            <a:r>
              <a:rPr lang="en-CA" dirty="0"/>
              <a:t> OP, </a:t>
            </a:r>
            <a:r>
              <a:rPr lang="en-CA" dirty="0" err="1"/>
              <a:t>Heinsalmi</a:t>
            </a:r>
            <a:r>
              <a:rPr lang="en-CA" dirty="0"/>
              <a:t> P, </a:t>
            </a:r>
            <a:r>
              <a:rPr lang="en-CA" dirty="0" err="1"/>
              <a:t>Helo</a:t>
            </a:r>
            <a:r>
              <a:rPr lang="en-CA" dirty="0"/>
              <a:t> P, </a:t>
            </a:r>
            <a:r>
              <a:rPr lang="en-CA" dirty="0" err="1"/>
              <a:t>Huttunen</a:t>
            </a:r>
            <a:r>
              <a:rPr lang="en-CA" dirty="0"/>
              <a:t> JK, </a:t>
            </a:r>
            <a:r>
              <a:rPr lang="en-CA" dirty="0" err="1"/>
              <a:t>Kaitaniemi</a:t>
            </a:r>
            <a:r>
              <a:rPr lang="en-CA" dirty="0"/>
              <a:t> P, Koskinen P, </a:t>
            </a:r>
            <a:r>
              <a:rPr lang="en-CA" dirty="0" err="1"/>
              <a:t>Manninen</a:t>
            </a:r>
            <a:r>
              <a:rPr lang="en-CA" dirty="0"/>
              <a:t> V. Helsinki Heart Study primary-prevention trial with gemfibrozil in middle-aged men with dyslipidemia. N </a:t>
            </a:r>
            <a:r>
              <a:rPr lang="en-CA" dirty="0" err="1"/>
              <a:t>Engl</a:t>
            </a:r>
            <a:r>
              <a:rPr lang="en-CA" dirty="0"/>
              <a:t> J Med. 1987; 317: 1237–1245; National Institute for Health and Clinical Excellence. NICE technology appraisal guidance 132. London: National Institute for Health and Clinical Excellence; 2007. Ezetimibe for the treatment of primary (heterozygous-familial and non-familial) hypercholesterolaemia. Available from: </a:t>
            </a:r>
            <a:r>
              <a:rPr lang="en-CA" u="sng" dirty="0">
                <a:hlinkClick r:id="rId3"/>
              </a:rPr>
              <a:t>http://guidance​.nice​.org.uk/TA132/Guidance/pdf/English</a:t>
            </a:r>
            <a:r>
              <a:rPr lang="en-CA" dirty="0"/>
              <a:t>; Vaughan, Carl J.; </a:t>
            </a:r>
            <a:r>
              <a:rPr lang="en-CA" dirty="0" err="1"/>
              <a:t>Gotto</a:t>
            </a:r>
            <a:r>
              <a:rPr lang="en-CA" dirty="0"/>
              <a:t>, Jr., Antonio M. </a:t>
            </a:r>
            <a:r>
              <a:rPr lang="en-CA" u="sng" dirty="0">
                <a:hlinkClick r:id="rId4"/>
              </a:rPr>
              <a:t>"Update on Statins: 2003"</a:t>
            </a:r>
            <a:r>
              <a:rPr lang="en-CA" dirty="0"/>
              <a:t>. </a:t>
            </a:r>
            <a:r>
              <a:rPr lang="en-CA" i="1" dirty="0"/>
              <a:t>Circulation. 2004; 110: 886-892 </a:t>
            </a:r>
            <a:endParaRPr lang="en-CA" dirty="0"/>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14</a:t>
            </a:fld>
            <a:endParaRPr lang="en-US"/>
          </a:p>
        </p:txBody>
      </p:sp>
    </p:spTree>
    <p:extLst>
      <p:ext uri="{BB962C8B-B14F-4D97-AF65-F5344CB8AC3E}">
        <p14:creationId xmlns:p14="http://schemas.microsoft.com/office/powerpoint/2010/main" val="164993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Correct Answer: All of the above </a:t>
            </a:r>
            <a:endParaRPr lang="en-US" b="1" dirty="0"/>
          </a:p>
        </p:txBody>
      </p:sp>
      <p:sp>
        <p:nvSpPr>
          <p:cNvPr id="4" name="Slide Number Placeholder 3"/>
          <p:cNvSpPr>
            <a:spLocks noGrp="1"/>
          </p:cNvSpPr>
          <p:nvPr>
            <p:ph type="sldNum" sz="quarter" idx="10"/>
          </p:nvPr>
        </p:nvSpPr>
        <p:spPr/>
        <p:txBody>
          <a:bodyPr/>
          <a:lstStyle/>
          <a:p>
            <a:fld id="{A73310FC-D5D5-4DDD-85C1-086E0E1F3CCA}" type="slidenum">
              <a:rPr lang="en-US" smtClean="0"/>
              <a:t>15</a:t>
            </a:fld>
            <a:endParaRPr lang="en-US"/>
          </a:p>
        </p:txBody>
      </p:sp>
    </p:spTree>
    <p:extLst>
      <p:ext uri="{BB962C8B-B14F-4D97-AF65-F5344CB8AC3E}">
        <p14:creationId xmlns:p14="http://schemas.microsoft.com/office/powerpoint/2010/main" val="2544594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a:p>
            <a:pPr defTabSz="432465">
              <a:spcBef>
                <a:spcPct val="0"/>
              </a:spcBef>
            </a:pPr>
            <a:r>
              <a:rPr lang="en-US" dirty="0"/>
              <a:t>In this study of patients with familial hypercholesterolemia, there is a very large variability in the reduction of LDL-C to atorvastatin 10 mg.</a:t>
            </a:r>
          </a:p>
          <a:p>
            <a:pPr defTabSz="432465">
              <a:spcBef>
                <a:spcPct val="0"/>
              </a:spcBef>
            </a:pPr>
            <a:endParaRPr lang="en-US" dirty="0"/>
          </a:p>
          <a:p>
            <a:pPr defTabSz="432465">
              <a:spcBef>
                <a:spcPct val="0"/>
              </a:spcBef>
            </a:pPr>
            <a:r>
              <a:rPr lang="en-US" dirty="0"/>
              <a:t>Reference:</a:t>
            </a:r>
          </a:p>
          <a:p>
            <a:pPr defTabSz="432465">
              <a:spcBef>
                <a:spcPct val="0"/>
              </a:spcBef>
            </a:pPr>
            <a:r>
              <a:rPr lang="en-US" dirty="0"/>
              <a:t>Pedro-</a:t>
            </a:r>
            <a:r>
              <a:rPr lang="en-US" dirty="0" err="1"/>
              <a:t>Botet</a:t>
            </a:r>
            <a:r>
              <a:rPr lang="en-US" dirty="0"/>
              <a:t> J, Schaefer EJ, Bakker-Arkema RG, et al. Apolipoprotein E genotype affects plasma lipid response to atorvastatin in a gender specific manner. Atherosclerosis 2001; 158(1):183-93.</a:t>
            </a:r>
          </a:p>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18</a:t>
            </a:fld>
            <a:endParaRPr lang="en-US"/>
          </a:p>
        </p:txBody>
      </p:sp>
    </p:spTree>
    <p:extLst>
      <p:ext uri="{BB962C8B-B14F-4D97-AF65-F5344CB8AC3E}">
        <p14:creationId xmlns:p14="http://schemas.microsoft.com/office/powerpoint/2010/main" val="1298638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Correct Answer: 6%</a:t>
            </a:r>
            <a:endParaRPr lang="en-US" b="1" dirty="0"/>
          </a:p>
        </p:txBody>
      </p:sp>
      <p:sp>
        <p:nvSpPr>
          <p:cNvPr id="4" name="Slide Number Placeholder 3"/>
          <p:cNvSpPr>
            <a:spLocks noGrp="1"/>
          </p:cNvSpPr>
          <p:nvPr>
            <p:ph type="sldNum" sz="quarter" idx="10"/>
          </p:nvPr>
        </p:nvSpPr>
        <p:spPr/>
        <p:txBody>
          <a:bodyPr/>
          <a:lstStyle/>
          <a:p>
            <a:fld id="{A73310FC-D5D5-4DDD-85C1-086E0E1F3CCA}" type="slidenum">
              <a:rPr lang="en-US" smtClean="0"/>
              <a:t>19</a:t>
            </a:fld>
            <a:endParaRPr lang="en-US"/>
          </a:p>
        </p:txBody>
      </p:sp>
    </p:spTree>
    <p:extLst>
      <p:ext uri="{BB962C8B-B14F-4D97-AF65-F5344CB8AC3E}">
        <p14:creationId xmlns:p14="http://schemas.microsoft.com/office/powerpoint/2010/main" val="284563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24</a:t>
            </a:fld>
            <a:endParaRPr lang="en-US"/>
          </a:p>
        </p:txBody>
      </p:sp>
    </p:spTree>
    <p:extLst>
      <p:ext uri="{BB962C8B-B14F-4D97-AF65-F5344CB8AC3E}">
        <p14:creationId xmlns:p14="http://schemas.microsoft.com/office/powerpoint/2010/main" val="28509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Correct Answer: None of the Above </a:t>
            </a:r>
            <a:endParaRPr lang="en-US" b="1" dirty="0"/>
          </a:p>
        </p:txBody>
      </p:sp>
      <p:sp>
        <p:nvSpPr>
          <p:cNvPr id="4" name="Slide Number Placeholder 3"/>
          <p:cNvSpPr>
            <a:spLocks noGrp="1"/>
          </p:cNvSpPr>
          <p:nvPr>
            <p:ph type="sldNum" sz="quarter" idx="10"/>
          </p:nvPr>
        </p:nvSpPr>
        <p:spPr/>
        <p:txBody>
          <a:bodyPr/>
          <a:lstStyle/>
          <a:p>
            <a:fld id="{A73310FC-D5D5-4DDD-85C1-086E0E1F3CCA}" type="slidenum">
              <a:rPr lang="en-US" smtClean="0"/>
              <a:t>25</a:t>
            </a:fld>
            <a:endParaRPr lang="en-US"/>
          </a:p>
        </p:txBody>
      </p:sp>
    </p:spTree>
    <p:extLst>
      <p:ext uri="{BB962C8B-B14F-4D97-AF65-F5344CB8AC3E}">
        <p14:creationId xmlns:p14="http://schemas.microsoft.com/office/powerpoint/2010/main" val="202377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03030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4693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2502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7924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64527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7204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512954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623156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5/30/2018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53061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35556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8357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63600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9113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04771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36405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09668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35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9439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0982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3002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107828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219378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0484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bg1">
                <a:lumMod val="95000"/>
              </a:schemeClr>
            </a:gs>
            <a:gs pos="100000">
              <a:srgbClr val="E0E1FF"/>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5/30/2018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484757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bg1">
                <a:lumMod val="95000"/>
              </a:schemeClr>
            </a:gs>
            <a:gs pos="100000">
              <a:srgbClr val="E0E1FF"/>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5/30/2018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44205751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bg1">
                <a:lumMod val="95000"/>
              </a:schemeClr>
            </a:gs>
            <a:gs pos="100000">
              <a:srgbClr val="E0E1FF"/>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5/30/2018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243229249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4.wdp"/><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microsoft.com/office/2007/relationships/hdphoto" Target="../media/hdphoto5.wdp"/><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microsoft.com/office/2007/relationships/hdphoto" Target="../media/hdphoto4.wdp"/><Relationship Id="rId5" Type="http://schemas.openxmlformats.org/officeDocument/2006/relationships/image" Target="../media/image6.png"/><Relationship Id="rId10" Type="http://schemas.openxmlformats.org/officeDocument/2006/relationships/image" Target="../media/image21.png"/><Relationship Id="rId4" Type="http://schemas.microsoft.com/office/2007/relationships/hdphoto" Target="../media/hdphoto5.wdp"/><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chart" Target="../charts/chart5.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3.jpe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4.jpeg"/><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5.png"/><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26.jpe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7.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8.png"/><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4.wdp"/></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4.wdp"/></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2.jpeg"/><Relationship Id="rId4" Type="http://schemas.microsoft.com/office/2007/relationships/hdphoto" Target="../media/hdphoto4.wdp"/></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3.png"/><Relationship Id="rId4" Type="http://schemas.microsoft.com/office/2007/relationships/hdphoto" Target="../media/hdphoto4.wdp"/></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33.png"/><Relationship Id="rId4" Type="http://schemas.microsoft.com/office/2007/relationships/hdphoto" Target="../media/hdphoto4.wdp"/></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microsoft.com/office/2007/relationships/hdphoto" Target="../media/hdphoto4.wdp"/></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6E4871-68C7-41C3-AACE-68A6390C5B8C}"/>
              </a:ext>
            </a:extLst>
          </p:cNvPr>
          <p:cNvSpPr/>
          <p:nvPr/>
        </p:nvSpPr>
        <p:spPr>
          <a:xfrm>
            <a:off x="-10637" y="56937"/>
            <a:ext cx="9144000" cy="1446550"/>
          </a:xfrm>
          <a:prstGeom prst="rect">
            <a:avLst/>
          </a:prstGeom>
          <a:noFill/>
        </p:spPr>
        <p:txBody>
          <a:bodyPr wrap="square">
            <a:spAutoFit/>
          </a:bodyPr>
          <a:lstStyle/>
          <a:p>
            <a:pPr lvl="0" algn="ctr"/>
            <a:r>
              <a:rPr lang="en-CA" sz="4400" b="1" dirty="0">
                <a:solidFill>
                  <a:srgbClr val="451C6A"/>
                </a:solidFill>
                <a:latin typeface="Arial Narrow" panose="020B0606020202030204" pitchFamily="34" charset="0"/>
                <a:ea typeface="Lato" panose="020F0502020204030203" pitchFamily="34" charset="0"/>
                <a:cs typeface="Lato" panose="020F0502020204030203" pitchFamily="34" charset="0"/>
              </a:rPr>
              <a:t>New Horizons in Dyslipidemia Management in Primary Care </a:t>
            </a:r>
            <a:endParaRPr kumimoji="0" lang="en-US" sz="2800" b="1" i="0" u="none" strike="noStrike" kern="1200" cap="none" spc="0" normalizeH="0" baseline="0" noProof="0" dirty="0">
              <a:ln>
                <a:noFill/>
              </a:ln>
              <a:solidFill>
                <a:srgbClr val="451C6A"/>
              </a:solidFill>
              <a:effectLst/>
              <a:uLnTx/>
              <a:uFillTx/>
              <a:latin typeface="Arial Narrow" panose="020B0606020202030204" pitchFamily="34" charset="0"/>
              <a:cs typeface="Aharoni" panose="02010803020104030203" pitchFamily="2" charset="-79"/>
            </a:endParaRPr>
          </a:p>
        </p:txBody>
      </p:sp>
      <p:cxnSp>
        <p:nvCxnSpPr>
          <p:cNvPr id="5" name="Straight Connector 4">
            <a:extLst>
              <a:ext uri="{FF2B5EF4-FFF2-40B4-BE49-F238E27FC236}">
                <a16:creationId xmlns:a16="http://schemas.microsoft.com/office/drawing/2014/main" id="{62F05C02-A424-4382-A564-F97ABFBAE07D}"/>
              </a:ext>
            </a:extLst>
          </p:cNvPr>
          <p:cNvCxnSpPr/>
          <p:nvPr/>
        </p:nvCxnSpPr>
        <p:spPr>
          <a:xfrm flipV="1">
            <a:off x="-14188" y="1656837"/>
            <a:ext cx="9144000" cy="0"/>
          </a:xfrm>
          <a:prstGeom prst="line">
            <a:avLst/>
          </a:prstGeom>
          <a:ln w="38100">
            <a:solidFill>
              <a:srgbClr val="BFACE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0135CC-2A16-4B36-981F-05F4DA26ACFB}"/>
              </a:ext>
            </a:extLst>
          </p:cNvPr>
          <p:cNvCxnSpPr/>
          <p:nvPr/>
        </p:nvCxnSpPr>
        <p:spPr>
          <a:xfrm flipV="1">
            <a:off x="-14188" y="2361074"/>
            <a:ext cx="9144000" cy="0"/>
          </a:xfrm>
          <a:prstGeom prst="line">
            <a:avLst/>
          </a:prstGeom>
          <a:ln w="38100">
            <a:solidFill>
              <a:srgbClr val="BFACE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left_box">
            <a:extLst>
              <a:ext uri="{FF2B5EF4-FFF2-40B4-BE49-F238E27FC236}">
                <a16:creationId xmlns:a16="http://schemas.microsoft.com/office/drawing/2014/main" id="{3402C589-336E-430E-9EC2-0AB7D62D14E3}"/>
              </a:ext>
            </a:extLst>
          </p:cNvPr>
          <p:cNvSpPr/>
          <p:nvPr/>
        </p:nvSpPr>
        <p:spPr>
          <a:xfrm>
            <a:off x="-1" y="4042200"/>
            <a:ext cx="9144000" cy="2837065"/>
          </a:xfrm>
          <a:prstGeom prst="rect">
            <a:avLst/>
          </a:prstGeom>
          <a:gradFill>
            <a:gsLst>
              <a:gs pos="100000">
                <a:schemeClr val="bg1">
                  <a:lumMod val="68000"/>
                </a:schemeClr>
              </a:gs>
              <a:gs pos="24000">
                <a:schemeClr val="bg1">
                  <a:lumMod val="93000"/>
                </a:schemeClr>
              </a:gs>
            </a:gsLst>
            <a:lin ang="3000000" scaled="0"/>
          </a:gradFill>
          <a:ln w="3175">
            <a:noFill/>
          </a:ln>
          <a:effectLst>
            <a:outerShdw blurRad="254000" dist="1778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6565FD-B0BF-4725-884F-329731F99DD2}"/>
              </a:ext>
            </a:extLst>
          </p:cNvPr>
          <p:cNvSpPr/>
          <p:nvPr/>
        </p:nvSpPr>
        <p:spPr>
          <a:xfrm>
            <a:off x="-8967" y="4626654"/>
            <a:ext cx="9152965" cy="2098478"/>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solidFill>
              <a:srgbClr val="511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CA" kern="0" dirty="0">
              <a:solidFill>
                <a:sysClr val="windowText" lastClr="000000"/>
              </a:solidFill>
            </a:endParaRPr>
          </a:p>
        </p:txBody>
      </p:sp>
      <p:cxnSp>
        <p:nvCxnSpPr>
          <p:cNvPr id="15" name="Straight Connector 14">
            <a:extLst>
              <a:ext uri="{FF2B5EF4-FFF2-40B4-BE49-F238E27FC236}">
                <a16:creationId xmlns:a16="http://schemas.microsoft.com/office/drawing/2014/main" id="{C7DC877D-F3AD-4A8F-AFED-8C530B26D777}"/>
              </a:ext>
            </a:extLst>
          </p:cNvPr>
          <p:cNvCxnSpPr>
            <a:cxnSpLocks/>
          </p:cNvCxnSpPr>
          <p:nvPr/>
        </p:nvCxnSpPr>
        <p:spPr>
          <a:xfrm>
            <a:off x="-8967" y="6725132"/>
            <a:ext cx="9161929" cy="0"/>
          </a:xfrm>
          <a:prstGeom prst="line">
            <a:avLst/>
          </a:prstGeom>
          <a:ln w="38100">
            <a:solidFill>
              <a:srgbClr val="51118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5133F8-B06F-4F52-A0B6-F0AE826A392D}"/>
              </a:ext>
            </a:extLst>
          </p:cNvPr>
          <p:cNvCxnSpPr/>
          <p:nvPr/>
        </p:nvCxnSpPr>
        <p:spPr>
          <a:xfrm flipV="1">
            <a:off x="-8967" y="4610327"/>
            <a:ext cx="9144000" cy="0"/>
          </a:xfrm>
          <a:prstGeom prst="line">
            <a:avLst/>
          </a:prstGeom>
          <a:ln w="38100">
            <a:solidFill>
              <a:srgbClr val="BFACE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858A7F5-9CD4-47D4-A932-7FE158249A36}"/>
              </a:ext>
            </a:extLst>
          </p:cNvPr>
          <p:cNvSpPr/>
          <p:nvPr/>
        </p:nvSpPr>
        <p:spPr>
          <a:xfrm>
            <a:off x="4476" y="2407366"/>
            <a:ext cx="4780175" cy="1871861"/>
          </a:xfrm>
          <a:prstGeom prst="rect">
            <a:avLst/>
          </a:prstGeom>
          <a:solidFill>
            <a:srgbClr val="EC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26" name="Picture 2" descr="Related image">
            <a:extLst>
              <a:ext uri="{FF2B5EF4-FFF2-40B4-BE49-F238E27FC236}">
                <a16:creationId xmlns:a16="http://schemas.microsoft.com/office/drawing/2014/main" id="{7563F803-1076-474A-98E2-1485C16B42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797489" y="2407365"/>
            <a:ext cx="5348177" cy="187186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1D03FEA-9262-4401-9BAB-CD4BFFB8F4E6}"/>
              </a:ext>
            </a:extLst>
          </p:cNvPr>
          <p:cNvSpPr/>
          <p:nvPr/>
        </p:nvSpPr>
        <p:spPr>
          <a:xfrm>
            <a:off x="0" y="2408095"/>
            <a:ext cx="9144000" cy="1871861"/>
          </a:xfrm>
          <a:prstGeom prst="rect">
            <a:avLst/>
          </a:prstGeom>
          <a:solidFill>
            <a:schemeClr val="bg1">
              <a:lumMod val="95000"/>
              <a:alpha val="4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8" name="Picture 17" descr="CHRC logo_with text.psd">
            <a:extLst>
              <a:ext uri="{FF2B5EF4-FFF2-40B4-BE49-F238E27FC236}">
                <a16:creationId xmlns:a16="http://schemas.microsoft.com/office/drawing/2014/main" id="{58C5E524-4BAE-4E88-AE33-6A85AC3DE50A}"/>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372139" y="5189343"/>
            <a:ext cx="1729307" cy="11049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9C0A606-7AAD-4DCC-9E6A-684C43BEEBDD}"/>
              </a:ext>
            </a:extLst>
          </p:cNvPr>
          <p:cNvSpPr/>
          <p:nvPr/>
        </p:nvSpPr>
        <p:spPr>
          <a:xfrm>
            <a:off x="0" y="1705199"/>
            <a:ext cx="9152965" cy="64008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solidFill>
              <a:srgbClr val="511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2879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00063" y="631106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26895"/>
            <a:ext cx="8439403"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Relationship Between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LDL-C and CV Event Rate</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0680"/>
            <a:ext cx="8726037" cy="230832"/>
          </a:xfrm>
          <a:prstGeom prst="rect">
            <a:avLst/>
          </a:prstGeom>
          <a:noFill/>
          <a:ln w="9525">
            <a:noFill/>
            <a:miter lim="800000"/>
            <a:headEnd/>
            <a:tailEnd/>
          </a:ln>
        </p:spPr>
        <p:txBody>
          <a:bodyPr wrap="square">
            <a:spAutoFit/>
          </a:bodyPr>
          <a:lstStyle/>
          <a:p>
            <a:r>
              <a:rPr lang="da-DK" sz="900" dirty="0">
                <a:solidFill>
                  <a:srgbClr val="FFFFFF"/>
                </a:solidFill>
                <a:latin typeface="Arial Narrow" pitchFamily="34" charset="0"/>
                <a:cs typeface="Arial" charset="0"/>
              </a:rPr>
              <a:t>Rosenson RS. Exp Opin Emerg Drugs 2004;9(2):269-279, LaRosa JC et al. N Engl J Med 2005;352:1425-1435.</a:t>
            </a:r>
          </a:p>
        </p:txBody>
      </p:sp>
      <p:pic>
        <p:nvPicPr>
          <p:cNvPr id="4" name="Picture 3">
            <a:extLst>
              <a:ext uri="{FF2B5EF4-FFF2-40B4-BE49-F238E27FC236}">
                <a16:creationId xmlns:a16="http://schemas.microsoft.com/office/drawing/2014/main" id="{B0976777-9C4B-4ECF-83A0-192E4E92DE38}"/>
              </a:ext>
            </a:extLst>
          </p:cNvPr>
          <p:cNvPicPr>
            <a:picLocks noChangeAspect="1"/>
          </p:cNvPicPr>
          <p:nvPr/>
        </p:nvPicPr>
        <p:blipFill>
          <a:blip r:embed="rId4"/>
          <a:stretch>
            <a:fillRect/>
          </a:stretch>
        </p:blipFill>
        <p:spPr>
          <a:xfrm>
            <a:off x="511457" y="1422159"/>
            <a:ext cx="8102286" cy="4944285"/>
          </a:xfrm>
          <a:prstGeom prst="rect">
            <a:avLst/>
          </a:prstGeom>
        </p:spPr>
      </p:pic>
    </p:spTree>
    <p:extLst>
      <p:ext uri="{BB962C8B-B14F-4D97-AF65-F5344CB8AC3E}">
        <p14:creationId xmlns:p14="http://schemas.microsoft.com/office/powerpoint/2010/main" val="194641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6" name="Rectangle 115"/>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3752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Reduction in CV Events is Proportional to LDL-C Reduction at 1 Year</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0680"/>
            <a:ext cx="8726037" cy="230832"/>
          </a:xfrm>
          <a:prstGeom prst="rect">
            <a:avLst/>
          </a:prstGeom>
          <a:noFill/>
          <a:ln w="9525">
            <a:noFill/>
            <a:miter lim="800000"/>
            <a:headEnd/>
            <a:tailEnd/>
          </a:ln>
        </p:spPr>
        <p:txBody>
          <a:bodyPr wrap="square">
            <a:spAutoFit/>
          </a:bodyPr>
          <a:lstStyle/>
          <a:p>
            <a:r>
              <a:rPr lang="da-DK" sz="900" dirty="0">
                <a:solidFill>
                  <a:srgbClr val="FFFFFF"/>
                </a:solidFill>
                <a:latin typeface="Arial Narrow" pitchFamily="34" charset="0"/>
                <a:cs typeface="Arial" charset="0"/>
              </a:rPr>
              <a:t>Adapted from Baigent C, et al, Cholesterol Treatment Trialists’ (CTT) Collaborators. Lancet 2005;366:1267–1278.</a:t>
            </a:r>
          </a:p>
        </p:txBody>
      </p:sp>
      <p:sp>
        <p:nvSpPr>
          <p:cNvPr id="119" name="Text Box 5">
            <a:extLst>
              <a:ext uri="{FF2B5EF4-FFF2-40B4-BE49-F238E27FC236}">
                <a16:creationId xmlns:a16="http://schemas.microsoft.com/office/drawing/2014/main" id="{E1FF77DC-53F4-4097-92C4-C958AD68E5A1}"/>
              </a:ext>
            </a:extLst>
          </p:cNvPr>
          <p:cNvSpPr txBox="1">
            <a:spLocks noChangeArrowheads="1"/>
          </p:cNvSpPr>
          <p:nvPr/>
        </p:nvSpPr>
        <p:spPr bwMode="auto">
          <a:xfrm rot="16200000">
            <a:off x="-845092" y="3834401"/>
            <a:ext cx="2922588"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Proportional reduction in </a:t>
            </a:r>
            <a:b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event rate (%</a:t>
            </a: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sym typeface="Symbol" charset="0"/>
              </a:rPr>
              <a:t>SE)</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21" name="Line 9">
            <a:extLst>
              <a:ext uri="{FF2B5EF4-FFF2-40B4-BE49-F238E27FC236}">
                <a16:creationId xmlns:a16="http://schemas.microsoft.com/office/drawing/2014/main" id="{0C28B442-CC38-40FE-9124-66F4B310AB46}"/>
              </a:ext>
            </a:extLst>
          </p:cNvPr>
          <p:cNvSpPr>
            <a:spLocks noChangeShapeType="1"/>
          </p:cNvSpPr>
          <p:nvPr/>
        </p:nvSpPr>
        <p:spPr bwMode="auto">
          <a:xfrm>
            <a:off x="1311527" y="2563766"/>
            <a:ext cx="0" cy="3306762"/>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7" name="Line 15">
            <a:extLst>
              <a:ext uri="{FF2B5EF4-FFF2-40B4-BE49-F238E27FC236}">
                <a16:creationId xmlns:a16="http://schemas.microsoft.com/office/drawing/2014/main" id="{C6A0B3EF-AC51-42FA-9F93-0871DB5EC221}"/>
              </a:ext>
            </a:extLst>
          </p:cNvPr>
          <p:cNvSpPr>
            <a:spLocks noChangeShapeType="1"/>
          </p:cNvSpPr>
          <p:nvPr/>
        </p:nvSpPr>
        <p:spPr bwMode="auto">
          <a:xfrm flipH="1">
            <a:off x="1230565" y="2565353"/>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grpSp>
        <p:nvGrpSpPr>
          <p:cNvPr id="6" name="Group 5"/>
          <p:cNvGrpSpPr/>
          <p:nvPr/>
        </p:nvGrpSpPr>
        <p:grpSpPr>
          <a:xfrm>
            <a:off x="774952" y="2418141"/>
            <a:ext cx="3543300" cy="3657175"/>
            <a:chOff x="774952" y="2418141"/>
            <a:chExt cx="3543300" cy="3657175"/>
          </a:xfrm>
        </p:grpSpPr>
        <p:sp>
          <p:nvSpPr>
            <p:cNvPr id="145" name="Text Box 33">
              <a:extLst>
                <a:ext uri="{FF2B5EF4-FFF2-40B4-BE49-F238E27FC236}">
                  <a16:creationId xmlns:a16="http://schemas.microsoft.com/office/drawing/2014/main" id="{7C8EE9F0-70A6-4635-AEFA-56CB3B6C33A7}"/>
                </a:ext>
              </a:extLst>
            </p:cNvPr>
            <p:cNvSpPr txBox="1">
              <a:spLocks noChangeArrowheads="1"/>
            </p:cNvSpPr>
            <p:nvPr/>
          </p:nvSpPr>
          <p:spPr bwMode="auto">
            <a:xfrm>
              <a:off x="819836" y="2418141"/>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50</a:t>
              </a:r>
            </a:p>
          </p:txBody>
        </p:sp>
        <p:sp>
          <p:nvSpPr>
            <p:cNvPr id="146" name="Text Box 34">
              <a:extLst>
                <a:ext uri="{FF2B5EF4-FFF2-40B4-BE49-F238E27FC236}">
                  <a16:creationId xmlns:a16="http://schemas.microsoft.com/office/drawing/2014/main" id="{DC6A4D93-23E4-47CF-ADCD-E4AADACEF92B}"/>
                </a:ext>
              </a:extLst>
            </p:cNvPr>
            <p:cNvSpPr txBox="1">
              <a:spLocks noChangeArrowheads="1"/>
            </p:cNvSpPr>
            <p:nvPr/>
          </p:nvSpPr>
          <p:spPr bwMode="auto">
            <a:xfrm>
              <a:off x="819836" y="298646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40</a:t>
              </a:r>
            </a:p>
          </p:txBody>
        </p:sp>
        <p:sp>
          <p:nvSpPr>
            <p:cNvPr id="147" name="Text Box 35">
              <a:extLst>
                <a:ext uri="{FF2B5EF4-FFF2-40B4-BE49-F238E27FC236}">
                  <a16:creationId xmlns:a16="http://schemas.microsoft.com/office/drawing/2014/main" id="{B4E50DA4-E4BF-41B2-8FDB-2ED46008C23E}"/>
                </a:ext>
              </a:extLst>
            </p:cNvPr>
            <p:cNvSpPr txBox="1">
              <a:spLocks noChangeArrowheads="1"/>
            </p:cNvSpPr>
            <p:nvPr/>
          </p:nvSpPr>
          <p:spPr bwMode="auto">
            <a:xfrm>
              <a:off x="819836" y="352621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30</a:t>
              </a:r>
            </a:p>
          </p:txBody>
        </p:sp>
        <p:sp>
          <p:nvSpPr>
            <p:cNvPr id="148" name="Text Box 36">
              <a:extLst>
                <a:ext uri="{FF2B5EF4-FFF2-40B4-BE49-F238E27FC236}">
                  <a16:creationId xmlns:a16="http://schemas.microsoft.com/office/drawing/2014/main" id="{699251E1-296A-43CC-A4E3-CA11E068D3AB}"/>
                </a:ext>
              </a:extLst>
            </p:cNvPr>
            <p:cNvSpPr txBox="1">
              <a:spLocks noChangeArrowheads="1"/>
            </p:cNvSpPr>
            <p:nvPr/>
          </p:nvSpPr>
          <p:spPr bwMode="auto">
            <a:xfrm>
              <a:off x="819836" y="4062791"/>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p>
          </p:txBody>
        </p:sp>
        <p:sp>
          <p:nvSpPr>
            <p:cNvPr id="149" name="Text Box 37">
              <a:extLst>
                <a:ext uri="{FF2B5EF4-FFF2-40B4-BE49-F238E27FC236}">
                  <a16:creationId xmlns:a16="http://schemas.microsoft.com/office/drawing/2014/main" id="{DF3F807A-B550-4246-9B75-AA90533E9AEB}"/>
                </a:ext>
              </a:extLst>
            </p:cNvPr>
            <p:cNvSpPr txBox="1">
              <a:spLocks noChangeArrowheads="1"/>
            </p:cNvSpPr>
            <p:nvPr/>
          </p:nvSpPr>
          <p:spPr bwMode="auto">
            <a:xfrm>
              <a:off x="819836" y="459936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sp>
          <p:nvSpPr>
            <p:cNvPr id="150" name="Text Box 38">
              <a:extLst>
                <a:ext uri="{FF2B5EF4-FFF2-40B4-BE49-F238E27FC236}">
                  <a16:creationId xmlns:a16="http://schemas.microsoft.com/office/drawing/2014/main" id="{CA047EC6-BE84-4828-96F6-EC4F003E5F95}"/>
                </a:ext>
              </a:extLst>
            </p:cNvPr>
            <p:cNvSpPr txBox="1">
              <a:spLocks noChangeArrowheads="1"/>
            </p:cNvSpPr>
            <p:nvPr/>
          </p:nvSpPr>
          <p:spPr bwMode="auto">
            <a:xfrm>
              <a:off x="895178" y="5139116"/>
              <a:ext cx="385579"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a:t>
              </a:r>
            </a:p>
          </p:txBody>
        </p:sp>
        <p:grpSp>
          <p:nvGrpSpPr>
            <p:cNvPr id="2" name="Group 1"/>
            <p:cNvGrpSpPr/>
            <p:nvPr/>
          </p:nvGrpSpPr>
          <p:grpSpPr>
            <a:xfrm>
              <a:off x="1230565" y="2743153"/>
              <a:ext cx="3087687" cy="3179763"/>
              <a:chOff x="1230565" y="2743153"/>
              <a:chExt cx="3087687" cy="3179763"/>
            </a:xfrm>
          </p:grpSpPr>
          <p:sp>
            <p:nvSpPr>
              <p:cNvPr id="118" name="Rectangle 3">
                <a:extLst>
                  <a:ext uri="{FF2B5EF4-FFF2-40B4-BE49-F238E27FC236}">
                    <a16:creationId xmlns:a16="http://schemas.microsoft.com/office/drawing/2014/main" id="{0346EE17-30E1-4613-BC8C-EF57FB05F569}"/>
                  </a:ext>
                </a:extLst>
              </p:cNvPr>
              <p:cNvSpPr>
                <a:spLocks noChangeArrowheads="1"/>
              </p:cNvSpPr>
              <p:nvPr/>
            </p:nvSpPr>
            <p:spPr bwMode="auto">
              <a:xfrm>
                <a:off x="1319465" y="4056124"/>
                <a:ext cx="2998787" cy="307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11" tIns="45711" rIns="45711" bIns="45711" anchor="ctr">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20" name="Line 8">
                <a:extLst>
                  <a:ext uri="{FF2B5EF4-FFF2-40B4-BE49-F238E27FC236}">
                    <a16:creationId xmlns:a16="http://schemas.microsoft.com/office/drawing/2014/main" id="{E50C333E-F3F6-4953-A52D-7B7CB0FE9B00}"/>
                  </a:ext>
                </a:extLst>
              </p:cNvPr>
              <p:cNvSpPr>
                <a:spLocks noChangeShapeType="1"/>
              </p:cNvSpPr>
              <p:nvPr/>
            </p:nvSpPr>
            <p:spPr bwMode="auto">
              <a:xfrm flipH="1">
                <a:off x="1311527" y="2743153"/>
                <a:ext cx="2497138" cy="2584450"/>
              </a:xfrm>
              <a:prstGeom prst="line">
                <a:avLst/>
              </a:prstGeom>
              <a:noFill/>
              <a:ln w="38100">
                <a:solidFill>
                  <a:schemeClr val="accent5">
                    <a:lumMod val="7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2" name="Line 10">
                <a:extLst>
                  <a:ext uri="{FF2B5EF4-FFF2-40B4-BE49-F238E27FC236}">
                    <a16:creationId xmlns:a16="http://schemas.microsoft.com/office/drawing/2014/main" id="{96839D15-B640-42A0-B0C3-B7CE6407AFBA}"/>
                  </a:ext>
                </a:extLst>
              </p:cNvPr>
              <p:cNvSpPr>
                <a:spLocks noChangeShapeType="1"/>
              </p:cNvSpPr>
              <p:nvPr/>
            </p:nvSpPr>
            <p:spPr bwMode="auto">
              <a:xfrm flipH="1">
                <a:off x="1230565" y="5864178"/>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3" name="Line 11">
                <a:extLst>
                  <a:ext uri="{FF2B5EF4-FFF2-40B4-BE49-F238E27FC236}">
                    <a16:creationId xmlns:a16="http://schemas.microsoft.com/office/drawing/2014/main" id="{37AE77C4-E7FE-426C-B20E-AD7B4B95CD4C}"/>
                  </a:ext>
                </a:extLst>
              </p:cNvPr>
              <p:cNvSpPr>
                <a:spLocks noChangeShapeType="1"/>
              </p:cNvSpPr>
              <p:nvPr/>
            </p:nvSpPr>
            <p:spPr bwMode="auto">
              <a:xfrm flipH="1">
                <a:off x="1230565" y="4768803"/>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4" name="Line 12">
                <a:extLst>
                  <a:ext uri="{FF2B5EF4-FFF2-40B4-BE49-F238E27FC236}">
                    <a16:creationId xmlns:a16="http://schemas.microsoft.com/office/drawing/2014/main" id="{DFDA1E3E-547E-4113-AE41-87BBCC83059C}"/>
                  </a:ext>
                </a:extLst>
              </p:cNvPr>
              <p:cNvSpPr>
                <a:spLocks noChangeShapeType="1"/>
              </p:cNvSpPr>
              <p:nvPr/>
            </p:nvSpPr>
            <p:spPr bwMode="auto">
              <a:xfrm flipH="1">
                <a:off x="1230565" y="4216353"/>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5" name="Line 13">
                <a:extLst>
                  <a:ext uri="{FF2B5EF4-FFF2-40B4-BE49-F238E27FC236}">
                    <a16:creationId xmlns:a16="http://schemas.microsoft.com/office/drawing/2014/main" id="{6E3C40AB-AF00-42F2-9B45-68985E4B1564}"/>
                  </a:ext>
                </a:extLst>
              </p:cNvPr>
              <p:cNvSpPr>
                <a:spLocks noChangeShapeType="1"/>
              </p:cNvSpPr>
              <p:nvPr/>
            </p:nvSpPr>
            <p:spPr bwMode="auto">
              <a:xfrm flipH="1">
                <a:off x="1230565" y="3679778"/>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6" name="Line 14">
                <a:extLst>
                  <a:ext uri="{FF2B5EF4-FFF2-40B4-BE49-F238E27FC236}">
                    <a16:creationId xmlns:a16="http://schemas.microsoft.com/office/drawing/2014/main" id="{09D9ECD3-B565-47A3-BA0C-A0462ABDC562}"/>
                  </a:ext>
                </a:extLst>
              </p:cNvPr>
              <p:cNvSpPr>
                <a:spLocks noChangeShapeType="1"/>
              </p:cNvSpPr>
              <p:nvPr/>
            </p:nvSpPr>
            <p:spPr bwMode="auto">
              <a:xfrm flipH="1">
                <a:off x="1230565" y="3130503"/>
                <a:ext cx="82550"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8" name="Line 16">
                <a:extLst>
                  <a:ext uri="{FF2B5EF4-FFF2-40B4-BE49-F238E27FC236}">
                    <a16:creationId xmlns:a16="http://schemas.microsoft.com/office/drawing/2014/main" id="{B7CEEADE-D434-4250-B141-9EDF255F62B5}"/>
                  </a:ext>
                </a:extLst>
              </p:cNvPr>
              <p:cNvSpPr>
                <a:spLocks noChangeShapeType="1"/>
              </p:cNvSpPr>
              <p:nvPr/>
            </p:nvSpPr>
            <p:spPr bwMode="auto">
              <a:xfrm>
                <a:off x="1244852" y="5314903"/>
                <a:ext cx="2557463"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29" name="Line 17">
                <a:extLst>
                  <a:ext uri="{FF2B5EF4-FFF2-40B4-BE49-F238E27FC236}">
                    <a16:creationId xmlns:a16="http://schemas.microsoft.com/office/drawing/2014/main" id="{C2799DBD-15C0-4EFB-B8AE-605AFAC2CA89}"/>
                  </a:ext>
                </a:extLst>
              </p:cNvPr>
              <p:cNvSpPr>
                <a:spLocks noChangeShapeType="1"/>
              </p:cNvSpPr>
              <p:nvPr/>
            </p:nvSpPr>
            <p:spPr bwMode="auto">
              <a:xfrm>
                <a:off x="1940177" y="5314903"/>
                <a:ext cx="0" cy="79375"/>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0" name="Line 18">
                <a:extLst>
                  <a:ext uri="{FF2B5EF4-FFF2-40B4-BE49-F238E27FC236}">
                    <a16:creationId xmlns:a16="http://schemas.microsoft.com/office/drawing/2014/main" id="{C3FC11C2-73D5-4322-956F-2B221238E7AA}"/>
                  </a:ext>
                </a:extLst>
              </p:cNvPr>
              <p:cNvSpPr>
                <a:spLocks noChangeShapeType="1"/>
              </p:cNvSpPr>
              <p:nvPr/>
            </p:nvSpPr>
            <p:spPr bwMode="auto">
              <a:xfrm>
                <a:off x="2556127" y="5314903"/>
                <a:ext cx="0" cy="79375"/>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1" name="Line 19">
                <a:extLst>
                  <a:ext uri="{FF2B5EF4-FFF2-40B4-BE49-F238E27FC236}">
                    <a16:creationId xmlns:a16="http://schemas.microsoft.com/office/drawing/2014/main" id="{2648FE5D-907F-4D48-8CE8-49C4F2A5179C}"/>
                  </a:ext>
                </a:extLst>
              </p:cNvPr>
              <p:cNvSpPr>
                <a:spLocks noChangeShapeType="1"/>
              </p:cNvSpPr>
              <p:nvPr/>
            </p:nvSpPr>
            <p:spPr bwMode="auto">
              <a:xfrm>
                <a:off x="3160965" y="5314903"/>
                <a:ext cx="0" cy="79375"/>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2" name="Line 20">
                <a:extLst>
                  <a:ext uri="{FF2B5EF4-FFF2-40B4-BE49-F238E27FC236}">
                    <a16:creationId xmlns:a16="http://schemas.microsoft.com/office/drawing/2014/main" id="{E61C87CD-0FC0-4B1F-B8F7-D39FB4030850}"/>
                  </a:ext>
                </a:extLst>
              </p:cNvPr>
              <p:cNvSpPr>
                <a:spLocks noChangeShapeType="1"/>
              </p:cNvSpPr>
              <p:nvPr/>
            </p:nvSpPr>
            <p:spPr bwMode="auto">
              <a:xfrm>
                <a:off x="3775327" y="5314903"/>
                <a:ext cx="0" cy="79375"/>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3" name="Freeform 21">
                <a:extLst>
                  <a:ext uri="{FF2B5EF4-FFF2-40B4-BE49-F238E27FC236}">
                    <a16:creationId xmlns:a16="http://schemas.microsoft.com/office/drawing/2014/main" id="{8025E73B-DC4B-424B-8C65-9AE483A85AD9}"/>
                  </a:ext>
                </a:extLst>
              </p:cNvPr>
              <p:cNvSpPr>
                <a:spLocks/>
              </p:cNvSpPr>
              <p:nvPr/>
            </p:nvSpPr>
            <p:spPr bwMode="auto">
              <a:xfrm>
                <a:off x="1346452" y="4038553"/>
                <a:ext cx="1206500" cy="1279525"/>
              </a:xfrm>
              <a:custGeom>
                <a:avLst/>
                <a:gdLst>
                  <a:gd name="T0" fmla="*/ 0 w 288"/>
                  <a:gd name="T1" fmla="*/ 0 h 240"/>
                  <a:gd name="T2" fmla="*/ 2147483647 w 288"/>
                  <a:gd name="T3" fmla="*/ 0 h 240"/>
                  <a:gd name="T4" fmla="*/ 2147483647 w 288"/>
                  <a:gd name="T5" fmla="*/ 2147483647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19050">
                <a:solidFill>
                  <a:sysClr val="windowText" lastClr="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4" name="Line 22">
                <a:extLst>
                  <a:ext uri="{FF2B5EF4-FFF2-40B4-BE49-F238E27FC236}">
                    <a16:creationId xmlns:a16="http://schemas.microsoft.com/office/drawing/2014/main" id="{50B43475-6CF5-4CD1-AC6F-C16A9C6CB7D2}"/>
                  </a:ext>
                </a:extLst>
              </p:cNvPr>
              <p:cNvSpPr>
                <a:spLocks noChangeShapeType="1"/>
              </p:cNvSpPr>
              <p:nvPr/>
            </p:nvSpPr>
            <p:spPr bwMode="auto">
              <a:xfrm>
                <a:off x="1746502" y="3676603"/>
                <a:ext cx="0" cy="147637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5" name="Line 23">
                <a:extLst>
                  <a:ext uri="{FF2B5EF4-FFF2-40B4-BE49-F238E27FC236}">
                    <a16:creationId xmlns:a16="http://schemas.microsoft.com/office/drawing/2014/main" id="{9B2168E8-D1E8-40B5-BDD5-E38FE0D4A59B}"/>
                  </a:ext>
                </a:extLst>
              </p:cNvPr>
              <p:cNvSpPr>
                <a:spLocks noChangeShapeType="1"/>
              </p:cNvSpPr>
              <p:nvPr/>
            </p:nvSpPr>
            <p:spPr bwMode="auto">
              <a:xfrm>
                <a:off x="1987802" y="4444953"/>
                <a:ext cx="0" cy="7302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6" name="Line 24">
                <a:extLst>
                  <a:ext uri="{FF2B5EF4-FFF2-40B4-BE49-F238E27FC236}">
                    <a16:creationId xmlns:a16="http://schemas.microsoft.com/office/drawing/2014/main" id="{A0863C33-4B77-4A33-A7F5-0AF0734668A6}"/>
                  </a:ext>
                </a:extLst>
              </p:cNvPr>
              <p:cNvSpPr>
                <a:spLocks noChangeShapeType="1"/>
              </p:cNvSpPr>
              <p:nvPr/>
            </p:nvSpPr>
            <p:spPr bwMode="auto">
              <a:xfrm>
                <a:off x="2365627" y="3352753"/>
                <a:ext cx="0" cy="12509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7" name="Line 25">
                <a:extLst>
                  <a:ext uri="{FF2B5EF4-FFF2-40B4-BE49-F238E27FC236}">
                    <a16:creationId xmlns:a16="http://schemas.microsoft.com/office/drawing/2014/main" id="{1C7D6A99-4D43-47C7-A6D2-FBC05BABCDB3}"/>
                  </a:ext>
                </a:extLst>
              </p:cNvPr>
              <p:cNvSpPr>
                <a:spLocks noChangeShapeType="1"/>
              </p:cNvSpPr>
              <p:nvPr/>
            </p:nvSpPr>
            <p:spPr bwMode="auto">
              <a:xfrm>
                <a:off x="2465640" y="3289253"/>
                <a:ext cx="0" cy="167640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8" name="Line 26">
                <a:extLst>
                  <a:ext uri="{FF2B5EF4-FFF2-40B4-BE49-F238E27FC236}">
                    <a16:creationId xmlns:a16="http://schemas.microsoft.com/office/drawing/2014/main" id="{F182C6B9-6ACC-4E62-8CF2-E9049B3152CB}"/>
                  </a:ext>
                </a:extLst>
              </p:cNvPr>
              <p:cNvSpPr>
                <a:spLocks noChangeShapeType="1"/>
              </p:cNvSpPr>
              <p:nvPr/>
            </p:nvSpPr>
            <p:spPr bwMode="auto">
              <a:xfrm>
                <a:off x="2483102" y="2749503"/>
                <a:ext cx="0" cy="10509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39" name="Line 27">
                <a:extLst>
                  <a:ext uri="{FF2B5EF4-FFF2-40B4-BE49-F238E27FC236}">
                    <a16:creationId xmlns:a16="http://schemas.microsoft.com/office/drawing/2014/main" id="{414A0E80-E11C-44DD-8323-9E03C45F6F8F}"/>
                  </a:ext>
                </a:extLst>
              </p:cNvPr>
              <p:cNvSpPr>
                <a:spLocks noChangeShapeType="1"/>
              </p:cNvSpPr>
              <p:nvPr/>
            </p:nvSpPr>
            <p:spPr bwMode="auto">
              <a:xfrm>
                <a:off x="2598990" y="3622628"/>
                <a:ext cx="0" cy="83820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40" name="Line 28">
                <a:extLst>
                  <a:ext uri="{FF2B5EF4-FFF2-40B4-BE49-F238E27FC236}">
                    <a16:creationId xmlns:a16="http://schemas.microsoft.com/office/drawing/2014/main" id="{DB4C6A8F-DEEB-482A-A0AD-304C2891259B}"/>
                  </a:ext>
                </a:extLst>
              </p:cNvPr>
              <p:cNvSpPr>
                <a:spLocks noChangeShapeType="1"/>
              </p:cNvSpPr>
              <p:nvPr/>
            </p:nvSpPr>
            <p:spPr bwMode="auto">
              <a:xfrm>
                <a:off x="2608515" y="4038553"/>
                <a:ext cx="0" cy="6445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41" name="Line 29">
                <a:extLst>
                  <a:ext uri="{FF2B5EF4-FFF2-40B4-BE49-F238E27FC236}">
                    <a16:creationId xmlns:a16="http://schemas.microsoft.com/office/drawing/2014/main" id="{C43CB3B9-7EB0-4DAE-B4D9-449C239036EF}"/>
                  </a:ext>
                </a:extLst>
              </p:cNvPr>
              <p:cNvSpPr>
                <a:spLocks noChangeShapeType="1"/>
              </p:cNvSpPr>
              <p:nvPr/>
            </p:nvSpPr>
            <p:spPr bwMode="auto">
              <a:xfrm>
                <a:off x="2649790" y="2940003"/>
                <a:ext cx="0" cy="260667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42" name="Line 30">
                <a:extLst>
                  <a:ext uri="{FF2B5EF4-FFF2-40B4-BE49-F238E27FC236}">
                    <a16:creationId xmlns:a16="http://schemas.microsoft.com/office/drawing/2014/main" id="{A75A91EA-D8C5-40C0-9AC1-3EDF7B95F29B}"/>
                  </a:ext>
                </a:extLst>
              </p:cNvPr>
              <p:cNvSpPr>
                <a:spLocks noChangeShapeType="1"/>
              </p:cNvSpPr>
              <p:nvPr/>
            </p:nvSpPr>
            <p:spPr bwMode="auto">
              <a:xfrm>
                <a:off x="2725990" y="2847928"/>
                <a:ext cx="0" cy="14192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43" name="Line 31">
                <a:extLst>
                  <a:ext uri="{FF2B5EF4-FFF2-40B4-BE49-F238E27FC236}">
                    <a16:creationId xmlns:a16="http://schemas.microsoft.com/office/drawing/2014/main" id="{6810288F-3909-4273-B55A-17D41000B797}"/>
                  </a:ext>
                </a:extLst>
              </p:cNvPr>
              <p:cNvSpPr>
                <a:spLocks noChangeShapeType="1"/>
              </p:cNvSpPr>
              <p:nvPr/>
            </p:nvSpPr>
            <p:spPr bwMode="auto">
              <a:xfrm>
                <a:off x="2921252" y="3613103"/>
                <a:ext cx="0" cy="3746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44" name="Line 32">
                <a:extLst>
                  <a:ext uri="{FF2B5EF4-FFF2-40B4-BE49-F238E27FC236}">
                    <a16:creationId xmlns:a16="http://schemas.microsoft.com/office/drawing/2014/main" id="{1A98B1B4-2E70-4147-9773-BA8E34190394}"/>
                  </a:ext>
                </a:extLst>
              </p:cNvPr>
              <p:cNvSpPr>
                <a:spLocks noChangeShapeType="1"/>
              </p:cNvSpPr>
              <p:nvPr/>
            </p:nvSpPr>
            <p:spPr bwMode="auto">
              <a:xfrm>
                <a:off x="3499102" y="3140028"/>
                <a:ext cx="0" cy="3778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51" name="Text Box 39">
                <a:extLst>
                  <a:ext uri="{FF2B5EF4-FFF2-40B4-BE49-F238E27FC236}">
                    <a16:creationId xmlns:a16="http://schemas.microsoft.com/office/drawing/2014/main" id="{0C6387AA-0FEA-40FE-98AA-CF5A5D230E30}"/>
                  </a:ext>
                </a:extLst>
              </p:cNvPr>
              <p:cNvSpPr txBox="1">
                <a:spLocks noChangeArrowheads="1"/>
              </p:cNvSpPr>
              <p:nvPr/>
            </p:nvSpPr>
            <p:spPr bwMode="auto">
              <a:xfrm>
                <a:off x="1662358" y="5367686"/>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(19)</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2" name="Text Box 40">
                <a:extLst>
                  <a:ext uri="{FF2B5EF4-FFF2-40B4-BE49-F238E27FC236}">
                    <a16:creationId xmlns:a16="http://schemas.microsoft.com/office/drawing/2014/main" id="{D6E0DBC4-04D1-4E5B-AFFE-2A2315E8256D}"/>
                  </a:ext>
                </a:extLst>
              </p:cNvPr>
              <p:cNvSpPr txBox="1">
                <a:spLocks noChangeArrowheads="1"/>
              </p:cNvSpPr>
              <p:nvPr/>
            </p:nvSpPr>
            <p:spPr bwMode="auto">
              <a:xfrm>
                <a:off x="2238621" y="5367686"/>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3" name="Text Box 41">
                <a:extLst>
                  <a:ext uri="{FF2B5EF4-FFF2-40B4-BE49-F238E27FC236}">
                    <a16:creationId xmlns:a16="http://schemas.microsoft.com/office/drawing/2014/main" id="{4EF0005A-6B16-4932-BD3B-237AAC1201E5}"/>
                  </a:ext>
                </a:extLst>
              </p:cNvPr>
              <p:cNvSpPr txBox="1">
                <a:spLocks noChangeArrowheads="1"/>
              </p:cNvSpPr>
              <p:nvPr/>
            </p:nvSpPr>
            <p:spPr bwMode="auto">
              <a:xfrm>
                <a:off x="2902196" y="5367686"/>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4" name="Text Box 42">
                <a:extLst>
                  <a:ext uri="{FF2B5EF4-FFF2-40B4-BE49-F238E27FC236}">
                    <a16:creationId xmlns:a16="http://schemas.microsoft.com/office/drawing/2014/main" id="{AA753F2A-6ACA-4313-938E-C290F804E315}"/>
                  </a:ext>
                </a:extLst>
              </p:cNvPr>
              <p:cNvSpPr txBox="1">
                <a:spLocks noChangeArrowheads="1"/>
              </p:cNvSpPr>
              <p:nvPr/>
            </p:nvSpPr>
            <p:spPr bwMode="auto">
              <a:xfrm>
                <a:off x="3507033" y="5367686"/>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(77)</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5" name="Rectangle 43">
                <a:extLst>
                  <a:ext uri="{FF2B5EF4-FFF2-40B4-BE49-F238E27FC236}">
                    <a16:creationId xmlns:a16="http://schemas.microsoft.com/office/drawing/2014/main" id="{19731524-E162-4290-B20A-9FF0FF049D97}"/>
                  </a:ext>
                </a:extLst>
              </p:cNvPr>
              <p:cNvSpPr>
                <a:spLocks noChangeArrowheads="1"/>
              </p:cNvSpPr>
              <p:nvPr/>
            </p:nvSpPr>
            <p:spPr bwMode="auto">
              <a:xfrm>
                <a:off x="3449890" y="3225753"/>
                <a:ext cx="96837"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6" name="Rectangle 44">
                <a:extLst>
                  <a:ext uri="{FF2B5EF4-FFF2-40B4-BE49-F238E27FC236}">
                    <a16:creationId xmlns:a16="http://schemas.microsoft.com/office/drawing/2014/main" id="{842C5E97-5ECC-424D-86DC-9C5388FA0CEE}"/>
                  </a:ext>
                </a:extLst>
              </p:cNvPr>
              <p:cNvSpPr>
                <a:spLocks noChangeArrowheads="1"/>
              </p:cNvSpPr>
              <p:nvPr/>
            </p:nvSpPr>
            <p:spPr bwMode="auto">
              <a:xfrm>
                <a:off x="2851402" y="3746453"/>
                <a:ext cx="146050" cy="1905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7" name="Rectangle 45">
                <a:extLst>
                  <a:ext uri="{FF2B5EF4-FFF2-40B4-BE49-F238E27FC236}">
                    <a16:creationId xmlns:a16="http://schemas.microsoft.com/office/drawing/2014/main" id="{909CD62A-2C4E-42E0-A694-B31B78B9FC9C}"/>
                  </a:ext>
                </a:extLst>
              </p:cNvPr>
              <p:cNvSpPr>
                <a:spLocks noChangeArrowheads="1"/>
              </p:cNvSpPr>
              <p:nvPr/>
            </p:nvSpPr>
            <p:spPr bwMode="auto">
              <a:xfrm>
                <a:off x="2432302" y="3228928"/>
                <a:ext cx="98425"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8" name="Rectangle 46">
                <a:extLst>
                  <a:ext uri="{FF2B5EF4-FFF2-40B4-BE49-F238E27FC236}">
                    <a16:creationId xmlns:a16="http://schemas.microsoft.com/office/drawing/2014/main" id="{CCA237CD-1E5E-40C0-A92D-6DFD8867B33C}"/>
                  </a:ext>
                </a:extLst>
              </p:cNvPr>
              <p:cNvSpPr>
                <a:spLocks noChangeArrowheads="1"/>
              </p:cNvSpPr>
              <p:nvPr/>
            </p:nvSpPr>
            <p:spPr bwMode="auto">
              <a:xfrm>
                <a:off x="2598990" y="3333703"/>
                <a:ext cx="98425"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59" name="Rectangle 47">
                <a:extLst>
                  <a:ext uri="{FF2B5EF4-FFF2-40B4-BE49-F238E27FC236}">
                    <a16:creationId xmlns:a16="http://schemas.microsoft.com/office/drawing/2014/main" id="{8B8F78BA-F39E-4841-9B1B-8F37246201BA}"/>
                  </a:ext>
                </a:extLst>
              </p:cNvPr>
              <p:cNvSpPr>
                <a:spLocks noChangeArrowheads="1"/>
              </p:cNvSpPr>
              <p:nvPr/>
            </p:nvSpPr>
            <p:spPr bwMode="auto">
              <a:xfrm>
                <a:off x="2598990" y="3498803"/>
                <a:ext cx="76200"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0" name="Rectangle 48">
                <a:extLst>
                  <a:ext uri="{FF2B5EF4-FFF2-40B4-BE49-F238E27FC236}">
                    <a16:creationId xmlns:a16="http://schemas.microsoft.com/office/drawing/2014/main" id="{9DA1B37D-875D-4A83-A724-FC4643E2DFDF}"/>
                  </a:ext>
                </a:extLst>
              </p:cNvPr>
              <p:cNvSpPr>
                <a:spLocks noChangeArrowheads="1"/>
              </p:cNvSpPr>
              <p:nvPr/>
            </p:nvSpPr>
            <p:spPr bwMode="auto">
              <a:xfrm>
                <a:off x="2708527" y="3489278"/>
                <a:ext cx="74613"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1" name="Rectangle 49">
                <a:extLst>
                  <a:ext uri="{FF2B5EF4-FFF2-40B4-BE49-F238E27FC236}">
                    <a16:creationId xmlns:a16="http://schemas.microsoft.com/office/drawing/2014/main" id="{758A1883-AA10-4742-B0E6-FE3F45B40FF1}"/>
                  </a:ext>
                </a:extLst>
              </p:cNvPr>
              <p:cNvSpPr>
                <a:spLocks noChangeArrowheads="1"/>
              </p:cNvSpPr>
              <p:nvPr/>
            </p:nvSpPr>
            <p:spPr bwMode="auto">
              <a:xfrm>
                <a:off x="2541840" y="3949653"/>
                <a:ext cx="95250"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2" name="Rectangle 50">
                <a:extLst>
                  <a:ext uri="{FF2B5EF4-FFF2-40B4-BE49-F238E27FC236}">
                    <a16:creationId xmlns:a16="http://schemas.microsoft.com/office/drawing/2014/main" id="{92598395-17F7-4355-808F-1DAAC8D1D20F}"/>
                  </a:ext>
                </a:extLst>
              </p:cNvPr>
              <p:cNvSpPr>
                <a:spLocks noChangeArrowheads="1"/>
              </p:cNvSpPr>
              <p:nvPr/>
            </p:nvSpPr>
            <p:spPr bwMode="auto">
              <a:xfrm>
                <a:off x="2565652" y="4286203"/>
                <a:ext cx="74613" cy="984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3" name="Rectangle 51">
                <a:extLst>
                  <a:ext uri="{FF2B5EF4-FFF2-40B4-BE49-F238E27FC236}">
                    <a16:creationId xmlns:a16="http://schemas.microsoft.com/office/drawing/2014/main" id="{19A189F6-2EB5-4472-82C5-833386107160}"/>
                  </a:ext>
                </a:extLst>
              </p:cNvPr>
              <p:cNvSpPr>
                <a:spLocks noChangeArrowheads="1"/>
              </p:cNvSpPr>
              <p:nvPr/>
            </p:nvSpPr>
            <p:spPr bwMode="auto">
              <a:xfrm>
                <a:off x="1954465" y="4752928"/>
                <a:ext cx="73025" cy="1047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4" name="Rectangle 52">
                <a:extLst>
                  <a:ext uri="{FF2B5EF4-FFF2-40B4-BE49-F238E27FC236}">
                    <a16:creationId xmlns:a16="http://schemas.microsoft.com/office/drawing/2014/main" id="{85CAF2F6-CC68-4714-B49B-14E3B0A356C2}"/>
                  </a:ext>
                </a:extLst>
              </p:cNvPr>
              <p:cNvSpPr>
                <a:spLocks noChangeArrowheads="1"/>
              </p:cNvSpPr>
              <p:nvPr/>
            </p:nvSpPr>
            <p:spPr bwMode="auto">
              <a:xfrm>
                <a:off x="1717927" y="4375103"/>
                <a:ext cx="57150" cy="76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5" name="Rectangle 53">
                <a:extLst>
                  <a:ext uri="{FF2B5EF4-FFF2-40B4-BE49-F238E27FC236}">
                    <a16:creationId xmlns:a16="http://schemas.microsoft.com/office/drawing/2014/main" id="{4551B953-69AD-4416-86AC-9565A64BA848}"/>
                  </a:ext>
                </a:extLst>
              </p:cNvPr>
              <p:cNvSpPr>
                <a:spLocks noChangeArrowheads="1"/>
              </p:cNvSpPr>
              <p:nvPr/>
            </p:nvSpPr>
            <p:spPr bwMode="auto">
              <a:xfrm>
                <a:off x="2335465" y="3924253"/>
                <a:ext cx="58737"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grpSp>
        <p:sp>
          <p:nvSpPr>
            <p:cNvPr id="166" name="Text Box 54">
              <a:extLst>
                <a:ext uri="{FF2B5EF4-FFF2-40B4-BE49-F238E27FC236}">
                  <a16:creationId xmlns:a16="http://schemas.microsoft.com/office/drawing/2014/main" id="{54221313-B258-40C6-948F-943FD7326D93}"/>
                </a:ext>
              </a:extLst>
            </p:cNvPr>
            <p:cNvSpPr txBox="1">
              <a:spLocks noChangeArrowheads="1"/>
            </p:cNvSpPr>
            <p:nvPr/>
          </p:nvSpPr>
          <p:spPr bwMode="auto">
            <a:xfrm>
              <a:off x="774952" y="5720141"/>
              <a:ext cx="505805"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grpSp>
      <p:sp>
        <p:nvSpPr>
          <p:cNvPr id="167" name="Text Box 55">
            <a:extLst>
              <a:ext uri="{FF2B5EF4-FFF2-40B4-BE49-F238E27FC236}">
                <a16:creationId xmlns:a16="http://schemas.microsoft.com/office/drawing/2014/main" id="{9898484A-94D7-4F51-900C-BF2386CE8088}"/>
              </a:ext>
            </a:extLst>
          </p:cNvPr>
          <p:cNvSpPr txBox="1">
            <a:spLocks noChangeArrowheads="1"/>
          </p:cNvSpPr>
          <p:nvPr/>
        </p:nvSpPr>
        <p:spPr bwMode="auto">
          <a:xfrm>
            <a:off x="1299387" y="5867353"/>
            <a:ext cx="2519362"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Reduction in  LDL-C mmol/L (mg/dL)</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68" name="Rectangle 106">
            <a:extLst>
              <a:ext uri="{FF2B5EF4-FFF2-40B4-BE49-F238E27FC236}">
                <a16:creationId xmlns:a16="http://schemas.microsoft.com/office/drawing/2014/main" id="{5D026C2B-A80B-43C9-9709-C00935B19E03}"/>
              </a:ext>
            </a:extLst>
          </p:cNvPr>
          <p:cNvSpPr>
            <a:spLocks noChangeArrowheads="1"/>
          </p:cNvSpPr>
          <p:nvPr/>
        </p:nvSpPr>
        <p:spPr bwMode="auto">
          <a:xfrm>
            <a:off x="1611195" y="2030771"/>
            <a:ext cx="2220063" cy="591521"/>
          </a:xfrm>
          <a:prstGeom prst="rect">
            <a:avLst/>
          </a:prstGeom>
          <a:solidFill>
            <a:srgbClr val="451C6A"/>
          </a:solidFill>
          <a:ln w="9525">
            <a:noFill/>
            <a:miter lim="800000"/>
            <a:headEnd/>
            <a:tailEnd/>
          </a:ln>
          <a:effectLst>
            <a:outerShdw blurRad="101600" dist="50800" dir="5400000" algn="ctr" rotWithShape="0">
              <a:srgbClr val="000000">
                <a:alpha val="43137"/>
              </a:srgbClr>
            </a:outerShdw>
          </a:effectLst>
          <a:extLst/>
        </p:spPr>
        <p:txBody>
          <a:bodyPr wrap="none" lIns="92027" tIns="46012" rIns="92027" bIns="46012">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23% reduction in </a:t>
            </a:r>
            <a:b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b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major coronary events</a:t>
            </a:r>
            <a:endParaRPr kumimoji="0" lang="en-GB"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endParaRPr>
          </a:p>
        </p:txBody>
      </p:sp>
      <p:sp>
        <p:nvSpPr>
          <p:cNvPr id="171" name="Text Box 6">
            <a:extLst>
              <a:ext uri="{FF2B5EF4-FFF2-40B4-BE49-F238E27FC236}">
                <a16:creationId xmlns:a16="http://schemas.microsoft.com/office/drawing/2014/main" id="{04268D84-AC2F-410C-885B-902EFD955E84}"/>
              </a:ext>
            </a:extLst>
          </p:cNvPr>
          <p:cNvSpPr txBox="1">
            <a:spLocks noChangeArrowheads="1"/>
          </p:cNvSpPr>
          <p:nvPr/>
        </p:nvSpPr>
        <p:spPr bwMode="auto">
          <a:xfrm rot="16200000">
            <a:off x="3277011" y="3847895"/>
            <a:ext cx="353060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Proportional reduction in </a:t>
            </a:r>
            <a:b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event rate (%</a:t>
            </a: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sym typeface="Symbol" charset="0"/>
              </a:rPr>
              <a:t>SE)</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72" name="Text Box 56">
            <a:extLst>
              <a:ext uri="{FF2B5EF4-FFF2-40B4-BE49-F238E27FC236}">
                <a16:creationId xmlns:a16="http://schemas.microsoft.com/office/drawing/2014/main" id="{88CBEADC-865E-4536-B24F-AF9A3F1EDC3F}"/>
              </a:ext>
            </a:extLst>
          </p:cNvPr>
          <p:cNvSpPr txBox="1">
            <a:spLocks noChangeArrowheads="1"/>
          </p:cNvSpPr>
          <p:nvPr/>
        </p:nvSpPr>
        <p:spPr bwMode="auto">
          <a:xfrm>
            <a:off x="5303702" y="242131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50</a:t>
            </a:r>
          </a:p>
        </p:txBody>
      </p:sp>
      <p:sp>
        <p:nvSpPr>
          <p:cNvPr id="173" name="Text Box 57">
            <a:extLst>
              <a:ext uri="{FF2B5EF4-FFF2-40B4-BE49-F238E27FC236}">
                <a16:creationId xmlns:a16="http://schemas.microsoft.com/office/drawing/2014/main" id="{2D849C92-4C15-4219-88DF-72ADD2FD6726}"/>
              </a:ext>
            </a:extLst>
          </p:cNvPr>
          <p:cNvSpPr txBox="1">
            <a:spLocks noChangeArrowheads="1"/>
          </p:cNvSpPr>
          <p:nvPr/>
        </p:nvSpPr>
        <p:spPr bwMode="auto">
          <a:xfrm>
            <a:off x="5303702" y="292931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40</a:t>
            </a:r>
          </a:p>
        </p:txBody>
      </p:sp>
      <p:sp>
        <p:nvSpPr>
          <p:cNvPr id="174" name="Text Box 58">
            <a:extLst>
              <a:ext uri="{FF2B5EF4-FFF2-40B4-BE49-F238E27FC236}">
                <a16:creationId xmlns:a16="http://schemas.microsoft.com/office/drawing/2014/main" id="{DF6B08B6-A5D4-4DD3-8995-A63B307C407D}"/>
              </a:ext>
            </a:extLst>
          </p:cNvPr>
          <p:cNvSpPr txBox="1">
            <a:spLocks noChangeArrowheads="1"/>
          </p:cNvSpPr>
          <p:nvPr/>
        </p:nvSpPr>
        <p:spPr bwMode="auto">
          <a:xfrm>
            <a:off x="5303702" y="3465891"/>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30</a:t>
            </a:r>
          </a:p>
        </p:txBody>
      </p:sp>
      <p:sp>
        <p:nvSpPr>
          <p:cNvPr id="175" name="Text Box 59">
            <a:extLst>
              <a:ext uri="{FF2B5EF4-FFF2-40B4-BE49-F238E27FC236}">
                <a16:creationId xmlns:a16="http://schemas.microsoft.com/office/drawing/2014/main" id="{DCE8DC85-5162-4C41-B72D-0EB73D83D57E}"/>
              </a:ext>
            </a:extLst>
          </p:cNvPr>
          <p:cNvSpPr txBox="1">
            <a:spLocks noChangeArrowheads="1"/>
          </p:cNvSpPr>
          <p:nvPr/>
        </p:nvSpPr>
        <p:spPr bwMode="auto">
          <a:xfrm>
            <a:off x="5303702" y="4043741"/>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p>
        </p:txBody>
      </p:sp>
      <p:sp>
        <p:nvSpPr>
          <p:cNvPr id="176" name="Text Box 60">
            <a:extLst>
              <a:ext uri="{FF2B5EF4-FFF2-40B4-BE49-F238E27FC236}">
                <a16:creationId xmlns:a16="http://schemas.microsoft.com/office/drawing/2014/main" id="{39CEDA45-F9A1-43BD-8A2B-733D2F0FDEA4}"/>
              </a:ext>
            </a:extLst>
          </p:cNvPr>
          <p:cNvSpPr txBox="1">
            <a:spLocks noChangeArrowheads="1"/>
          </p:cNvSpPr>
          <p:nvPr/>
        </p:nvSpPr>
        <p:spPr bwMode="auto">
          <a:xfrm>
            <a:off x="5303702" y="4586666"/>
            <a:ext cx="460921"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sp>
        <p:nvSpPr>
          <p:cNvPr id="177" name="Text Box 61">
            <a:extLst>
              <a:ext uri="{FF2B5EF4-FFF2-40B4-BE49-F238E27FC236}">
                <a16:creationId xmlns:a16="http://schemas.microsoft.com/office/drawing/2014/main" id="{E01CAB75-EA51-4BB2-A68C-5430F3B0DB39}"/>
              </a:ext>
            </a:extLst>
          </p:cNvPr>
          <p:cNvSpPr txBox="1">
            <a:spLocks noChangeArrowheads="1"/>
          </p:cNvSpPr>
          <p:nvPr/>
        </p:nvSpPr>
        <p:spPr bwMode="auto">
          <a:xfrm>
            <a:off x="5258818" y="5720141"/>
            <a:ext cx="505805"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grpSp>
        <p:nvGrpSpPr>
          <p:cNvPr id="5" name="Group 4"/>
          <p:cNvGrpSpPr/>
          <p:nvPr/>
        </p:nvGrpSpPr>
        <p:grpSpPr>
          <a:xfrm>
            <a:off x="5379044" y="2581228"/>
            <a:ext cx="3363729" cy="3341688"/>
            <a:chOff x="5379044" y="2581228"/>
            <a:chExt cx="3363729" cy="3341688"/>
          </a:xfrm>
        </p:grpSpPr>
        <p:sp>
          <p:nvSpPr>
            <p:cNvPr id="170" name="Rectangle 2">
              <a:extLst>
                <a:ext uri="{FF2B5EF4-FFF2-40B4-BE49-F238E27FC236}">
                  <a16:creationId xmlns:a16="http://schemas.microsoft.com/office/drawing/2014/main" id="{5125A687-75DC-4B95-A001-1BE4BB50F590}"/>
                </a:ext>
              </a:extLst>
            </p:cNvPr>
            <p:cNvSpPr>
              <a:spLocks noChangeArrowheads="1"/>
            </p:cNvSpPr>
            <p:nvPr/>
          </p:nvSpPr>
          <p:spPr bwMode="auto">
            <a:xfrm>
              <a:off x="5743986" y="4056124"/>
              <a:ext cx="2998787" cy="307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5711" tIns="45711" rIns="45711" bIns="45711" anchor="ctr">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178" name="Text Box 62">
              <a:extLst>
                <a:ext uri="{FF2B5EF4-FFF2-40B4-BE49-F238E27FC236}">
                  <a16:creationId xmlns:a16="http://schemas.microsoft.com/office/drawing/2014/main" id="{D2C4D54E-5411-42DA-980E-54E7C734D950}"/>
                </a:ext>
              </a:extLst>
            </p:cNvPr>
            <p:cNvSpPr txBox="1">
              <a:spLocks noChangeArrowheads="1"/>
            </p:cNvSpPr>
            <p:nvPr/>
          </p:nvSpPr>
          <p:spPr bwMode="auto">
            <a:xfrm>
              <a:off x="5379044" y="5129591"/>
              <a:ext cx="385579" cy="35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a:t>
              </a:r>
            </a:p>
          </p:txBody>
        </p:sp>
        <p:sp>
          <p:nvSpPr>
            <p:cNvPr id="179" name="Freeform 63">
              <a:extLst>
                <a:ext uri="{FF2B5EF4-FFF2-40B4-BE49-F238E27FC236}">
                  <a16:creationId xmlns:a16="http://schemas.microsoft.com/office/drawing/2014/main" id="{D20CD15B-734B-4C9E-A0A3-32511C8B67F9}"/>
                </a:ext>
              </a:extLst>
            </p:cNvPr>
            <p:cNvSpPr>
              <a:spLocks/>
            </p:cNvSpPr>
            <p:nvPr/>
          </p:nvSpPr>
          <p:spPr bwMode="auto">
            <a:xfrm>
              <a:off x="5788436" y="4165553"/>
              <a:ext cx="1252537" cy="1244600"/>
            </a:xfrm>
            <a:custGeom>
              <a:avLst/>
              <a:gdLst>
                <a:gd name="T0" fmla="*/ 0 w 288"/>
                <a:gd name="T1" fmla="*/ 0 h 240"/>
                <a:gd name="T2" fmla="*/ 2147483647 w 288"/>
                <a:gd name="T3" fmla="*/ 0 h 240"/>
                <a:gd name="T4" fmla="*/ 2147483647 w 288"/>
                <a:gd name="T5" fmla="*/ 2147483647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19050">
              <a:solidFill>
                <a:sysClr val="windowText" lastClr="000000"/>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0" name="Line 64">
              <a:extLst>
                <a:ext uri="{FF2B5EF4-FFF2-40B4-BE49-F238E27FC236}">
                  <a16:creationId xmlns:a16="http://schemas.microsoft.com/office/drawing/2014/main" id="{56F6317B-5BFF-47C7-8456-C8C598F3B51E}"/>
                </a:ext>
              </a:extLst>
            </p:cNvPr>
            <p:cNvSpPr>
              <a:spLocks noChangeShapeType="1"/>
            </p:cNvSpPr>
            <p:nvPr/>
          </p:nvSpPr>
          <p:spPr bwMode="auto">
            <a:xfrm flipV="1">
              <a:off x="5705886" y="5360941"/>
              <a:ext cx="2630487"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1" name="Line 65">
              <a:extLst>
                <a:ext uri="{FF2B5EF4-FFF2-40B4-BE49-F238E27FC236}">
                  <a16:creationId xmlns:a16="http://schemas.microsoft.com/office/drawing/2014/main" id="{96D76667-7DEC-4912-92CE-C262C12590B8}"/>
                </a:ext>
              </a:extLst>
            </p:cNvPr>
            <p:cNvSpPr>
              <a:spLocks noChangeShapeType="1"/>
            </p:cNvSpPr>
            <p:nvPr/>
          </p:nvSpPr>
          <p:spPr bwMode="auto">
            <a:xfrm>
              <a:off x="6410736" y="5353003"/>
              <a:ext cx="0" cy="7620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2" name="Line 66">
              <a:extLst>
                <a:ext uri="{FF2B5EF4-FFF2-40B4-BE49-F238E27FC236}">
                  <a16:creationId xmlns:a16="http://schemas.microsoft.com/office/drawing/2014/main" id="{AA670683-E2B8-47F9-BA5D-7DF49A3FBDE3}"/>
                </a:ext>
              </a:extLst>
            </p:cNvPr>
            <p:cNvSpPr>
              <a:spLocks noChangeShapeType="1"/>
            </p:cNvSpPr>
            <p:nvPr/>
          </p:nvSpPr>
          <p:spPr bwMode="auto">
            <a:xfrm>
              <a:off x="7674386" y="5353003"/>
              <a:ext cx="0" cy="7620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3" name="Line 67">
              <a:extLst>
                <a:ext uri="{FF2B5EF4-FFF2-40B4-BE49-F238E27FC236}">
                  <a16:creationId xmlns:a16="http://schemas.microsoft.com/office/drawing/2014/main" id="{536DBD33-20E8-4BF4-AE07-E963D7C9CDDA}"/>
                </a:ext>
              </a:extLst>
            </p:cNvPr>
            <p:cNvSpPr>
              <a:spLocks noChangeShapeType="1"/>
            </p:cNvSpPr>
            <p:nvPr/>
          </p:nvSpPr>
          <p:spPr bwMode="auto">
            <a:xfrm>
              <a:off x="8307798" y="5353003"/>
              <a:ext cx="0" cy="7620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4" name="Line 68">
              <a:extLst>
                <a:ext uri="{FF2B5EF4-FFF2-40B4-BE49-F238E27FC236}">
                  <a16:creationId xmlns:a16="http://schemas.microsoft.com/office/drawing/2014/main" id="{D176EE04-0C9A-4CDC-ADF0-4C08C9DDB6B6}"/>
                </a:ext>
              </a:extLst>
            </p:cNvPr>
            <p:cNvSpPr>
              <a:spLocks noChangeShapeType="1"/>
            </p:cNvSpPr>
            <p:nvPr/>
          </p:nvSpPr>
          <p:spPr bwMode="auto">
            <a:xfrm>
              <a:off x="5750336" y="2581228"/>
              <a:ext cx="0" cy="332105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5" name="Line 69">
              <a:extLst>
                <a:ext uri="{FF2B5EF4-FFF2-40B4-BE49-F238E27FC236}">
                  <a16:creationId xmlns:a16="http://schemas.microsoft.com/office/drawing/2014/main" id="{9CB8489A-F4FA-41A9-8057-DD6B41E1878F}"/>
                </a:ext>
              </a:extLst>
            </p:cNvPr>
            <p:cNvSpPr>
              <a:spLocks noChangeShapeType="1"/>
            </p:cNvSpPr>
            <p:nvPr/>
          </p:nvSpPr>
          <p:spPr bwMode="auto">
            <a:xfrm flipH="1">
              <a:off x="5667786" y="5895928"/>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6" name="Line 70">
              <a:extLst>
                <a:ext uri="{FF2B5EF4-FFF2-40B4-BE49-F238E27FC236}">
                  <a16:creationId xmlns:a16="http://schemas.microsoft.com/office/drawing/2014/main" id="{DD4809E1-6EE2-4762-B673-3E568A4DBC3E}"/>
                </a:ext>
              </a:extLst>
            </p:cNvPr>
            <p:cNvSpPr>
              <a:spLocks noChangeShapeType="1"/>
            </p:cNvSpPr>
            <p:nvPr/>
          </p:nvSpPr>
          <p:spPr bwMode="auto">
            <a:xfrm flipH="1">
              <a:off x="5667786" y="4775153"/>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7" name="Line 71">
              <a:extLst>
                <a:ext uri="{FF2B5EF4-FFF2-40B4-BE49-F238E27FC236}">
                  <a16:creationId xmlns:a16="http://schemas.microsoft.com/office/drawing/2014/main" id="{1D16665C-D14C-4F82-9F5A-D505BB49C3F3}"/>
                </a:ext>
              </a:extLst>
            </p:cNvPr>
            <p:cNvSpPr>
              <a:spLocks noChangeShapeType="1"/>
            </p:cNvSpPr>
            <p:nvPr/>
          </p:nvSpPr>
          <p:spPr bwMode="auto">
            <a:xfrm flipH="1">
              <a:off x="5667786" y="4222703"/>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8" name="Line 72">
              <a:extLst>
                <a:ext uri="{FF2B5EF4-FFF2-40B4-BE49-F238E27FC236}">
                  <a16:creationId xmlns:a16="http://schemas.microsoft.com/office/drawing/2014/main" id="{1FBFE1E0-F1CE-4414-BF74-0453F9312882}"/>
                </a:ext>
              </a:extLst>
            </p:cNvPr>
            <p:cNvSpPr>
              <a:spLocks noChangeShapeType="1"/>
            </p:cNvSpPr>
            <p:nvPr/>
          </p:nvSpPr>
          <p:spPr bwMode="auto">
            <a:xfrm flipH="1">
              <a:off x="5667786" y="3676603"/>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89" name="Line 73">
              <a:extLst>
                <a:ext uri="{FF2B5EF4-FFF2-40B4-BE49-F238E27FC236}">
                  <a16:creationId xmlns:a16="http://schemas.microsoft.com/office/drawing/2014/main" id="{4DFA1571-95F4-476E-B161-A06761CDE538}"/>
                </a:ext>
              </a:extLst>
            </p:cNvPr>
            <p:cNvSpPr>
              <a:spLocks noChangeShapeType="1"/>
            </p:cNvSpPr>
            <p:nvPr/>
          </p:nvSpPr>
          <p:spPr bwMode="auto">
            <a:xfrm flipH="1">
              <a:off x="5667786" y="3124153"/>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0" name="Line 74">
              <a:extLst>
                <a:ext uri="{FF2B5EF4-FFF2-40B4-BE49-F238E27FC236}">
                  <a16:creationId xmlns:a16="http://schemas.microsoft.com/office/drawing/2014/main" id="{D0954114-FB7C-4785-AB1C-A89236F942CC}"/>
                </a:ext>
              </a:extLst>
            </p:cNvPr>
            <p:cNvSpPr>
              <a:spLocks noChangeShapeType="1"/>
            </p:cNvSpPr>
            <p:nvPr/>
          </p:nvSpPr>
          <p:spPr bwMode="auto">
            <a:xfrm flipH="1">
              <a:off x="5667786" y="2581228"/>
              <a:ext cx="85725" cy="0"/>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1" name="Line 75">
              <a:extLst>
                <a:ext uri="{FF2B5EF4-FFF2-40B4-BE49-F238E27FC236}">
                  <a16:creationId xmlns:a16="http://schemas.microsoft.com/office/drawing/2014/main" id="{ECC496FF-049E-4222-8A6B-AC948B9532B6}"/>
                </a:ext>
              </a:extLst>
            </p:cNvPr>
            <p:cNvSpPr>
              <a:spLocks noChangeShapeType="1"/>
            </p:cNvSpPr>
            <p:nvPr/>
          </p:nvSpPr>
          <p:spPr bwMode="auto">
            <a:xfrm flipH="1">
              <a:off x="5763036" y="3019378"/>
              <a:ext cx="2543175" cy="2295525"/>
            </a:xfrm>
            <a:prstGeom prst="line">
              <a:avLst/>
            </a:prstGeom>
            <a:noFill/>
            <a:ln w="38100">
              <a:solidFill>
                <a:schemeClr val="accent5">
                  <a:lumMod val="7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2" name="Line 76">
              <a:extLst>
                <a:ext uri="{FF2B5EF4-FFF2-40B4-BE49-F238E27FC236}">
                  <a16:creationId xmlns:a16="http://schemas.microsoft.com/office/drawing/2014/main" id="{D9E9050F-7334-4D3D-BDF8-524B5D20A578}"/>
                </a:ext>
              </a:extLst>
            </p:cNvPr>
            <p:cNvSpPr>
              <a:spLocks noChangeShapeType="1"/>
            </p:cNvSpPr>
            <p:nvPr/>
          </p:nvSpPr>
          <p:spPr bwMode="auto">
            <a:xfrm>
              <a:off x="6215473" y="4317953"/>
              <a:ext cx="0" cy="9112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3" name="Line 77">
              <a:extLst>
                <a:ext uri="{FF2B5EF4-FFF2-40B4-BE49-F238E27FC236}">
                  <a16:creationId xmlns:a16="http://schemas.microsoft.com/office/drawing/2014/main" id="{A5920448-D9A6-4613-830E-E84B485C269C}"/>
                </a:ext>
              </a:extLst>
            </p:cNvPr>
            <p:cNvSpPr>
              <a:spLocks noChangeShapeType="1"/>
            </p:cNvSpPr>
            <p:nvPr/>
          </p:nvSpPr>
          <p:spPr bwMode="auto">
            <a:xfrm>
              <a:off x="6448836" y="4721178"/>
              <a:ext cx="0" cy="50800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4" name="Line 78">
              <a:extLst>
                <a:ext uri="{FF2B5EF4-FFF2-40B4-BE49-F238E27FC236}">
                  <a16:creationId xmlns:a16="http://schemas.microsoft.com/office/drawing/2014/main" id="{D4D76E59-13C5-4FEA-A700-9F5658188F67}"/>
                </a:ext>
              </a:extLst>
            </p:cNvPr>
            <p:cNvSpPr>
              <a:spLocks noChangeShapeType="1"/>
            </p:cNvSpPr>
            <p:nvPr/>
          </p:nvSpPr>
          <p:spPr bwMode="auto">
            <a:xfrm>
              <a:off x="6821898" y="4232228"/>
              <a:ext cx="0" cy="11366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5" name="Line 79">
              <a:extLst>
                <a:ext uri="{FF2B5EF4-FFF2-40B4-BE49-F238E27FC236}">
                  <a16:creationId xmlns:a16="http://schemas.microsoft.com/office/drawing/2014/main" id="{EA991949-64B5-42CB-B1EC-2706796F36EE}"/>
                </a:ext>
              </a:extLst>
            </p:cNvPr>
            <p:cNvSpPr>
              <a:spLocks noChangeShapeType="1"/>
            </p:cNvSpPr>
            <p:nvPr/>
          </p:nvSpPr>
          <p:spPr bwMode="auto">
            <a:xfrm>
              <a:off x="6945723" y="3644853"/>
              <a:ext cx="0" cy="9334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6" name="Line 80">
              <a:extLst>
                <a:ext uri="{FF2B5EF4-FFF2-40B4-BE49-F238E27FC236}">
                  <a16:creationId xmlns:a16="http://schemas.microsoft.com/office/drawing/2014/main" id="{DC804700-A21C-4BEF-8EA7-8DCB1556C5EB}"/>
                </a:ext>
              </a:extLst>
            </p:cNvPr>
            <p:cNvSpPr>
              <a:spLocks noChangeShapeType="1"/>
            </p:cNvSpPr>
            <p:nvPr/>
          </p:nvSpPr>
          <p:spPr bwMode="auto">
            <a:xfrm>
              <a:off x="6972711" y="3228928"/>
              <a:ext cx="0" cy="93027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7" name="Line 81">
              <a:extLst>
                <a:ext uri="{FF2B5EF4-FFF2-40B4-BE49-F238E27FC236}">
                  <a16:creationId xmlns:a16="http://schemas.microsoft.com/office/drawing/2014/main" id="{98D92430-4B32-4704-8FC0-1B692FF5B862}"/>
                </a:ext>
              </a:extLst>
            </p:cNvPr>
            <p:cNvSpPr>
              <a:spLocks noChangeShapeType="1"/>
            </p:cNvSpPr>
            <p:nvPr/>
          </p:nvSpPr>
          <p:spPr bwMode="auto">
            <a:xfrm>
              <a:off x="7067961" y="3784553"/>
              <a:ext cx="0" cy="5556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8" name="Line 82">
              <a:extLst>
                <a:ext uri="{FF2B5EF4-FFF2-40B4-BE49-F238E27FC236}">
                  <a16:creationId xmlns:a16="http://schemas.microsoft.com/office/drawing/2014/main" id="{26BD7297-0BE7-46E1-A024-2F1A6F008C22}"/>
                </a:ext>
              </a:extLst>
            </p:cNvPr>
            <p:cNvSpPr>
              <a:spLocks noChangeShapeType="1"/>
            </p:cNvSpPr>
            <p:nvPr/>
          </p:nvSpPr>
          <p:spPr bwMode="auto">
            <a:xfrm>
              <a:off x="7074311" y="4311603"/>
              <a:ext cx="0" cy="5556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199" name="Line 83">
              <a:extLst>
                <a:ext uri="{FF2B5EF4-FFF2-40B4-BE49-F238E27FC236}">
                  <a16:creationId xmlns:a16="http://schemas.microsoft.com/office/drawing/2014/main" id="{65BA1F3D-B82F-49C5-A5CA-87CF681AF525}"/>
                </a:ext>
              </a:extLst>
            </p:cNvPr>
            <p:cNvSpPr>
              <a:spLocks noChangeShapeType="1"/>
            </p:cNvSpPr>
            <p:nvPr/>
          </p:nvSpPr>
          <p:spPr bwMode="auto">
            <a:xfrm>
              <a:off x="7117173" y="3343228"/>
              <a:ext cx="0" cy="13303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00" name="Line 84">
              <a:extLst>
                <a:ext uri="{FF2B5EF4-FFF2-40B4-BE49-F238E27FC236}">
                  <a16:creationId xmlns:a16="http://schemas.microsoft.com/office/drawing/2014/main" id="{87C64691-EF85-4A05-80E3-BBCD2575D7F9}"/>
                </a:ext>
              </a:extLst>
            </p:cNvPr>
            <p:cNvSpPr>
              <a:spLocks noChangeShapeType="1"/>
            </p:cNvSpPr>
            <p:nvPr/>
          </p:nvSpPr>
          <p:spPr bwMode="auto">
            <a:xfrm>
              <a:off x="7212423" y="2854278"/>
              <a:ext cx="0" cy="987425"/>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01" name="Line 85">
              <a:extLst>
                <a:ext uri="{FF2B5EF4-FFF2-40B4-BE49-F238E27FC236}">
                  <a16:creationId xmlns:a16="http://schemas.microsoft.com/office/drawing/2014/main" id="{D693CB5D-F7B5-412F-9E52-BE5A2DB4B2B4}"/>
                </a:ext>
              </a:extLst>
            </p:cNvPr>
            <p:cNvSpPr>
              <a:spLocks noChangeShapeType="1"/>
            </p:cNvSpPr>
            <p:nvPr/>
          </p:nvSpPr>
          <p:spPr bwMode="auto">
            <a:xfrm>
              <a:off x="7407686" y="3721053"/>
              <a:ext cx="0" cy="2984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02" name="Line 86">
              <a:extLst>
                <a:ext uri="{FF2B5EF4-FFF2-40B4-BE49-F238E27FC236}">
                  <a16:creationId xmlns:a16="http://schemas.microsoft.com/office/drawing/2014/main" id="{B924FC37-A121-43FF-AB0F-67D3A11DF417}"/>
                </a:ext>
              </a:extLst>
            </p:cNvPr>
            <p:cNvSpPr>
              <a:spLocks noChangeShapeType="1"/>
            </p:cNvSpPr>
            <p:nvPr/>
          </p:nvSpPr>
          <p:spPr bwMode="auto">
            <a:xfrm>
              <a:off x="8022048" y="3238453"/>
              <a:ext cx="0" cy="387350"/>
            </a:xfrm>
            <a:prstGeom prst="line">
              <a:avLst/>
            </a:prstGeom>
            <a:noFill/>
            <a:ln w="9525">
              <a:solidFill>
                <a:srgbClr val="51118E"/>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03" name="Rectangle 87">
              <a:extLst>
                <a:ext uri="{FF2B5EF4-FFF2-40B4-BE49-F238E27FC236}">
                  <a16:creationId xmlns:a16="http://schemas.microsoft.com/office/drawing/2014/main" id="{93FEF911-A9FD-40DE-B07C-A75FD725FDD8}"/>
                </a:ext>
              </a:extLst>
            </p:cNvPr>
            <p:cNvSpPr>
              <a:spLocks noChangeArrowheads="1"/>
            </p:cNvSpPr>
            <p:nvPr/>
          </p:nvSpPr>
          <p:spPr bwMode="auto">
            <a:xfrm>
              <a:off x="6183723" y="4721178"/>
              <a:ext cx="60325" cy="76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4" name="Rectangle 88">
              <a:extLst>
                <a:ext uri="{FF2B5EF4-FFF2-40B4-BE49-F238E27FC236}">
                  <a16:creationId xmlns:a16="http://schemas.microsoft.com/office/drawing/2014/main" id="{957F74DA-4360-4EC3-9E63-39CA45CA5203}"/>
                </a:ext>
              </a:extLst>
            </p:cNvPr>
            <p:cNvSpPr>
              <a:spLocks noChangeArrowheads="1"/>
            </p:cNvSpPr>
            <p:nvPr/>
          </p:nvSpPr>
          <p:spPr bwMode="auto">
            <a:xfrm>
              <a:off x="6415498" y="4908503"/>
              <a:ext cx="76200"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5" name="Rectangle 89">
              <a:extLst>
                <a:ext uri="{FF2B5EF4-FFF2-40B4-BE49-F238E27FC236}">
                  <a16:creationId xmlns:a16="http://schemas.microsoft.com/office/drawing/2014/main" id="{13D635C5-C7F8-4FAB-8BE5-38533A6E5C07}"/>
                </a:ext>
              </a:extLst>
            </p:cNvPr>
            <p:cNvSpPr>
              <a:spLocks noChangeArrowheads="1"/>
            </p:cNvSpPr>
            <p:nvPr/>
          </p:nvSpPr>
          <p:spPr bwMode="auto">
            <a:xfrm>
              <a:off x="6801261" y="4771978"/>
              <a:ext cx="58737"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6" name="Rectangle 90">
              <a:extLst>
                <a:ext uri="{FF2B5EF4-FFF2-40B4-BE49-F238E27FC236}">
                  <a16:creationId xmlns:a16="http://schemas.microsoft.com/office/drawing/2014/main" id="{BE03A683-7002-489C-857E-A675ED3597E9}"/>
                </a:ext>
              </a:extLst>
            </p:cNvPr>
            <p:cNvSpPr>
              <a:spLocks noChangeArrowheads="1"/>
            </p:cNvSpPr>
            <p:nvPr/>
          </p:nvSpPr>
          <p:spPr bwMode="auto">
            <a:xfrm>
              <a:off x="6915561" y="4035378"/>
              <a:ext cx="61912" cy="8255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7" name="Rectangle 91">
              <a:extLst>
                <a:ext uri="{FF2B5EF4-FFF2-40B4-BE49-F238E27FC236}">
                  <a16:creationId xmlns:a16="http://schemas.microsoft.com/office/drawing/2014/main" id="{07F30452-81BD-47DC-9DC8-59C6E523E7F0}"/>
                </a:ext>
              </a:extLst>
            </p:cNvPr>
            <p:cNvSpPr>
              <a:spLocks noChangeArrowheads="1"/>
            </p:cNvSpPr>
            <p:nvPr/>
          </p:nvSpPr>
          <p:spPr bwMode="auto">
            <a:xfrm>
              <a:off x="6950486" y="3686128"/>
              <a:ext cx="60325" cy="8255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8" name="Rectangle 92">
              <a:extLst>
                <a:ext uri="{FF2B5EF4-FFF2-40B4-BE49-F238E27FC236}">
                  <a16:creationId xmlns:a16="http://schemas.microsoft.com/office/drawing/2014/main" id="{498A5EDD-5F05-4676-923D-0671BECDD394}"/>
                </a:ext>
              </a:extLst>
            </p:cNvPr>
            <p:cNvSpPr>
              <a:spLocks noChangeArrowheads="1"/>
            </p:cNvSpPr>
            <p:nvPr/>
          </p:nvSpPr>
          <p:spPr bwMode="auto">
            <a:xfrm>
              <a:off x="7183848" y="3301953"/>
              <a:ext cx="60325"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09" name="Rectangle 93">
              <a:extLst>
                <a:ext uri="{FF2B5EF4-FFF2-40B4-BE49-F238E27FC236}">
                  <a16:creationId xmlns:a16="http://schemas.microsoft.com/office/drawing/2014/main" id="{33104299-F957-49E6-9A7F-48767441B3C9}"/>
                </a:ext>
              </a:extLst>
            </p:cNvPr>
            <p:cNvSpPr>
              <a:spLocks noChangeArrowheads="1"/>
            </p:cNvSpPr>
            <p:nvPr/>
          </p:nvSpPr>
          <p:spPr bwMode="auto">
            <a:xfrm>
              <a:off x="7088598" y="3619453"/>
              <a:ext cx="79375" cy="203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0" name="Rectangle 94">
              <a:extLst>
                <a:ext uri="{FF2B5EF4-FFF2-40B4-BE49-F238E27FC236}">
                  <a16:creationId xmlns:a16="http://schemas.microsoft.com/office/drawing/2014/main" id="{E3A7DB65-B018-4A76-8DB3-7DAFC156A75A}"/>
                </a:ext>
              </a:extLst>
            </p:cNvPr>
            <p:cNvSpPr>
              <a:spLocks noChangeArrowheads="1"/>
            </p:cNvSpPr>
            <p:nvPr/>
          </p:nvSpPr>
          <p:spPr bwMode="auto">
            <a:xfrm>
              <a:off x="7331486" y="3768678"/>
              <a:ext cx="150812" cy="1873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1" name="Rectangle 95">
              <a:extLst>
                <a:ext uri="{FF2B5EF4-FFF2-40B4-BE49-F238E27FC236}">
                  <a16:creationId xmlns:a16="http://schemas.microsoft.com/office/drawing/2014/main" id="{78F88BA8-EE17-4BC4-A76C-3641D552492B}"/>
                </a:ext>
              </a:extLst>
            </p:cNvPr>
            <p:cNvSpPr>
              <a:spLocks noChangeArrowheads="1"/>
            </p:cNvSpPr>
            <p:nvPr/>
          </p:nvSpPr>
          <p:spPr bwMode="auto">
            <a:xfrm>
              <a:off x="7972836" y="3403553"/>
              <a:ext cx="96837"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2" name="Rectangle 96">
              <a:extLst>
                <a:ext uri="{FF2B5EF4-FFF2-40B4-BE49-F238E27FC236}">
                  <a16:creationId xmlns:a16="http://schemas.microsoft.com/office/drawing/2014/main" id="{94C983A3-AA92-4858-BCA1-C68C0D2A66D1}"/>
                </a:ext>
              </a:extLst>
            </p:cNvPr>
            <p:cNvSpPr>
              <a:spLocks noChangeArrowheads="1"/>
            </p:cNvSpPr>
            <p:nvPr/>
          </p:nvSpPr>
          <p:spPr bwMode="auto">
            <a:xfrm>
              <a:off x="7036211" y="3981403"/>
              <a:ext cx="100012"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3" name="Rectangle 97">
              <a:extLst>
                <a:ext uri="{FF2B5EF4-FFF2-40B4-BE49-F238E27FC236}">
                  <a16:creationId xmlns:a16="http://schemas.microsoft.com/office/drawing/2014/main" id="{79BA34FB-148B-4890-90BB-2B993AC4C812}"/>
                </a:ext>
              </a:extLst>
            </p:cNvPr>
            <p:cNvSpPr>
              <a:spLocks noChangeArrowheads="1"/>
            </p:cNvSpPr>
            <p:nvPr/>
          </p:nvSpPr>
          <p:spPr bwMode="auto">
            <a:xfrm>
              <a:off x="7026686" y="4149678"/>
              <a:ext cx="103187"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4" name="Rectangle 98">
              <a:extLst>
                <a:ext uri="{FF2B5EF4-FFF2-40B4-BE49-F238E27FC236}">
                  <a16:creationId xmlns:a16="http://schemas.microsoft.com/office/drawing/2014/main" id="{F01A278A-2976-4E37-9642-C1E88E90B8A5}"/>
                </a:ext>
              </a:extLst>
            </p:cNvPr>
            <p:cNvSpPr>
              <a:spLocks noChangeArrowheads="1"/>
            </p:cNvSpPr>
            <p:nvPr/>
          </p:nvSpPr>
          <p:spPr bwMode="auto">
            <a:xfrm>
              <a:off x="7045736" y="4559253"/>
              <a:ext cx="88900" cy="1111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5" name="Text Box 99">
              <a:extLst>
                <a:ext uri="{FF2B5EF4-FFF2-40B4-BE49-F238E27FC236}">
                  <a16:creationId xmlns:a16="http://schemas.microsoft.com/office/drawing/2014/main" id="{753DB1C3-F1E3-4845-8DB5-0A9E164C07BE}"/>
                </a:ext>
              </a:extLst>
            </p:cNvPr>
            <p:cNvSpPr txBox="1">
              <a:spLocks noChangeArrowheads="1"/>
            </p:cNvSpPr>
            <p:nvPr/>
          </p:nvSpPr>
          <p:spPr bwMode="auto">
            <a:xfrm>
              <a:off x="6116388" y="5353398"/>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(19)</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6" name="Text Box 100">
              <a:extLst>
                <a:ext uri="{FF2B5EF4-FFF2-40B4-BE49-F238E27FC236}">
                  <a16:creationId xmlns:a16="http://schemas.microsoft.com/office/drawing/2014/main" id="{CE78AE35-CFA3-4CF5-9105-800E5048041B}"/>
                </a:ext>
              </a:extLst>
            </p:cNvPr>
            <p:cNvSpPr txBox="1">
              <a:spLocks noChangeArrowheads="1"/>
            </p:cNvSpPr>
            <p:nvPr/>
          </p:nvSpPr>
          <p:spPr bwMode="auto">
            <a:xfrm>
              <a:off x="6749801" y="5353398"/>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7" name="Text Box 101">
              <a:extLst>
                <a:ext uri="{FF2B5EF4-FFF2-40B4-BE49-F238E27FC236}">
                  <a16:creationId xmlns:a16="http://schemas.microsoft.com/office/drawing/2014/main" id="{48306628-B8E0-4976-A80D-237969D75E8B}"/>
                </a:ext>
              </a:extLst>
            </p:cNvPr>
            <p:cNvSpPr txBox="1">
              <a:spLocks noChangeArrowheads="1"/>
            </p:cNvSpPr>
            <p:nvPr/>
          </p:nvSpPr>
          <p:spPr bwMode="auto">
            <a:xfrm>
              <a:off x="7389563" y="5353398"/>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8" name="Text Box 102">
              <a:extLst>
                <a:ext uri="{FF2B5EF4-FFF2-40B4-BE49-F238E27FC236}">
                  <a16:creationId xmlns:a16="http://schemas.microsoft.com/office/drawing/2014/main" id="{C3E96DC2-898E-4B9B-B8C1-28DBC8F8096F}"/>
                </a:ext>
              </a:extLst>
            </p:cNvPr>
            <p:cNvSpPr txBox="1">
              <a:spLocks noChangeArrowheads="1"/>
            </p:cNvSpPr>
            <p:nvPr/>
          </p:nvSpPr>
          <p:spPr bwMode="auto">
            <a:xfrm>
              <a:off x="8061076" y="5367686"/>
              <a:ext cx="550689" cy="55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(77)</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19" name="Line 103">
              <a:extLst>
                <a:ext uri="{FF2B5EF4-FFF2-40B4-BE49-F238E27FC236}">
                  <a16:creationId xmlns:a16="http://schemas.microsoft.com/office/drawing/2014/main" id="{D7B8BF93-9793-4E2C-8BEB-E4179A8791E0}"/>
                </a:ext>
              </a:extLst>
            </p:cNvPr>
            <p:cNvSpPr>
              <a:spLocks noChangeShapeType="1"/>
            </p:cNvSpPr>
            <p:nvPr/>
          </p:nvSpPr>
          <p:spPr bwMode="auto">
            <a:xfrm>
              <a:off x="7048911" y="5349828"/>
              <a:ext cx="0" cy="79375"/>
            </a:xfrm>
            <a:prstGeom prst="line">
              <a:avLst/>
            </a:prstGeom>
            <a:noFill/>
            <a:ln w="19050">
              <a:solidFill>
                <a:sysClr val="windowText" lastClr="000000"/>
              </a:solidFill>
              <a:round/>
              <a:headEnd/>
              <a:tailEnd/>
            </a:ln>
            <a:extLst>
              <a:ext uri="{909E8E84-426E-40dd-AFC4-6F175D3DCCD1}">
                <a14:hiddenFill xmlns="" xmlns:a14="http://schemas.microsoft.com/office/drawing/2010/main">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grpSp>
      <p:sp>
        <p:nvSpPr>
          <p:cNvPr id="220" name="Text Box 104">
            <a:extLst>
              <a:ext uri="{FF2B5EF4-FFF2-40B4-BE49-F238E27FC236}">
                <a16:creationId xmlns:a16="http://schemas.microsoft.com/office/drawing/2014/main" id="{AB3F2A0F-3EA8-4382-995B-479A7BB731A6}"/>
              </a:ext>
            </a:extLst>
          </p:cNvPr>
          <p:cNvSpPr txBox="1">
            <a:spLocks noChangeArrowheads="1"/>
          </p:cNvSpPr>
          <p:nvPr/>
        </p:nvSpPr>
        <p:spPr bwMode="auto">
          <a:xfrm>
            <a:off x="5915436" y="5867353"/>
            <a:ext cx="2392362" cy="2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Reduction in LDL-C mmol/L (mg/dL) </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21" name="Rectangle 107">
            <a:extLst>
              <a:ext uri="{FF2B5EF4-FFF2-40B4-BE49-F238E27FC236}">
                <a16:creationId xmlns:a16="http://schemas.microsoft.com/office/drawing/2014/main" id="{3C830366-E34F-4EF9-A377-86CA7AF98567}"/>
              </a:ext>
            </a:extLst>
          </p:cNvPr>
          <p:cNvSpPr>
            <a:spLocks noChangeArrowheads="1"/>
          </p:cNvSpPr>
          <p:nvPr/>
        </p:nvSpPr>
        <p:spPr bwMode="auto">
          <a:xfrm>
            <a:off x="6085518" y="2036716"/>
            <a:ext cx="2179988" cy="591521"/>
          </a:xfrm>
          <a:prstGeom prst="rect">
            <a:avLst/>
          </a:prstGeom>
          <a:solidFill>
            <a:srgbClr val="451C6A"/>
          </a:solidFill>
          <a:ln w="9525">
            <a:noFill/>
            <a:miter lim="800000"/>
            <a:headEnd/>
            <a:tailEnd/>
          </a:ln>
          <a:effectLst>
            <a:outerShdw blurRad="101600" dist="50800" dir="5400000" algn="ctr" rotWithShape="0">
              <a:srgbClr val="000000">
                <a:alpha val="43137"/>
              </a:srgbClr>
            </a:outerShdw>
          </a:effectLst>
          <a:extLst/>
        </p:spPr>
        <p:txBody>
          <a:bodyPr wrap="none" lIns="92027" tIns="46012" rIns="92027" bIns="46012">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21% reduction in </a:t>
            </a:r>
            <a:b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b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major vascular events</a:t>
            </a:r>
            <a:endParaRPr kumimoji="0" lang="en-GB"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endParaRPr>
          </a:p>
        </p:txBody>
      </p:sp>
      <p:sp>
        <p:nvSpPr>
          <p:cNvPr id="223" name="Text Box 105">
            <a:extLst>
              <a:ext uri="{FF2B5EF4-FFF2-40B4-BE49-F238E27FC236}">
                <a16:creationId xmlns:a16="http://schemas.microsoft.com/office/drawing/2014/main" id="{E68B76CA-BF78-4835-B5DA-F75FC0B0171A}"/>
              </a:ext>
            </a:extLst>
          </p:cNvPr>
          <p:cNvSpPr txBox="1">
            <a:spLocks noChangeArrowheads="1"/>
          </p:cNvSpPr>
          <p:nvPr/>
        </p:nvSpPr>
        <p:spPr bwMode="auto">
          <a:xfrm>
            <a:off x="0" y="1298108"/>
            <a:ext cx="9144000" cy="1170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27" tIns="46012" rIns="92027" bIns="46012">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algn="ctr" defTabSz="914400" eaLnBrk="1" fontAlgn="base" hangingPunct="1">
              <a:spcAft>
                <a:spcPct val="0"/>
              </a:spcAft>
            </a:pPr>
            <a:r>
              <a:rPr lang="en-US" sz="2000" b="1" dirty="0">
                <a:solidFill>
                  <a:schemeClr val="tx1">
                    <a:lumMod val="85000"/>
                    <a:lumOff val="15000"/>
                  </a:schemeClr>
                </a:solidFill>
                <a:latin typeface="Arial Narrow" pitchFamily="34" charset="0"/>
                <a:cs typeface="Times New Roman" charset="0"/>
              </a:rPr>
              <a:t>A prospective meta-analysis of data from 90,056 individuals from 14 trials of statins</a:t>
            </a:r>
          </a:p>
          <a:p>
            <a:pPr lvl="0" algn="ctr" defTabSz="914400" eaLnBrk="1" fontAlgn="base" hangingPunct="1">
              <a:spcAft>
                <a:spcPct val="0"/>
              </a:spcAft>
            </a:pPr>
            <a:r>
              <a:rPr lang="en-US" sz="2000" b="1" dirty="0">
                <a:solidFill>
                  <a:schemeClr val="tx1">
                    <a:lumMod val="85000"/>
                    <a:lumOff val="15000"/>
                  </a:schemeClr>
                </a:solidFill>
                <a:latin typeface="Arial Narrow" pitchFamily="34" charset="0"/>
                <a:ea typeface="+mn-ea"/>
                <a:cs typeface="Times New Roman" charset="0"/>
              </a:rPr>
              <a:t>A 1 mmol/L reduction in LDL-C was associated with a…</a:t>
            </a:r>
            <a:endParaRPr lang="en-GB" sz="2000" b="1" dirty="0">
              <a:solidFill>
                <a:schemeClr val="tx1">
                  <a:lumMod val="85000"/>
                  <a:lumOff val="15000"/>
                </a:schemeClr>
              </a:solidFill>
              <a:latin typeface="Arial Narrow" pitchFamily="34" charset="0"/>
              <a:ea typeface="+mn-ea"/>
              <a:cs typeface="Times New Roman" charset="0"/>
            </a:endParaRPr>
          </a:p>
          <a:p>
            <a:pPr algn="ctr" defTabSz="914400" eaLnBrk="1" fontAlgn="base" hangingPunct="1">
              <a:spcBef>
                <a:spcPct val="50000"/>
              </a:spcBef>
              <a:spcAft>
                <a:spcPct val="0"/>
              </a:spcAft>
            </a:pPr>
            <a:endParaRPr lang="en-GB" sz="2000" b="1" dirty="0">
              <a:solidFill>
                <a:schemeClr val="tx1">
                  <a:lumMod val="85000"/>
                  <a:lumOff val="15000"/>
                </a:schemeClr>
              </a:solidFill>
              <a:latin typeface="Arial Narrow" pitchFamily="34" charset="0"/>
              <a:cs typeface="Times New Roman" charset="0"/>
            </a:endParaRPr>
          </a:p>
        </p:txBody>
      </p:sp>
    </p:spTree>
    <p:extLst>
      <p:ext uri="{BB962C8B-B14F-4D97-AF65-F5344CB8AC3E}">
        <p14:creationId xmlns:p14="http://schemas.microsoft.com/office/powerpoint/2010/main" val="23425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Rectangle 5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a:extLst>
              <a:ext uri="{FF2B5EF4-FFF2-40B4-BE49-F238E27FC236}">
                <a16:creationId xmlns:a16="http://schemas.microsoft.com/office/drawing/2014/main" id="{FCBCE2A8-1B68-4BD6-A61D-302532CE319C}"/>
              </a:ext>
            </a:extLst>
          </p:cNvPr>
          <p:cNvPicPr>
            <a:picLocks noChangeAspect="1"/>
          </p:cNvPicPr>
          <p:nvPr/>
        </p:nvPicPr>
        <p:blipFill>
          <a:blip r:embed="rId2"/>
          <a:stretch>
            <a:fillRect/>
          </a:stretch>
        </p:blipFill>
        <p:spPr>
          <a:xfrm>
            <a:off x="6098288" y="1890310"/>
            <a:ext cx="2638832" cy="3414512"/>
          </a:xfrm>
          <a:prstGeom prst="rect">
            <a:avLst/>
          </a:prstGeom>
        </p:spPr>
      </p:pic>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On-Statin LDL-C Levels and Risk for Major Cardiovascular Events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8743"/>
            <a:ext cx="8726037" cy="369332"/>
          </a:xfrm>
          <a:prstGeom prst="rect">
            <a:avLst/>
          </a:prstGeom>
          <a:noFill/>
          <a:ln w="9525">
            <a:noFill/>
            <a:miter lim="800000"/>
            <a:headEnd/>
            <a:tailEnd/>
          </a:ln>
        </p:spPr>
        <p:txBody>
          <a:bodyPr wrap="square">
            <a:spAutoFit/>
          </a:bodyPr>
          <a:lstStyle/>
          <a:p>
            <a:r>
              <a:rPr lang="da-DK" sz="900" dirty="0">
                <a:solidFill>
                  <a:srgbClr val="FFFFFF"/>
                </a:solidFill>
                <a:latin typeface="Arial Narrow" pitchFamily="34" charset="0"/>
                <a:cs typeface="Arial" charset="0"/>
              </a:rPr>
              <a:t>CV, cardiovascular; CVD, cardiovascular disease; HR, hazard ratio.</a:t>
            </a:r>
          </a:p>
          <a:p>
            <a:r>
              <a:rPr lang="da-DK" sz="900" dirty="0">
                <a:solidFill>
                  <a:srgbClr val="FFFFFF"/>
                </a:solidFill>
                <a:latin typeface="Arial Narrow" pitchFamily="34" charset="0"/>
                <a:cs typeface="Arial" charset="0"/>
              </a:rPr>
              <a:t>Boekholdt SM et al. J Am Coll Cardiol. 2014;64:485-494.</a:t>
            </a:r>
          </a:p>
        </p:txBody>
      </p:sp>
      <p:sp>
        <p:nvSpPr>
          <p:cNvPr id="113" name="TextBox 112">
            <a:extLst>
              <a:ext uri="{FF2B5EF4-FFF2-40B4-BE49-F238E27FC236}">
                <a16:creationId xmlns:a16="http://schemas.microsoft.com/office/drawing/2014/main" id="{35B3AF51-1C9F-444E-9C6C-E69FAF7F43A2}"/>
              </a:ext>
            </a:extLst>
          </p:cNvPr>
          <p:cNvSpPr txBox="1"/>
          <p:nvPr/>
        </p:nvSpPr>
        <p:spPr>
          <a:xfrm>
            <a:off x="395536" y="1383159"/>
            <a:ext cx="8496944" cy="461665"/>
          </a:xfrm>
          <a:prstGeom prst="rect">
            <a:avLst/>
          </a:prstGeom>
          <a:noFill/>
        </p:spPr>
        <p:txBody>
          <a:bodyPr wrap="square" rtlCol="0">
            <a:spAutoFit/>
          </a:bodyPr>
          <a:lstStyle/>
          <a:p>
            <a:pPr algn="ctr"/>
            <a:r>
              <a:rPr lang="en-CA" sz="2400" b="1" dirty="0">
                <a:solidFill>
                  <a:schemeClr val="tx1">
                    <a:lumMod val="85000"/>
                    <a:lumOff val="15000"/>
                  </a:schemeClr>
                </a:solidFill>
                <a:latin typeface="Arial Narrow"/>
                <a:cs typeface="Arial Narrow"/>
              </a:rPr>
              <a:t>There  is often a need for LDL-C reduction beyond statin therapy</a:t>
            </a:r>
          </a:p>
        </p:txBody>
      </p:sp>
      <p:sp>
        <p:nvSpPr>
          <p:cNvPr id="269" name="Content Placeholder 2">
            <a:extLst>
              <a:ext uri="{FF2B5EF4-FFF2-40B4-BE49-F238E27FC236}">
                <a16:creationId xmlns:a16="http://schemas.microsoft.com/office/drawing/2014/main" id="{CBA9F10A-AC65-490C-A274-BFEEDC8CA95C}"/>
              </a:ext>
            </a:extLst>
          </p:cNvPr>
          <p:cNvSpPr txBox="1">
            <a:spLocks/>
          </p:cNvSpPr>
          <p:nvPr/>
        </p:nvSpPr>
        <p:spPr>
          <a:xfrm>
            <a:off x="6093636" y="2468992"/>
            <a:ext cx="2487382" cy="1749552"/>
          </a:xfrm>
          <a:prstGeom prst="rect">
            <a:avLst/>
          </a:prstGeom>
        </p:spPr>
        <p:txBody>
          <a:bodyPr vert="horz" lIns="91440" tIns="45720" rIns="91440" bIns="45720" rtlCol="0">
            <a:noAutofit/>
          </a:bodyPr>
          <a:lstStyle>
            <a:lvl1pPr marL="270000" indent="-270000" algn="l" defTabSz="914400" rtl="0" eaLnBrk="1" latinLnBrk="0" hangingPunct="1">
              <a:lnSpc>
                <a:spcPct val="100000"/>
              </a:lnSpc>
              <a:spcBef>
                <a:spcPts val="500"/>
              </a:spcBef>
              <a:buClr>
                <a:schemeClr val="accent3"/>
              </a:buClr>
              <a:buFont typeface="Wingdings" charset="2"/>
              <a:buChar char="§"/>
              <a:defRPr sz="2400" kern="1200">
                <a:solidFill>
                  <a:schemeClr val="tx1"/>
                </a:solidFill>
                <a:latin typeface="+mn-lt"/>
                <a:ea typeface="+mn-ea"/>
                <a:cs typeface="+mn-cs"/>
              </a:defRPr>
            </a:lvl1pPr>
            <a:lvl2pPr marL="685800" indent="-270000" algn="l" defTabSz="914400" rtl="0" eaLnBrk="1" latinLnBrk="0" hangingPunct="1">
              <a:lnSpc>
                <a:spcPct val="100000"/>
              </a:lnSpc>
              <a:spcBef>
                <a:spcPts val="500"/>
              </a:spcBef>
              <a:buClr>
                <a:schemeClr val="accent3"/>
              </a:buClr>
              <a:buFont typeface="Arial" panose="020B0604020202020204" pitchFamily="34" charset="0"/>
              <a:buChar char="−"/>
              <a:defRPr sz="2000" kern="1200">
                <a:solidFill>
                  <a:schemeClr val="tx1"/>
                </a:solidFill>
                <a:latin typeface="+mn-lt"/>
                <a:ea typeface="+mn-ea"/>
                <a:cs typeface="+mn-cs"/>
              </a:defRPr>
            </a:lvl2pPr>
            <a:lvl3pPr marL="1143000" indent="-270000" algn="l" defTabSz="914400" rtl="0" eaLnBrk="1" latinLnBrk="0" hangingPunct="1">
              <a:lnSpc>
                <a:spcPct val="100000"/>
              </a:lnSpc>
              <a:spcBef>
                <a:spcPts val="500"/>
              </a:spcBef>
              <a:buClr>
                <a:schemeClr val="accent3"/>
              </a:buClr>
              <a:buFont typeface="Wingdings" charset="2"/>
              <a:buChar char="§"/>
              <a:defRPr sz="1800" kern="1200">
                <a:solidFill>
                  <a:schemeClr val="tx1"/>
                </a:solidFill>
                <a:latin typeface="+mn-lt"/>
                <a:ea typeface="+mn-ea"/>
                <a:cs typeface="+mn-cs"/>
              </a:defRPr>
            </a:lvl3pPr>
            <a:lvl4pPr marL="1600200" indent="-270000" algn="l" defTabSz="914400" rtl="0" eaLnBrk="1" latinLnBrk="0" hangingPunct="1">
              <a:lnSpc>
                <a:spcPct val="100000"/>
              </a:lnSpc>
              <a:spcBef>
                <a:spcPts val="500"/>
              </a:spcBef>
              <a:buClr>
                <a:schemeClr val="accent3"/>
              </a:buClr>
              <a:buFont typeface="Wingdings" charset="2"/>
              <a:buChar char="§"/>
              <a:defRPr sz="1600" kern="1200">
                <a:solidFill>
                  <a:schemeClr val="tx1"/>
                </a:solidFill>
                <a:latin typeface="+mn-lt"/>
                <a:ea typeface="+mn-ea"/>
                <a:cs typeface="+mn-cs"/>
              </a:defRPr>
            </a:lvl4pPr>
            <a:lvl5pPr marL="2057400" indent="-270000" algn="l" defTabSz="914400" rtl="0" eaLnBrk="1" latinLnBrk="0" hangingPunct="1">
              <a:lnSpc>
                <a:spcPct val="100000"/>
              </a:lnSpc>
              <a:spcBef>
                <a:spcPts val="500"/>
              </a:spcBef>
              <a:buClr>
                <a:schemeClr val="accent3"/>
              </a:buClr>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EF4136"/>
              </a:buClr>
              <a:buFont typeface="Wingdings" charset="2"/>
              <a:buNone/>
            </a:pPr>
            <a:endParaRPr lang="en-CA" sz="2000" dirty="0">
              <a:solidFill>
                <a:prstClr val="black"/>
              </a:solidFill>
              <a:latin typeface="Arial Narrow"/>
              <a:cs typeface="Arial Narrow"/>
            </a:endParaRPr>
          </a:p>
        </p:txBody>
      </p:sp>
      <p:sp>
        <p:nvSpPr>
          <p:cNvPr id="312" name="TextBox 311">
            <a:extLst>
              <a:ext uri="{FF2B5EF4-FFF2-40B4-BE49-F238E27FC236}">
                <a16:creationId xmlns:a16="http://schemas.microsoft.com/office/drawing/2014/main" id="{CCD20A7C-EE87-470C-B092-5FCD0B17E726}"/>
              </a:ext>
            </a:extLst>
          </p:cNvPr>
          <p:cNvSpPr txBox="1"/>
          <p:nvPr/>
        </p:nvSpPr>
        <p:spPr>
          <a:xfrm rot="16200000">
            <a:off x="-918716" y="3275862"/>
            <a:ext cx="3517006" cy="3498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solidFill>
                <a:effectLst/>
                <a:uLnTx/>
                <a:uFillTx/>
                <a:latin typeface="Arial Narrow"/>
                <a:cs typeface="Arial Narrow"/>
              </a:rPr>
              <a:t>HR for Major CV Events (</a:t>
            </a:r>
            <a:r>
              <a:rPr kumimoji="0" lang="en-CA" sz="1600" b="1" i="0" u="none" strike="noStrike" kern="0" cap="none" spc="0" normalizeH="0" baseline="0" noProof="0" dirty="0">
                <a:ln>
                  <a:noFill/>
                </a:ln>
                <a:solidFill>
                  <a:srgbClr val="51118E"/>
                </a:solidFill>
                <a:effectLst/>
                <a:uLnTx/>
                <a:uFillTx/>
                <a:latin typeface="Arial Narrow"/>
                <a:cs typeface="Arial Narrow"/>
              </a:rPr>
              <a:t>―</a:t>
            </a:r>
            <a:r>
              <a:rPr kumimoji="0" lang="en-CA" sz="1600" b="0" i="0" u="none" strike="noStrike" kern="0" cap="none" spc="0" normalizeH="0" baseline="0" noProof="0" dirty="0">
                <a:ln>
                  <a:noFill/>
                </a:ln>
                <a:solidFill>
                  <a:prstClr val="black"/>
                </a:solidFill>
                <a:effectLst/>
                <a:uLnTx/>
                <a:uFillTx/>
                <a:latin typeface="Arial Narrow"/>
                <a:cs typeface="Arial Narrow"/>
              </a:rPr>
              <a:t>)</a:t>
            </a:r>
          </a:p>
        </p:txBody>
      </p:sp>
      <p:sp>
        <p:nvSpPr>
          <p:cNvPr id="314" name="TextBox 313">
            <a:extLst>
              <a:ext uri="{FF2B5EF4-FFF2-40B4-BE49-F238E27FC236}">
                <a16:creationId xmlns:a16="http://schemas.microsoft.com/office/drawing/2014/main" id="{C0AB68F4-DA04-404A-8834-0116292A674B}"/>
              </a:ext>
            </a:extLst>
          </p:cNvPr>
          <p:cNvSpPr txBox="1"/>
          <p:nvPr/>
        </p:nvSpPr>
        <p:spPr>
          <a:xfrm>
            <a:off x="2193819" y="5123005"/>
            <a:ext cx="228175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solidFill>
                <a:effectLst/>
                <a:uLnTx/>
                <a:uFillTx/>
                <a:latin typeface="Arial Narrow"/>
                <a:cs typeface="Arial Narrow"/>
              </a:rPr>
              <a:t>Achieved On-statin LDL Levels</a:t>
            </a:r>
          </a:p>
        </p:txBody>
      </p:sp>
      <p:sp>
        <p:nvSpPr>
          <p:cNvPr id="316" name="Rectangle 315">
            <a:extLst>
              <a:ext uri="{FF2B5EF4-FFF2-40B4-BE49-F238E27FC236}">
                <a16:creationId xmlns:a16="http://schemas.microsoft.com/office/drawing/2014/main" id="{DEF8F686-24EA-4818-A7E7-89CE625D58DC}"/>
              </a:ext>
            </a:extLst>
          </p:cNvPr>
          <p:cNvSpPr/>
          <p:nvPr/>
        </p:nvSpPr>
        <p:spPr>
          <a:xfrm>
            <a:off x="696672" y="1653430"/>
            <a:ext cx="4937545"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a:cs typeface="Arial Narrow"/>
            </a:endParaRPr>
          </a:p>
        </p:txBody>
      </p:sp>
      <p:grpSp>
        <p:nvGrpSpPr>
          <p:cNvPr id="3" name="Group 2"/>
          <p:cNvGrpSpPr/>
          <p:nvPr/>
        </p:nvGrpSpPr>
        <p:grpSpPr>
          <a:xfrm>
            <a:off x="895474" y="2163806"/>
            <a:ext cx="4809365" cy="2908867"/>
            <a:chOff x="895474" y="2163806"/>
            <a:chExt cx="4809365" cy="2908867"/>
          </a:xfrm>
        </p:grpSpPr>
        <p:cxnSp>
          <p:nvCxnSpPr>
            <p:cNvPr id="271" name="Straight Connector 270">
              <a:extLst>
                <a:ext uri="{FF2B5EF4-FFF2-40B4-BE49-F238E27FC236}">
                  <a16:creationId xmlns:a16="http://schemas.microsoft.com/office/drawing/2014/main" id="{F8CFB439-E3DA-49A0-88D0-74D7F6574563}"/>
                </a:ext>
              </a:extLst>
            </p:cNvPr>
            <p:cNvCxnSpPr/>
            <p:nvPr/>
          </p:nvCxnSpPr>
          <p:spPr>
            <a:xfrm>
              <a:off x="1561822" y="4745661"/>
              <a:ext cx="3433021" cy="0"/>
            </a:xfrm>
            <a:prstGeom prst="line">
              <a:avLst/>
            </a:prstGeom>
            <a:solidFill>
              <a:srgbClr val="C0504D">
                <a:lumMod val="75000"/>
              </a:srgbClr>
            </a:solidFill>
            <a:ln w="19050" cap="flat" cmpd="sng" algn="ctr">
              <a:solidFill>
                <a:sysClr val="windowText" lastClr="000000">
                  <a:lumMod val="50000"/>
                  <a:lumOff val="50000"/>
                </a:sysClr>
              </a:solidFill>
              <a:prstDash val="solid"/>
            </a:ln>
            <a:effectLst/>
          </p:spPr>
        </p:cxnSp>
        <p:cxnSp>
          <p:nvCxnSpPr>
            <p:cNvPr id="272" name="Straight Connector 271">
              <a:extLst>
                <a:ext uri="{FF2B5EF4-FFF2-40B4-BE49-F238E27FC236}">
                  <a16:creationId xmlns:a16="http://schemas.microsoft.com/office/drawing/2014/main" id="{BAA85568-8CC6-4131-9C30-21072CAB9D27}"/>
                </a:ext>
              </a:extLst>
            </p:cNvPr>
            <p:cNvCxnSpPr/>
            <p:nvPr/>
          </p:nvCxnSpPr>
          <p:spPr>
            <a:xfrm>
              <a:off x="1561822" y="2304080"/>
              <a:ext cx="0" cy="2441582"/>
            </a:xfrm>
            <a:prstGeom prst="line">
              <a:avLst/>
            </a:prstGeom>
            <a:noFill/>
            <a:ln w="19050" cap="flat" cmpd="sng" algn="ctr">
              <a:solidFill>
                <a:sysClr val="windowText" lastClr="000000">
                  <a:lumMod val="50000"/>
                  <a:lumOff val="50000"/>
                </a:sysClr>
              </a:solidFill>
              <a:prstDash val="solid"/>
            </a:ln>
            <a:effectLst/>
          </p:spPr>
        </p:cxnSp>
        <p:cxnSp>
          <p:nvCxnSpPr>
            <p:cNvPr id="273" name="Straight Connector 272">
              <a:extLst>
                <a:ext uri="{FF2B5EF4-FFF2-40B4-BE49-F238E27FC236}">
                  <a16:creationId xmlns:a16="http://schemas.microsoft.com/office/drawing/2014/main" id="{B68980E5-18AF-4DD5-B6F6-88CFE4BF8B6B}"/>
                </a:ext>
              </a:extLst>
            </p:cNvPr>
            <p:cNvCxnSpPr/>
            <p:nvPr/>
          </p:nvCxnSpPr>
          <p:spPr>
            <a:xfrm>
              <a:off x="4994842" y="2304080"/>
              <a:ext cx="0" cy="2441582"/>
            </a:xfrm>
            <a:prstGeom prst="line">
              <a:avLst/>
            </a:prstGeom>
            <a:noFill/>
            <a:ln w="19050" cap="flat" cmpd="sng" algn="ctr">
              <a:solidFill>
                <a:sysClr val="windowText" lastClr="000000">
                  <a:lumMod val="50000"/>
                  <a:lumOff val="50000"/>
                </a:sysClr>
              </a:solidFill>
              <a:prstDash val="solid"/>
            </a:ln>
            <a:effectLst/>
          </p:spPr>
        </p:cxnSp>
        <p:cxnSp>
          <p:nvCxnSpPr>
            <p:cNvPr id="274" name="Straight Connector 273">
              <a:extLst>
                <a:ext uri="{FF2B5EF4-FFF2-40B4-BE49-F238E27FC236}">
                  <a16:creationId xmlns:a16="http://schemas.microsoft.com/office/drawing/2014/main" id="{562C0694-59F8-4693-8C3F-5F039FA655E3}"/>
                </a:ext>
              </a:extLst>
            </p:cNvPr>
            <p:cNvCxnSpPr/>
            <p:nvPr/>
          </p:nvCxnSpPr>
          <p:spPr>
            <a:xfrm flipH="1">
              <a:off x="1497602" y="2315406"/>
              <a:ext cx="64219" cy="0"/>
            </a:xfrm>
            <a:prstGeom prst="line">
              <a:avLst/>
            </a:prstGeom>
            <a:noFill/>
            <a:ln w="19050" cap="flat" cmpd="sng" algn="ctr">
              <a:solidFill>
                <a:sysClr val="windowText" lastClr="000000">
                  <a:lumMod val="50000"/>
                  <a:lumOff val="50000"/>
                </a:sysClr>
              </a:solidFill>
              <a:prstDash val="solid"/>
            </a:ln>
            <a:effectLst/>
          </p:spPr>
        </p:cxnSp>
        <p:cxnSp>
          <p:nvCxnSpPr>
            <p:cNvPr id="275" name="Straight Connector 274">
              <a:extLst>
                <a:ext uri="{FF2B5EF4-FFF2-40B4-BE49-F238E27FC236}">
                  <a16:creationId xmlns:a16="http://schemas.microsoft.com/office/drawing/2014/main" id="{ED4C4DD7-9D51-4B66-849E-A87730BCF53B}"/>
                </a:ext>
              </a:extLst>
            </p:cNvPr>
            <p:cNvCxnSpPr/>
            <p:nvPr/>
          </p:nvCxnSpPr>
          <p:spPr>
            <a:xfrm flipH="1">
              <a:off x="1497602" y="2927926"/>
              <a:ext cx="64219" cy="0"/>
            </a:xfrm>
            <a:prstGeom prst="line">
              <a:avLst/>
            </a:prstGeom>
            <a:noFill/>
            <a:ln w="19050" cap="flat" cmpd="sng" algn="ctr">
              <a:solidFill>
                <a:sysClr val="windowText" lastClr="000000">
                  <a:lumMod val="50000"/>
                  <a:lumOff val="50000"/>
                </a:sysClr>
              </a:solidFill>
              <a:prstDash val="solid"/>
            </a:ln>
            <a:effectLst/>
          </p:spPr>
        </p:cxnSp>
        <p:cxnSp>
          <p:nvCxnSpPr>
            <p:cNvPr id="276" name="Straight Connector 275">
              <a:extLst>
                <a:ext uri="{FF2B5EF4-FFF2-40B4-BE49-F238E27FC236}">
                  <a16:creationId xmlns:a16="http://schemas.microsoft.com/office/drawing/2014/main" id="{AC011B6C-7CB7-499C-8656-59E1BCED3EB0}"/>
                </a:ext>
              </a:extLst>
            </p:cNvPr>
            <p:cNvCxnSpPr/>
            <p:nvPr/>
          </p:nvCxnSpPr>
          <p:spPr>
            <a:xfrm flipH="1">
              <a:off x="1497602" y="3535235"/>
              <a:ext cx="64219" cy="0"/>
            </a:xfrm>
            <a:prstGeom prst="line">
              <a:avLst/>
            </a:prstGeom>
            <a:noFill/>
            <a:ln w="19050" cap="flat" cmpd="sng" algn="ctr">
              <a:solidFill>
                <a:sysClr val="windowText" lastClr="000000">
                  <a:lumMod val="50000"/>
                  <a:lumOff val="50000"/>
                </a:sysClr>
              </a:solidFill>
              <a:prstDash val="solid"/>
            </a:ln>
            <a:effectLst/>
          </p:spPr>
        </p:cxnSp>
        <p:cxnSp>
          <p:nvCxnSpPr>
            <p:cNvPr id="277" name="Straight Connector 276">
              <a:extLst>
                <a:ext uri="{FF2B5EF4-FFF2-40B4-BE49-F238E27FC236}">
                  <a16:creationId xmlns:a16="http://schemas.microsoft.com/office/drawing/2014/main" id="{B68FFE8C-63C8-43F7-9C01-4A75CF98BBD8}"/>
                </a:ext>
              </a:extLst>
            </p:cNvPr>
            <p:cNvCxnSpPr/>
            <p:nvPr/>
          </p:nvCxnSpPr>
          <p:spPr>
            <a:xfrm flipH="1">
              <a:off x="1497602" y="4137331"/>
              <a:ext cx="64219" cy="0"/>
            </a:xfrm>
            <a:prstGeom prst="line">
              <a:avLst/>
            </a:prstGeom>
            <a:noFill/>
            <a:ln w="19050" cap="flat" cmpd="sng" algn="ctr">
              <a:solidFill>
                <a:sysClr val="windowText" lastClr="000000">
                  <a:lumMod val="50000"/>
                  <a:lumOff val="50000"/>
                </a:sysClr>
              </a:solidFill>
              <a:prstDash val="solid"/>
            </a:ln>
            <a:effectLst/>
          </p:spPr>
        </p:cxnSp>
        <p:cxnSp>
          <p:nvCxnSpPr>
            <p:cNvPr id="278" name="Straight Connector 277">
              <a:extLst>
                <a:ext uri="{FF2B5EF4-FFF2-40B4-BE49-F238E27FC236}">
                  <a16:creationId xmlns:a16="http://schemas.microsoft.com/office/drawing/2014/main" id="{0701485F-A632-4DA4-BD1C-BB5A412A9384}"/>
                </a:ext>
              </a:extLst>
            </p:cNvPr>
            <p:cNvCxnSpPr/>
            <p:nvPr/>
          </p:nvCxnSpPr>
          <p:spPr>
            <a:xfrm flipH="1">
              <a:off x="1497602" y="4746558"/>
              <a:ext cx="64219" cy="0"/>
            </a:xfrm>
            <a:prstGeom prst="line">
              <a:avLst/>
            </a:prstGeom>
            <a:noFill/>
            <a:ln w="19050" cap="flat" cmpd="sng" algn="ctr">
              <a:solidFill>
                <a:sysClr val="windowText" lastClr="000000">
                  <a:lumMod val="50000"/>
                  <a:lumOff val="50000"/>
                </a:sysClr>
              </a:solidFill>
              <a:prstDash val="solid"/>
            </a:ln>
            <a:effectLst/>
          </p:spPr>
        </p:cxnSp>
        <p:cxnSp>
          <p:nvCxnSpPr>
            <p:cNvPr id="279" name="Straight Connector 278">
              <a:extLst>
                <a:ext uri="{FF2B5EF4-FFF2-40B4-BE49-F238E27FC236}">
                  <a16:creationId xmlns:a16="http://schemas.microsoft.com/office/drawing/2014/main" id="{A3C5DF31-676F-4B40-8AF3-FBC90EC54285}"/>
                </a:ext>
              </a:extLst>
            </p:cNvPr>
            <p:cNvCxnSpPr/>
            <p:nvPr/>
          </p:nvCxnSpPr>
          <p:spPr>
            <a:xfrm flipH="1">
              <a:off x="4994842" y="4746558"/>
              <a:ext cx="64219" cy="0"/>
            </a:xfrm>
            <a:prstGeom prst="line">
              <a:avLst/>
            </a:prstGeom>
            <a:noFill/>
            <a:ln w="19050" cap="flat" cmpd="sng" algn="ctr">
              <a:solidFill>
                <a:sysClr val="windowText" lastClr="000000">
                  <a:lumMod val="50000"/>
                  <a:lumOff val="50000"/>
                </a:sysClr>
              </a:solidFill>
              <a:prstDash val="solid"/>
            </a:ln>
            <a:effectLst/>
          </p:spPr>
        </p:cxnSp>
        <p:cxnSp>
          <p:nvCxnSpPr>
            <p:cNvPr id="280" name="Straight Connector 279">
              <a:extLst>
                <a:ext uri="{FF2B5EF4-FFF2-40B4-BE49-F238E27FC236}">
                  <a16:creationId xmlns:a16="http://schemas.microsoft.com/office/drawing/2014/main" id="{F23EBD2A-C730-4EA4-B65F-8AD7690FEC34}"/>
                </a:ext>
              </a:extLst>
            </p:cNvPr>
            <p:cNvCxnSpPr/>
            <p:nvPr/>
          </p:nvCxnSpPr>
          <p:spPr>
            <a:xfrm flipH="1">
              <a:off x="4994842" y="4142753"/>
              <a:ext cx="64219" cy="0"/>
            </a:xfrm>
            <a:prstGeom prst="line">
              <a:avLst/>
            </a:prstGeom>
            <a:noFill/>
            <a:ln w="19050" cap="flat" cmpd="sng" algn="ctr">
              <a:solidFill>
                <a:sysClr val="windowText" lastClr="000000">
                  <a:lumMod val="50000"/>
                  <a:lumOff val="50000"/>
                </a:sysClr>
              </a:solidFill>
              <a:prstDash val="solid"/>
            </a:ln>
            <a:effectLst/>
          </p:spPr>
        </p:cxnSp>
        <p:cxnSp>
          <p:nvCxnSpPr>
            <p:cNvPr id="281" name="Straight Connector 280">
              <a:extLst>
                <a:ext uri="{FF2B5EF4-FFF2-40B4-BE49-F238E27FC236}">
                  <a16:creationId xmlns:a16="http://schemas.microsoft.com/office/drawing/2014/main" id="{F5F33D51-24B3-48AF-ADEB-7B6A912C1772}"/>
                </a:ext>
              </a:extLst>
            </p:cNvPr>
            <p:cNvCxnSpPr/>
            <p:nvPr/>
          </p:nvCxnSpPr>
          <p:spPr>
            <a:xfrm flipH="1">
              <a:off x="4994842" y="3531128"/>
              <a:ext cx="64219" cy="0"/>
            </a:xfrm>
            <a:prstGeom prst="line">
              <a:avLst/>
            </a:prstGeom>
            <a:noFill/>
            <a:ln w="19050" cap="flat" cmpd="sng" algn="ctr">
              <a:solidFill>
                <a:sysClr val="windowText" lastClr="000000">
                  <a:lumMod val="50000"/>
                  <a:lumOff val="50000"/>
                </a:sysClr>
              </a:solidFill>
              <a:prstDash val="solid"/>
            </a:ln>
            <a:effectLst/>
          </p:spPr>
        </p:cxnSp>
        <p:cxnSp>
          <p:nvCxnSpPr>
            <p:cNvPr id="282" name="Straight Connector 281">
              <a:extLst>
                <a:ext uri="{FF2B5EF4-FFF2-40B4-BE49-F238E27FC236}">
                  <a16:creationId xmlns:a16="http://schemas.microsoft.com/office/drawing/2014/main" id="{35678793-6341-4731-817F-D4590315B7C0}"/>
                </a:ext>
              </a:extLst>
            </p:cNvPr>
            <p:cNvCxnSpPr/>
            <p:nvPr/>
          </p:nvCxnSpPr>
          <p:spPr>
            <a:xfrm flipH="1">
              <a:off x="4994842" y="2876902"/>
              <a:ext cx="64219" cy="0"/>
            </a:xfrm>
            <a:prstGeom prst="line">
              <a:avLst/>
            </a:prstGeom>
            <a:noFill/>
            <a:ln w="19050" cap="flat" cmpd="sng" algn="ctr">
              <a:solidFill>
                <a:sysClr val="windowText" lastClr="000000">
                  <a:lumMod val="50000"/>
                  <a:lumOff val="50000"/>
                </a:sysClr>
              </a:solidFill>
              <a:prstDash val="solid"/>
            </a:ln>
            <a:effectLst/>
          </p:spPr>
        </p:cxnSp>
        <p:cxnSp>
          <p:nvCxnSpPr>
            <p:cNvPr id="283" name="Straight Connector 282">
              <a:extLst>
                <a:ext uri="{FF2B5EF4-FFF2-40B4-BE49-F238E27FC236}">
                  <a16:creationId xmlns:a16="http://schemas.microsoft.com/office/drawing/2014/main" id="{98EB6F21-B942-4013-9EBA-B1C8AF993D11}"/>
                </a:ext>
              </a:extLst>
            </p:cNvPr>
            <p:cNvCxnSpPr/>
            <p:nvPr/>
          </p:nvCxnSpPr>
          <p:spPr>
            <a:xfrm flipH="1">
              <a:off x="4994842" y="2315406"/>
              <a:ext cx="64219" cy="0"/>
            </a:xfrm>
            <a:prstGeom prst="line">
              <a:avLst/>
            </a:prstGeom>
            <a:noFill/>
            <a:ln w="19050" cap="flat" cmpd="sng" algn="ctr">
              <a:solidFill>
                <a:sysClr val="windowText" lastClr="000000">
                  <a:lumMod val="50000"/>
                  <a:lumOff val="50000"/>
                </a:sysClr>
              </a:solidFill>
              <a:prstDash val="solid"/>
            </a:ln>
            <a:effectLst/>
          </p:spPr>
        </p:cxnSp>
        <p:sp>
          <p:nvSpPr>
            <p:cNvPr id="284" name="TextBox 283">
              <a:extLst>
                <a:ext uri="{FF2B5EF4-FFF2-40B4-BE49-F238E27FC236}">
                  <a16:creationId xmlns:a16="http://schemas.microsoft.com/office/drawing/2014/main" id="{45F71313-3259-4173-BD6D-980CF5404F69}"/>
                </a:ext>
              </a:extLst>
            </p:cNvPr>
            <p:cNvSpPr txBox="1"/>
            <p:nvPr/>
          </p:nvSpPr>
          <p:spPr>
            <a:xfrm>
              <a:off x="895474" y="2182049"/>
              <a:ext cx="58397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1.00</a:t>
              </a:r>
            </a:p>
          </p:txBody>
        </p:sp>
        <p:sp>
          <p:nvSpPr>
            <p:cNvPr id="285" name="TextBox 284">
              <a:extLst>
                <a:ext uri="{FF2B5EF4-FFF2-40B4-BE49-F238E27FC236}">
                  <a16:creationId xmlns:a16="http://schemas.microsoft.com/office/drawing/2014/main" id="{7F03D1E7-F839-49B5-AEAB-D8D0F9C79E7F}"/>
                </a:ext>
              </a:extLst>
            </p:cNvPr>
            <p:cNvSpPr txBox="1"/>
            <p:nvPr/>
          </p:nvSpPr>
          <p:spPr>
            <a:xfrm>
              <a:off x="895474" y="2776326"/>
              <a:ext cx="58397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0.75</a:t>
              </a:r>
            </a:p>
          </p:txBody>
        </p:sp>
        <p:sp>
          <p:nvSpPr>
            <p:cNvPr id="286" name="TextBox 285">
              <a:extLst>
                <a:ext uri="{FF2B5EF4-FFF2-40B4-BE49-F238E27FC236}">
                  <a16:creationId xmlns:a16="http://schemas.microsoft.com/office/drawing/2014/main" id="{30BCDDB7-FD7C-4E1D-A4E0-86052C164ACB}"/>
                </a:ext>
              </a:extLst>
            </p:cNvPr>
            <p:cNvSpPr txBox="1"/>
            <p:nvPr/>
          </p:nvSpPr>
          <p:spPr>
            <a:xfrm>
              <a:off x="895474" y="3373270"/>
              <a:ext cx="58397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0.50</a:t>
              </a:r>
            </a:p>
          </p:txBody>
        </p:sp>
        <p:sp>
          <p:nvSpPr>
            <p:cNvPr id="287" name="TextBox 286">
              <a:extLst>
                <a:ext uri="{FF2B5EF4-FFF2-40B4-BE49-F238E27FC236}">
                  <a16:creationId xmlns:a16="http://schemas.microsoft.com/office/drawing/2014/main" id="{90227720-5526-4F0A-9D36-E3127BD384C3}"/>
                </a:ext>
              </a:extLst>
            </p:cNvPr>
            <p:cNvSpPr txBox="1"/>
            <p:nvPr/>
          </p:nvSpPr>
          <p:spPr>
            <a:xfrm>
              <a:off x="895474" y="3985732"/>
              <a:ext cx="583975"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0.25</a:t>
              </a:r>
            </a:p>
          </p:txBody>
        </p:sp>
        <p:sp>
          <p:nvSpPr>
            <p:cNvPr id="288" name="TextBox 287">
              <a:extLst>
                <a:ext uri="{FF2B5EF4-FFF2-40B4-BE49-F238E27FC236}">
                  <a16:creationId xmlns:a16="http://schemas.microsoft.com/office/drawing/2014/main" id="{34919E78-3105-4663-ACC2-E6C3D74304C3}"/>
                </a:ext>
              </a:extLst>
            </p:cNvPr>
            <p:cNvSpPr txBox="1"/>
            <p:nvPr/>
          </p:nvSpPr>
          <p:spPr>
            <a:xfrm>
              <a:off x="5004251" y="3985732"/>
              <a:ext cx="58397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10</a:t>
              </a:r>
            </a:p>
          </p:txBody>
        </p:sp>
        <p:sp>
          <p:nvSpPr>
            <p:cNvPr id="289" name="TextBox 288">
              <a:extLst>
                <a:ext uri="{FF2B5EF4-FFF2-40B4-BE49-F238E27FC236}">
                  <a16:creationId xmlns:a16="http://schemas.microsoft.com/office/drawing/2014/main" id="{214DE4C0-0B84-4CD3-A5B5-BEC6FFD59E3E}"/>
                </a:ext>
              </a:extLst>
            </p:cNvPr>
            <p:cNvSpPr txBox="1"/>
            <p:nvPr/>
          </p:nvSpPr>
          <p:spPr>
            <a:xfrm>
              <a:off x="5004251" y="3382143"/>
              <a:ext cx="58397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20</a:t>
              </a:r>
            </a:p>
          </p:txBody>
        </p:sp>
        <p:sp>
          <p:nvSpPr>
            <p:cNvPr id="290" name="TextBox 289">
              <a:extLst>
                <a:ext uri="{FF2B5EF4-FFF2-40B4-BE49-F238E27FC236}">
                  <a16:creationId xmlns:a16="http://schemas.microsoft.com/office/drawing/2014/main" id="{C6EE2549-5ED9-4474-AF19-7DC5A3D2750D}"/>
                </a:ext>
              </a:extLst>
            </p:cNvPr>
            <p:cNvSpPr txBox="1"/>
            <p:nvPr/>
          </p:nvSpPr>
          <p:spPr>
            <a:xfrm>
              <a:off x="5004251" y="2725302"/>
              <a:ext cx="58397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30</a:t>
              </a:r>
            </a:p>
          </p:txBody>
        </p:sp>
        <p:sp>
          <p:nvSpPr>
            <p:cNvPr id="291" name="TextBox 290">
              <a:extLst>
                <a:ext uri="{FF2B5EF4-FFF2-40B4-BE49-F238E27FC236}">
                  <a16:creationId xmlns:a16="http://schemas.microsoft.com/office/drawing/2014/main" id="{5E19564F-0922-40A5-A46D-A8304FAB4BCE}"/>
                </a:ext>
              </a:extLst>
            </p:cNvPr>
            <p:cNvSpPr txBox="1"/>
            <p:nvPr/>
          </p:nvSpPr>
          <p:spPr>
            <a:xfrm>
              <a:off x="5004251" y="2163806"/>
              <a:ext cx="58397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40</a:t>
              </a:r>
            </a:p>
          </p:txBody>
        </p:sp>
        <p:sp>
          <p:nvSpPr>
            <p:cNvPr id="292" name="TextBox 291">
              <a:extLst>
                <a:ext uri="{FF2B5EF4-FFF2-40B4-BE49-F238E27FC236}">
                  <a16:creationId xmlns:a16="http://schemas.microsoft.com/office/drawing/2014/main" id="{52C5CD3F-E471-478E-9D4D-B44283A7406F}"/>
                </a:ext>
              </a:extLst>
            </p:cNvPr>
            <p:cNvSpPr txBox="1"/>
            <p:nvPr/>
          </p:nvSpPr>
          <p:spPr>
            <a:xfrm>
              <a:off x="1269834"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0</a:t>
              </a:r>
            </a:p>
          </p:txBody>
        </p:sp>
        <p:cxnSp>
          <p:nvCxnSpPr>
            <p:cNvPr id="293" name="Straight Connector 292">
              <a:extLst>
                <a:ext uri="{FF2B5EF4-FFF2-40B4-BE49-F238E27FC236}">
                  <a16:creationId xmlns:a16="http://schemas.microsoft.com/office/drawing/2014/main" id="{56F7810A-85C0-414E-BACE-89CF95DDC53D}"/>
                </a:ext>
              </a:extLst>
            </p:cNvPr>
            <p:cNvCxnSpPr/>
            <p:nvPr/>
          </p:nvCxnSpPr>
          <p:spPr>
            <a:xfrm>
              <a:off x="1557352"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4" name="Straight Connector 293">
              <a:extLst>
                <a:ext uri="{FF2B5EF4-FFF2-40B4-BE49-F238E27FC236}">
                  <a16:creationId xmlns:a16="http://schemas.microsoft.com/office/drawing/2014/main" id="{4B48520F-C088-4E04-BD5A-4B3CEA522870}"/>
                </a:ext>
              </a:extLst>
            </p:cNvPr>
            <p:cNvCxnSpPr/>
            <p:nvPr/>
          </p:nvCxnSpPr>
          <p:spPr>
            <a:xfrm>
              <a:off x="1901832"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5" name="Straight Connector 294">
              <a:extLst>
                <a:ext uri="{FF2B5EF4-FFF2-40B4-BE49-F238E27FC236}">
                  <a16:creationId xmlns:a16="http://schemas.microsoft.com/office/drawing/2014/main" id="{FFDDFF98-8723-4B5E-9229-D495848678EA}"/>
                </a:ext>
              </a:extLst>
            </p:cNvPr>
            <p:cNvCxnSpPr/>
            <p:nvPr/>
          </p:nvCxnSpPr>
          <p:spPr>
            <a:xfrm>
              <a:off x="2590792"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6" name="Straight Connector 295">
              <a:extLst>
                <a:ext uri="{FF2B5EF4-FFF2-40B4-BE49-F238E27FC236}">
                  <a16:creationId xmlns:a16="http://schemas.microsoft.com/office/drawing/2014/main" id="{D5FEFDC4-1724-4354-8C9B-2AB304E3D77F}"/>
                </a:ext>
              </a:extLst>
            </p:cNvPr>
            <p:cNvCxnSpPr/>
            <p:nvPr/>
          </p:nvCxnSpPr>
          <p:spPr>
            <a:xfrm>
              <a:off x="2931991"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7" name="Straight Connector 296">
              <a:extLst>
                <a:ext uri="{FF2B5EF4-FFF2-40B4-BE49-F238E27FC236}">
                  <a16:creationId xmlns:a16="http://schemas.microsoft.com/office/drawing/2014/main" id="{AD5B250C-442D-4840-AC47-5FC291393CDB}"/>
                </a:ext>
              </a:extLst>
            </p:cNvPr>
            <p:cNvCxnSpPr/>
            <p:nvPr/>
          </p:nvCxnSpPr>
          <p:spPr>
            <a:xfrm>
              <a:off x="3276471"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8" name="Straight Connector 297">
              <a:extLst>
                <a:ext uri="{FF2B5EF4-FFF2-40B4-BE49-F238E27FC236}">
                  <a16:creationId xmlns:a16="http://schemas.microsoft.com/office/drawing/2014/main" id="{BBFFF12B-8ED3-4A7B-AB26-EAB402F6390B}"/>
                </a:ext>
              </a:extLst>
            </p:cNvPr>
            <p:cNvCxnSpPr/>
            <p:nvPr/>
          </p:nvCxnSpPr>
          <p:spPr>
            <a:xfrm>
              <a:off x="3620951"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299" name="Straight Connector 298">
              <a:extLst>
                <a:ext uri="{FF2B5EF4-FFF2-40B4-BE49-F238E27FC236}">
                  <a16:creationId xmlns:a16="http://schemas.microsoft.com/office/drawing/2014/main" id="{D798D3E7-9A57-47CD-A4C6-DAACF297CA18}"/>
                </a:ext>
              </a:extLst>
            </p:cNvPr>
            <p:cNvCxnSpPr/>
            <p:nvPr/>
          </p:nvCxnSpPr>
          <p:spPr>
            <a:xfrm>
              <a:off x="3965431"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300" name="Straight Connector 299">
              <a:extLst>
                <a:ext uri="{FF2B5EF4-FFF2-40B4-BE49-F238E27FC236}">
                  <a16:creationId xmlns:a16="http://schemas.microsoft.com/office/drawing/2014/main" id="{76C6C087-7CC1-4480-922A-261A0FBB8308}"/>
                </a:ext>
              </a:extLst>
            </p:cNvPr>
            <p:cNvCxnSpPr/>
            <p:nvPr/>
          </p:nvCxnSpPr>
          <p:spPr>
            <a:xfrm>
              <a:off x="4303349"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301" name="Straight Connector 300">
              <a:extLst>
                <a:ext uri="{FF2B5EF4-FFF2-40B4-BE49-F238E27FC236}">
                  <a16:creationId xmlns:a16="http://schemas.microsoft.com/office/drawing/2014/main" id="{D0CB6C77-E008-4EFB-915D-375FA976D80E}"/>
                </a:ext>
              </a:extLst>
            </p:cNvPr>
            <p:cNvCxnSpPr/>
            <p:nvPr/>
          </p:nvCxnSpPr>
          <p:spPr>
            <a:xfrm>
              <a:off x="4644548"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302" name="Straight Connector 301">
              <a:extLst>
                <a:ext uri="{FF2B5EF4-FFF2-40B4-BE49-F238E27FC236}">
                  <a16:creationId xmlns:a16="http://schemas.microsoft.com/office/drawing/2014/main" id="{AA1562D7-422D-49D4-AF34-111FD647CB6B}"/>
                </a:ext>
              </a:extLst>
            </p:cNvPr>
            <p:cNvCxnSpPr/>
            <p:nvPr/>
          </p:nvCxnSpPr>
          <p:spPr>
            <a:xfrm>
              <a:off x="4994842" y="4745661"/>
              <a:ext cx="0" cy="73670"/>
            </a:xfrm>
            <a:prstGeom prst="line">
              <a:avLst/>
            </a:prstGeom>
            <a:noFill/>
            <a:ln w="19050" cap="flat" cmpd="sng" algn="ctr">
              <a:solidFill>
                <a:sysClr val="windowText" lastClr="000000">
                  <a:lumMod val="50000"/>
                  <a:lumOff val="50000"/>
                </a:sysClr>
              </a:solidFill>
              <a:prstDash val="solid"/>
            </a:ln>
            <a:effectLst/>
          </p:spPr>
        </p:cxnSp>
        <p:cxnSp>
          <p:nvCxnSpPr>
            <p:cNvPr id="303" name="Straight Connector 302">
              <a:extLst>
                <a:ext uri="{FF2B5EF4-FFF2-40B4-BE49-F238E27FC236}">
                  <a16:creationId xmlns:a16="http://schemas.microsoft.com/office/drawing/2014/main" id="{B28A1D29-5F8F-476D-B8C1-4A0170F88693}"/>
                </a:ext>
              </a:extLst>
            </p:cNvPr>
            <p:cNvCxnSpPr/>
            <p:nvPr/>
          </p:nvCxnSpPr>
          <p:spPr>
            <a:xfrm>
              <a:off x="2249593" y="4745661"/>
              <a:ext cx="0" cy="73670"/>
            </a:xfrm>
            <a:prstGeom prst="line">
              <a:avLst/>
            </a:prstGeom>
            <a:noFill/>
            <a:ln w="19050" cap="flat" cmpd="sng" algn="ctr">
              <a:solidFill>
                <a:sysClr val="windowText" lastClr="000000">
                  <a:lumMod val="50000"/>
                  <a:lumOff val="50000"/>
                </a:sysClr>
              </a:solidFill>
              <a:prstDash val="solid"/>
            </a:ln>
            <a:effectLst/>
          </p:spPr>
        </p:cxnSp>
        <p:sp>
          <p:nvSpPr>
            <p:cNvPr id="304" name="TextBox 303">
              <a:extLst>
                <a:ext uri="{FF2B5EF4-FFF2-40B4-BE49-F238E27FC236}">
                  <a16:creationId xmlns:a16="http://schemas.microsoft.com/office/drawing/2014/main" id="{8F34F288-8D9E-48CA-A13A-EF27F4BCCE11}"/>
                </a:ext>
              </a:extLst>
            </p:cNvPr>
            <p:cNvSpPr txBox="1"/>
            <p:nvPr/>
          </p:nvSpPr>
          <p:spPr>
            <a:xfrm>
              <a:off x="1954324"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1.3</a:t>
              </a:r>
            </a:p>
          </p:txBody>
        </p:sp>
        <p:sp>
          <p:nvSpPr>
            <p:cNvPr id="305" name="TextBox 304">
              <a:extLst>
                <a:ext uri="{FF2B5EF4-FFF2-40B4-BE49-F238E27FC236}">
                  <a16:creationId xmlns:a16="http://schemas.microsoft.com/office/drawing/2014/main" id="{31D8C69A-8133-44E6-9CC5-2E1BCB0909BE}"/>
                </a:ext>
              </a:extLst>
            </p:cNvPr>
            <p:cNvSpPr txBox="1"/>
            <p:nvPr/>
          </p:nvSpPr>
          <p:spPr>
            <a:xfrm>
              <a:off x="2643284"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2.6</a:t>
              </a:r>
            </a:p>
          </p:txBody>
        </p:sp>
        <p:sp>
          <p:nvSpPr>
            <p:cNvPr id="306" name="TextBox 305">
              <a:extLst>
                <a:ext uri="{FF2B5EF4-FFF2-40B4-BE49-F238E27FC236}">
                  <a16:creationId xmlns:a16="http://schemas.microsoft.com/office/drawing/2014/main" id="{56237F4D-62BA-4420-9DF3-087F64049A6A}"/>
                </a:ext>
              </a:extLst>
            </p:cNvPr>
            <p:cNvSpPr txBox="1"/>
            <p:nvPr/>
          </p:nvSpPr>
          <p:spPr>
            <a:xfrm>
              <a:off x="3322401"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3.9</a:t>
              </a:r>
            </a:p>
          </p:txBody>
        </p:sp>
        <p:sp>
          <p:nvSpPr>
            <p:cNvPr id="307" name="TextBox 306">
              <a:extLst>
                <a:ext uri="{FF2B5EF4-FFF2-40B4-BE49-F238E27FC236}">
                  <a16:creationId xmlns:a16="http://schemas.microsoft.com/office/drawing/2014/main" id="{DE919177-8A0C-4C03-9D60-F848304E1FF3}"/>
                </a:ext>
              </a:extLst>
            </p:cNvPr>
            <p:cNvSpPr txBox="1"/>
            <p:nvPr/>
          </p:nvSpPr>
          <p:spPr>
            <a:xfrm>
              <a:off x="3996354"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5.2</a:t>
              </a:r>
            </a:p>
          </p:txBody>
        </p:sp>
        <p:sp>
          <p:nvSpPr>
            <p:cNvPr id="308" name="TextBox 307">
              <a:extLst>
                <a:ext uri="{FF2B5EF4-FFF2-40B4-BE49-F238E27FC236}">
                  <a16:creationId xmlns:a16="http://schemas.microsoft.com/office/drawing/2014/main" id="{57F36B72-A49B-469B-B551-976C01B7F72C}"/>
                </a:ext>
              </a:extLst>
            </p:cNvPr>
            <p:cNvSpPr txBox="1"/>
            <p:nvPr/>
          </p:nvSpPr>
          <p:spPr>
            <a:xfrm>
              <a:off x="4702854" y="4795674"/>
              <a:ext cx="5839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a:cs typeface="Arial Narrow"/>
                </a:rPr>
                <a:t>6.5</a:t>
              </a:r>
            </a:p>
          </p:txBody>
        </p:sp>
        <p:cxnSp>
          <p:nvCxnSpPr>
            <p:cNvPr id="309" name="Straight Connector 308">
              <a:extLst>
                <a:ext uri="{FF2B5EF4-FFF2-40B4-BE49-F238E27FC236}">
                  <a16:creationId xmlns:a16="http://schemas.microsoft.com/office/drawing/2014/main" id="{646C8CC9-5C43-4813-9B05-4F6AE7353042}"/>
                </a:ext>
              </a:extLst>
            </p:cNvPr>
            <p:cNvCxnSpPr/>
            <p:nvPr/>
          </p:nvCxnSpPr>
          <p:spPr>
            <a:xfrm flipV="1">
              <a:off x="1972148" y="2390202"/>
              <a:ext cx="2244249" cy="1348309"/>
            </a:xfrm>
            <a:prstGeom prst="line">
              <a:avLst/>
            </a:prstGeom>
            <a:noFill/>
            <a:ln w="28575" cap="flat" cmpd="sng" algn="ctr">
              <a:solidFill>
                <a:schemeClr val="accent5">
                  <a:lumMod val="75000"/>
                </a:schemeClr>
              </a:solidFill>
              <a:prstDash val="solid"/>
            </a:ln>
            <a:effectLst/>
          </p:spPr>
        </p:cxnSp>
        <p:sp>
          <p:nvSpPr>
            <p:cNvPr id="310" name="Freeform 164">
              <a:extLst>
                <a:ext uri="{FF2B5EF4-FFF2-40B4-BE49-F238E27FC236}">
                  <a16:creationId xmlns:a16="http://schemas.microsoft.com/office/drawing/2014/main" id="{E4E1CCF4-F354-4588-A027-7FC06BC25D1C}"/>
                </a:ext>
              </a:extLst>
            </p:cNvPr>
            <p:cNvSpPr/>
            <p:nvPr/>
          </p:nvSpPr>
          <p:spPr>
            <a:xfrm>
              <a:off x="1627877" y="2443844"/>
              <a:ext cx="2237480" cy="2269906"/>
            </a:xfrm>
            <a:custGeom>
              <a:avLst/>
              <a:gdLst>
                <a:gd name="connsiteX0" fmla="*/ 0 w 2070100"/>
                <a:gd name="connsiteY0" fmla="*/ 2057175 h 2137581"/>
                <a:gd name="connsiteX1" fmla="*/ 260350 w 2070100"/>
                <a:gd name="connsiteY1" fmla="*/ 1930175 h 2137581"/>
                <a:gd name="connsiteX2" fmla="*/ 730250 w 2070100"/>
                <a:gd name="connsiteY2" fmla="*/ 272825 h 2137581"/>
                <a:gd name="connsiteX3" fmla="*/ 901700 w 2070100"/>
                <a:gd name="connsiteY3" fmla="*/ 6125 h 2137581"/>
                <a:gd name="connsiteX4" fmla="*/ 1060450 w 2070100"/>
                <a:gd name="connsiteY4" fmla="*/ 310925 h 2137581"/>
                <a:gd name="connsiteX5" fmla="*/ 1454150 w 2070100"/>
                <a:gd name="connsiteY5" fmla="*/ 1828575 h 2137581"/>
                <a:gd name="connsiteX6" fmla="*/ 2070100 w 2070100"/>
                <a:gd name="connsiteY6" fmla="*/ 2082575 h 2137581"/>
                <a:gd name="connsiteX0" fmla="*/ 0 w 2070100"/>
                <a:gd name="connsiteY0" fmla="*/ 2052718 h 2088667"/>
                <a:gd name="connsiteX1" fmla="*/ 418005 w 2070100"/>
                <a:gd name="connsiteY1" fmla="*/ 1652449 h 2088667"/>
                <a:gd name="connsiteX2" fmla="*/ 730250 w 2070100"/>
                <a:gd name="connsiteY2" fmla="*/ 268368 h 2088667"/>
                <a:gd name="connsiteX3" fmla="*/ 901700 w 2070100"/>
                <a:gd name="connsiteY3" fmla="*/ 1668 h 2088667"/>
                <a:gd name="connsiteX4" fmla="*/ 1060450 w 2070100"/>
                <a:gd name="connsiteY4" fmla="*/ 306468 h 2088667"/>
                <a:gd name="connsiteX5" fmla="*/ 1454150 w 2070100"/>
                <a:gd name="connsiteY5" fmla="*/ 1824118 h 2088667"/>
                <a:gd name="connsiteX6" fmla="*/ 2070100 w 2070100"/>
                <a:gd name="connsiteY6" fmla="*/ 2078118 h 2088667"/>
                <a:gd name="connsiteX0" fmla="*/ 0 w 2070100"/>
                <a:gd name="connsiteY0" fmla="*/ 2052718 h 2089472"/>
                <a:gd name="connsiteX1" fmla="*/ 418005 w 2070100"/>
                <a:gd name="connsiteY1" fmla="*/ 1652449 h 2089472"/>
                <a:gd name="connsiteX2" fmla="*/ 730250 w 2070100"/>
                <a:gd name="connsiteY2" fmla="*/ 268368 h 2089472"/>
                <a:gd name="connsiteX3" fmla="*/ 901700 w 2070100"/>
                <a:gd name="connsiteY3" fmla="*/ 1668 h 2089472"/>
                <a:gd name="connsiteX4" fmla="*/ 1060450 w 2070100"/>
                <a:gd name="connsiteY4" fmla="*/ 306468 h 2089472"/>
                <a:gd name="connsiteX5" fmla="*/ 1484313 w 2070100"/>
                <a:gd name="connsiteY5" fmla="*/ 1828881 h 2089472"/>
                <a:gd name="connsiteX6" fmla="*/ 2070100 w 2070100"/>
                <a:gd name="connsiteY6" fmla="*/ 2078118 h 2089472"/>
                <a:gd name="connsiteX0" fmla="*/ 0 w 2070100"/>
                <a:gd name="connsiteY0" fmla="*/ 2065101 h 2101855"/>
                <a:gd name="connsiteX1" fmla="*/ 418005 w 2070100"/>
                <a:gd name="connsiteY1" fmla="*/ 1664832 h 2101855"/>
                <a:gd name="connsiteX2" fmla="*/ 730250 w 2070100"/>
                <a:gd name="connsiteY2" fmla="*/ 280751 h 2101855"/>
                <a:gd name="connsiteX3" fmla="*/ 901700 w 2070100"/>
                <a:gd name="connsiteY3" fmla="*/ 14051 h 2101855"/>
                <a:gd name="connsiteX4" fmla="*/ 1060450 w 2070100"/>
                <a:gd name="connsiteY4" fmla="*/ 318851 h 2101855"/>
                <a:gd name="connsiteX5" fmla="*/ 1484313 w 2070100"/>
                <a:gd name="connsiteY5" fmla="*/ 1841264 h 2101855"/>
                <a:gd name="connsiteX6" fmla="*/ 2070100 w 2070100"/>
                <a:gd name="connsiteY6" fmla="*/ 2090501 h 2101855"/>
                <a:gd name="connsiteX0" fmla="*/ 0 w 2070100"/>
                <a:gd name="connsiteY0" fmla="*/ 2054147 h 2090901"/>
                <a:gd name="connsiteX1" fmla="*/ 418005 w 2070100"/>
                <a:gd name="connsiteY1" fmla="*/ 1653878 h 2090901"/>
                <a:gd name="connsiteX2" fmla="*/ 730250 w 2070100"/>
                <a:gd name="connsiteY2" fmla="*/ 269797 h 2090901"/>
                <a:gd name="connsiteX3" fmla="*/ 901700 w 2070100"/>
                <a:gd name="connsiteY3" fmla="*/ 3097 h 2090901"/>
                <a:gd name="connsiteX4" fmla="*/ 1060450 w 2070100"/>
                <a:gd name="connsiteY4" fmla="*/ 307897 h 2090901"/>
                <a:gd name="connsiteX5" fmla="*/ 1484313 w 2070100"/>
                <a:gd name="connsiteY5" fmla="*/ 1830310 h 2090901"/>
                <a:gd name="connsiteX6" fmla="*/ 2070100 w 2070100"/>
                <a:gd name="connsiteY6" fmla="*/ 2079547 h 2090901"/>
                <a:gd name="connsiteX0" fmla="*/ 0 w 2070100"/>
                <a:gd name="connsiteY0" fmla="*/ 2054147 h 2090901"/>
                <a:gd name="connsiteX1" fmla="*/ 398955 w 2070100"/>
                <a:gd name="connsiteY1" fmla="*/ 1644353 h 2090901"/>
                <a:gd name="connsiteX2" fmla="*/ 730250 w 2070100"/>
                <a:gd name="connsiteY2" fmla="*/ 269797 h 2090901"/>
                <a:gd name="connsiteX3" fmla="*/ 901700 w 2070100"/>
                <a:gd name="connsiteY3" fmla="*/ 3097 h 2090901"/>
                <a:gd name="connsiteX4" fmla="*/ 1060450 w 2070100"/>
                <a:gd name="connsiteY4" fmla="*/ 307897 h 2090901"/>
                <a:gd name="connsiteX5" fmla="*/ 1484313 w 2070100"/>
                <a:gd name="connsiteY5" fmla="*/ 1830310 h 2090901"/>
                <a:gd name="connsiteX6" fmla="*/ 2070100 w 2070100"/>
                <a:gd name="connsiteY6" fmla="*/ 2079547 h 2090901"/>
                <a:gd name="connsiteX0" fmla="*/ 0 w 2070100"/>
                <a:gd name="connsiteY0" fmla="*/ 2018777 h 2055531"/>
                <a:gd name="connsiteX1" fmla="*/ 398955 w 2070100"/>
                <a:gd name="connsiteY1" fmla="*/ 1608983 h 2055531"/>
                <a:gd name="connsiteX2" fmla="*/ 730250 w 2070100"/>
                <a:gd name="connsiteY2" fmla="*/ 234427 h 2055531"/>
                <a:gd name="connsiteX3" fmla="*/ 877888 w 2070100"/>
                <a:gd name="connsiteY3" fmla="*/ 5827 h 2055531"/>
                <a:gd name="connsiteX4" fmla="*/ 1060450 w 2070100"/>
                <a:gd name="connsiteY4" fmla="*/ 272527 h 2055531"/>
                <a:gd name="connsiteX5" fmla="*/ 1484313 w 2070100"/>
                <a:gd name="connsiteY5" fmla="*/ 1794940 h 2055531"/>
                <a:gd name="connsiteX6" fmla="*/ 2070100 w 2070100"/>
                <a:gd name="connsiteY6" fmla="*/ 2044177 h 2055531"/>
                <a:gd name="connsiteX0" fmla="*/ 0 w 2141538"/>
                <a:gd name="connsiteY0" fmla="*/ 2018777 h 2047527"/>
                <a:gd name="connsiteX1" fmla="*/ 398955 w 2141538"/>
                <a:gd name="connsiteY1" fmla="*/ 1608983 h 2047527"/>
                <a:gd name="connsiteX2" fmla="*/ 730250 w 2141538"/>
                <a:gd name="connsiteY2" fmla="*/ 234427 h 2047527"/>
                <a:gd name="connsiteX3" fmla="*/ 877888 w 2141538"/>
                <a:gd name="connsiteY3" fmla="*/ 5827 h 2047527"/>
                <a:gd name="connsiteX4" fmla="*/ 1060450 w 2141538"/>
                <a:gd name="connsiteY4" fmla="*/ 272527 h 2047527"/>
                <a:gd name="connsiteX5" fmla="*/ 1484313 w 2141538"/>
                <a:gd name="connsiteY5" fmla="*/ 1794940 h 2047527"/>
                <a:gd name="connsiteX6" fmla="*/ 2141538 w 2141538"/>
                <a:gd name="connsiteY6" fmla="*/ 2034652 h 2047527"/>
                <a:gd name="connsiteX0" fmla="*/ 0 w 2141538"/>
                <a:gd name="connsiteY0" fmla="*/ 2018777 h 2039236"/>
                <a:gd name="connsiteX1" fmla="*/ 398955 w 2141538"/>
                <a:gd name="connsiteY1" fmla="*/ 1608983 h 2039236"/>
                <a:gd name="connsiteX2" fmla="*/ 730250 w 2141538"/>
                <a:gd name="connsiteY2" fmla="*/ 234427 h 2039236"/>
                <a:gd name="connsiteX3" fmla="*/ 877888 w 2141538"/>
                <a:gd name="connsiteY3" fmla="*/ 5827 h 2039236"/>
                <a:gd name="connsiteX4" fmla="*/ 1060450 w 2141538"/>
                <a:gd name="connsiteY4" fmla="*/ 272527 h 2039236"/>
                <a:gd name="connsiteX5" fmla="*/ 1484313 w 2141538"/>
                <a:gd name="connsiteY5" fmla="*/ 1794940 h 2039236"/>
                <a:gd name="connsiteX6" fmla="*/ 2141538 w 2141538"/>
                <a:gd name="connsiteY6" fmla="*/ 2034652 h 2039236"/>
                <a:gd name="connsiteX0" fmla="*/ 0 w 2141538"/>
                <a:gd name="connsiteY0" fmla="*/ 2019047 h 2042500"/>
                <a:gd name="connsiteX1" fmla="*/ 398955 w 2141538"/>
                <a:gd name="connsiteY1" fmla="*/ 1609253 h 2042500"/>
                <a:gd name="connsiteX2" fmla="*/ 730250 w 2141538"/>
                <a:gd name="connsiteY2" fmla="*/ 234697 h 2042500"/>
                <a:gd name="connsiteX3" fmla="*/ 877888 w 2141538"/>
                <a:gd name="connsiteY3" fmla="*/ 6097 h 2042500"/>
                <a:gd name="connsiteX4" fmla="*/ 1060450 w 2141538"/>
                <a:gd name="connsiteY4" fmla="*/ 272797 h 2042500"/>
                <a:gd name="connsiteX5" fmla="*/ 1465263 w 2141538"/>
                <a:gd name="connsiteY5" fmla="*/ 1809498 h 2042500"/>
                <a:gd name="connsiteX6" fmla="*/ 2141538 w 2141538"/>
                <a:gd name="connsiteY6" fmla="*/ 2034922 h 2042500"/>
                <a:gd name="connsiteX0" fmla="*/ 0 w 2141538"/>
                <a:gd name="connsiteY0" fmla="*/ 2018866 h 2040230"/>
                <a:gd name="connsiteX1" fmla="*/ 398955 w 2141538"/>
                <a:gd name="connsiteY1" fmla="*/ 1609072 h 2040230"/>
                <a:gd name="connsiteX2" fmla="*/ 730250 w 2141538"/>
                <a:gd name="connsiteY2" fmla="*/ 234516 h 2040230"/>
                <a:gd name="connsiteX3" fmla="*/ 877888 w 2141538"/>
                <a:gd name="connsiteY3" fmla="*/ 5916 h 2040230"/>
                <a:gd name="connsiteX4" fmla="*/ 1060450 w 2141538"/>
                <a:gd name="connsiteY4" fmla="*/ 272616 h 2040230"/>
                <a:gd name="connsiteX5" fmla="*/ 1474788 w 2141538"/>
                <a:gd name="connsiteY5" fmla="*/ 1799792 h 2040230"/>
                <a:gd name="connsiteX6" fmla="*/ 2141538 w 2141538"/>
                <a:gd name="connsiteY6" fmla="*/ 2034741 h 2040230"/>
                <a:gd name="connsiteX0" fmla="*/ 0 w 2141538"/>
                <a:gd name="connsiteY0" fmla="*/ 2038468 h 2059832"/>
                <a:gd name="connsiteX1" fmla="*/ 398955 w 2141538"/>
                <a:gd name="connsiteY1" fmla="*/ 1628674 h 2059832"/>
                <a:gd name="connsiteX2" fmla="*/ 730250 w 2141538"/>
                <a:gd name="connsiteY2" fmla="*/ 254118 h 2059832"/>
                <a:gd name="connsiteX3" fmla="*/ 870744 w 2141538"/>
                <a:gd name="connsiteY3" fmla="*/ 4086 h 2059832"/>
                <a:gd name="connsiteX4" fmla="*/ 1060450 w 2141538"/>
                <a:gd name="connsiteY4" fmla="*/ 292218 h 2059832"/>
                <a:gd name="connsiteX5" fmla="*/ 1474788 w 2141538"/>
                <a:gd name="connsiteY5" fmla="*/ 1819394 h 2059832"/>
                <a:gd name="connsiteX6" fmla="*/ 2141538 w 2141538"/>
                <a:gd name="connsiteY6" fmla="*/ 2054343 h 2059832"/>
                <a:gd name="connsiteX0" fmla="*/ 0 w 2141538"/>
                <a:gd name="connsiteY0" fmla="*/ 2034676 h 2056040"/>
                <a:gd name="connsiteX1" fmla="*/ 398955 w 2141538"/>
                <a:gd name="connsiteY1" fmla="*/ 1624882 h 2056040"/>
                <a:gd name="connsiteX2" fmla="*/ 730250 w 2141538"/>
                <a:gd name="connsiteY2" fmla="*/ 250326 h 2056040"/>
                <a:gd name="connsiteX3" fmla="*/ 870744 w 2141538"/>
                <a:gd name="connsiteY3" fmla="*/ 294 h 2056040"/>
                <a:gd name="connsiteX4" fmla="*/ 1060450 w 2141538"/>
                <a:gd name="connsiteY4" fmla="*/ 288426 h 2056040"/>
                <a:gd name="connsiteX5" fmla="*/ 1474788 w 2141538"/>
                <a:gd name="connsiteY5" fmla="*/ 1815602 h 2056040"/>
                <a:gd name="connsiteX6" fmla="*/ 2141538 w 2141538"/>
                <a:gd name="connsiteY6" fmla="*/ 2050551 h 2056040"/>
                <a:gd name="connsiteX0" fmla="*/ 0 w 2141538"/>
                <a:gd name="connsiteY0" fmla="*/ 2046394 h 2067758"/>
                <a:gd name="connsiteX1" fmla="*/ 398955 w 2141538"/>
                <a:gd name="connsiteY1" fmla="*/ 1636600 h 2067758"/>
                <a:gd name="connsiteX2" fmla="*/ 730250 w 2141538"/>
                <a:gd name="connsiteY2" fmla="*/ 262044 h 2067758"/>
                <a:gd name="connsiteX3" fmla="*/ 877888 w 2141538"/>
                <a:gd name="connsiteY3" fmla="*/ 106 h 2067758"/>
                <a:gd name="connsiteX4" fmla="*/ 1060450 w 2141538"/>
                <a:gd name="connsiteY4" fmla="*/ 300144 h 2067758"/>
                <a:gd name="connsiteX5" fmla="*/ 1474788 w 2141538"/>
                <a:gd name="connsiteY5" fmla="*/ 1827320 h 2067758"/>
                <a:gd name="connsiteX6" fmla="*/ 2141538 w 2141538"/>
                <a:gd name="connsiteY6" fmla="*/ 2062269 h 2067758"/>
                <a:gd name="connsiteX0" fmla="*/ 0 w 2146300"/>
                <a:gd name="connsiteY0" fmla="*/ 2046394 h 2073762"/>
                <a:gd name="connsiteX1" fmla="*/ 398955 w 2146300"/>
                <a:gd name="connsiteY1" fmla="*/ 1636600 h 2073762"/>
                <a:gd name="connsiteX2" fmla="*/ 730250 w 2146300"/>
                <a:gd name="connsiteY2" fmla="*/ 262044 h 2073762"/>
                <a:gd name="connsiteX3" fmla="*/ 877888 w 2146300"/>
                <a:gd name="connsiteY3" fmla="*/ 106 h 2073762"/>
                <a:gd name="connsiteX4" fmla="*/ 1060450 w 2146300"/>
                <a:gd name="connsiteY4" fmla="*/ 300144 h 2073762"/>
                <a:gd name="connsiteX5" fmla="*/ 1474788 w 2146300"/>
                <a:gd name="connsiteY5" fmla="*/ 1827320 h 2073762"/>
                <a:gd name="connsiteX6" fmla="*/ 2146300 w 2146300"/>
                <a:gd name="connsiteY6" fmla="*/ 2069413 h 2073762"/>
                <a:gd name="connsiteX0" fmla="*/ 0 w 2158207"/>
                <a:gd name="connsiteY0" fmla="*/ 2046394 h 2069742"/>
                <a:gd name="connsiteX1" fmla="*/ 398955 w 2158207"/>
                <a:gd name="connsiteY1" fmla="*/ 1636600 h 2069742"/>
                <a:gd name="connsiteX2" fmla="*/ 730250 w 2158207"/>
                <a:gd name="connsiteY2" fmla="*/ 262044 h 2069742"/>
                <a:gd name="connsiteX3" fmla="*/ 877888 w 2158207"/>
                <a:gd name="connsiteY3" fmla="*/ 106 h 2069742"/>
                <a:gd name="connsiteX4" fmla="*/ 1060450 w 2158207"/>
                <a:gd name="connsiteY4" fmla="*/ 300144 h 2069742"/>
                <a:gd name="connsiteX5" fmla="*/ 1474788 w 2158207"/>
                <a:gd name="connsiteY5" fmla="*/ 1827320 h 2069742"/>
                <a:gd name="connsiteX6" fmla="*/ 2158207 w 2158207"/>
                <a:gd name="connsiteY6" fmla="*/ 2064651 h 2069742"/>
                <a:gd name="connsiteX0" fmla="*/ 0 w 2165351"/>
                <a:gd name="connsiteY0" fmla="*/ 2046394 h 2073762"/>
                <a:gd name="connsiteX1" fmla="*/ 398955 w 2165351"/>
                <a:gd name="connsiteY1" fmla="*/ 1636600 h 2073762"/>
                <a:gd name="connsiteX2" fmla="*/ 730250 w 2165351"/>
                <a:gd name="connsiteY2" fmla="*/ 262044 h 2073762"/>
                <a:gd name="connsiteX3" fmla="*/ 877888 w 2165351"/>
                <a:gd name="connsiteY3" fmla="*/ 106 h 2073762"/>
                <a:gd name="connsiteX4" fmla="*/ 1060450 w 2165351"/>
                <a:gd name="connsiteY4" fmla="*/ 300144 h 2073762"/>
                <a:gd name="connsiteX5" fmla="*/ 1474788 w 2165351"/>
                <a:gd name="connsiteY5" fmla="*/ 1827320 h 2073762"/>
                <a:gd name="connsiteX6" fmla="*/ 2165351 w 2165351"/>
                <a:gd name="connsiteY6" fmla="*/ 2069413 h 207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351" h="2073762">
                  <a:moveTo>
                    <a:pt x="0" y="2046394"/>
                  </a:moveTo>
                  <a:cubicBezTo>
                    <a:pt x="69321" y="2131590"/>
                    <a:pt x="277247" y="1933992"/>
                    <a:pt x="398955" y="1636600"/>
                  </a:cubicBezTo>
                  <a:cubicBezTo>
                    <a:pt x="520663" y="1339208"/>
                    <a:pt x="650428" y="534793"/>
                    <a:pt x="730250" y="262044"/>
                  </a:cubicBezTo>
                  <a:cubicBezTo>
                    <a:pt x="810072" y="-10705"/>
                    <a:pt x="851431" y="898"/>
                    <a:pt x="877888" y="106"/>
                  </a:cubicBezTo>
                  <a:cubicBezTo>
                    <a:pt x="904345" y="-686"/>
                    <a:pt x="960967" y="-4392"/>
                    <a:pt x="1060450" y="300144"/>
                  </a:cubicBezTo>
                  <a:cubicBezTo>
                    <a:pt x="1159933" y="604680"/>
                    <a:pt x="1290638" y="1532442"/>
                    <a:pt x="1474788" y="1827320"/>
                  </a:cubicBezTo>
                  <a:cubicBezTo>
                    <a:pt x="1658938" y="2122198"/>
                    <a:pt x="1946275" y="2071000"/>
                    <a:pt x="2165351" y="2069413"/>
                  </a:cubicBezTo>
                </a:path>
              </a:pathLst>
            </a:custGeom>
            <a:noFill/>
            <a:ln w="28575" cap="flat" cmpd="sng" algn="ctr">
              <a:solidFill>
                <a:srgbClr val="5111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ea typeface="+mn-ea"/>
                <a:cs typeface="Arial Narrow"/>
              </a:endParaRPr>
            </a:p>
          </p:txBody>
        </p:sp>
        <p:cxnSp>
          <p:nvCxnSpPr>
            <p:cNvPr id="311" name="Straight Connector 310">
              <a:extLst>
                <a:ext uri="{FF2B5EF4-FFF2-40B4-BE49-F238E27FC236}">
                  <a16:creationId xmlns:a16="http://schemas.microsoft.com/office/drawing/2014/main" id="{B04D2773-8F3B-41B6-A4D7-DEB712970B12}"/>
                </a:ext>
              </a:extLst>
            </p:cNvPr>
            <p:cNvCxnSpPr>
              <a:cxnSpLocks/>
            </p:cNvCxnSpPr>
            <p:nvPr/>
          </p:nvCxnSpPr>
          <p:spPr>
            <a:xfrm flipV="1">
              <a:off x="3843795" y="4704027"/>
              <a:ext cx="1065268" cy="2208"/>
            </a:xfrm>
            <a:prstGeom prst="line">
              <a:avLst/>
            </a:prstGeom>
            <a:noFill/>
            <a:ln w="28575" cap="flat" cmpd="sng" algn="ctr">
              <a:solidFill>
                <a:srgbClr val="51118E"/>
              </a:solidFill>
              <a:prstDash val="solid"/>
            </a:ln>
            <a:effectLst/>
          </p:spPr>
        </p:cxnSp>
        <p:sp>
          <p:nvSpPr>
            <p:cNvPr id="313" name="TextBox 312">
              <a:extLst>
                <a:ext uri="{FF2B5EF4-FFF2-40B4-BE49-F238E27FC236}">
                  <a16:creationId xmlns:a16="http://schemas.microsoft.com/office/drawing/2014/main" id="{2E4846DE-6094-4B5D-A9E2-05057C4CA418}"/>
                </a:ext>
              </a:extLst>
            </p:cNvPr>
            <p:cNvSpPr txBox="1"/>
            <p:nvPr/>
          </p:nvSpPr>
          <p:spPr>
            <a:xfrm rot="16200000">
              <a:off x="4383074" y="3275863"/>
              <a:ext cx="2293700" cy="3498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prstClr val="black"/>
                  </a:solidFill>
                  <a:effectLst/>
                  <a:uLnTx/>
                  <a:uFillTx/>
                  <a:latin typeface="Arial Narrow"/>
                  <a:cs typeface="Arial Narrow"/>
                </a:rPr>
                <a:t>Percent of Patients ( %)</a:t>
              </a:r>
            </a:p>
          </p:txBody>
        </p:sp>
        <p:cxnSp>
          <p:nvCxnSpPr>
            <p:cNvPr id="317" name="Straight Connector 316">
              <a:extLst>
                <a:ext uri="{FF2B5EF4-FFF2-40B4-BE49-F238E27FC236}">
                  <a16:creationId xmlns:a16="http://schemas.microsoft.com/office/drawing/2014/main" id="{2A4F77C0-B9CC-44A7-B963-ABA18D4AEFCC}"/>
                </a:ext>
              </a:extLst>
            </p:cNvPr>
            <p:cNvCxnSpPr/>
            <p:nvPr/>
          </p:nvCxnSpPr>
          <p:spPr>
            <a:xfrm>
              <a:off x="2555776" y="2313899"/>
              <a:ext cx="3175" cy="2219240"/>
            </a:xfrm>
            <a:prstGeom prst="line">
              <a:avLst/>
            </a:prstGeom>
            <a:noFill/>
            <a:ln w="9525" cap="flat" cmpd="sng" algn="ctr">
              <a:solidFill>
                <a:schemeClr val="accent5">
                  <a:lumMod val="75000"/>
                </a:schemeClr>
              </a:solidFill>
              <a:prstDash val="dash"/>
            </a:ln>
            <a:effectLst/>
          </p:spPr>
        </p:cxnSp>
      </p:grpSp>
      <p:sp>
        <p:nvSpPr>
          <p:cNvPr id="2" name="Rectangle 1">
            <a:extLst>
              <a:ext uri="{FF2B5EF4-FFF2-40B4-BE49-F238E27FC236}">
                <a16:creationId xmlns:a16="http://schemas.microsoft.com/office/drawing/2014/main" id="{34F1D6D7-8F01-4C30-A9B4-2C79D37CEC6D}"/>
              </a:ext>
            </a:extLst>
          </p:cNvPr>
          <p:cNvSpPr/>
          <p:nvPr/>
        </p:nvSpPr>
        <p:spPr>
          <a:xfrm>
            <a:off x="6338643" y="2895718"/>
            <a:ext cx="2151970" cy="2031325"/>
          </a:xfrm>
          <a:prstGeom prst="rect">
            <a:avLst/>
          </a:prstGeom>
        </p:spPr>
        <p:txBody>
          <a:bodyPr wrap="square">
            <a:spAutoFit/>
          </a:bodyPr>
          <a:lstStyle/>
          <a:p>
            <a:pPr lvl="0" algn="ctr" defTabSz="914400">
              <a:defRPr/>
            </a:pPr>
            <a:r>
              <a:rPr lang="en-CA" b="1" kern="0" dirty="0">
                <a:solidFill>
                  <a:schemeClr val="tx1">
                    <a:lumMod val="85000"/>
                    <a:lumOff val="15000"/>
                  </a:schemeClr>
                </a:solidFill>
                <a:latin typeface="Arial Narrow"/>
                <a:cs typeface="Arial Narrow"/>
              </a:rPr>
              <a:t>In clinical trials, even amongst those patients on a similar statin dosage, those who had the lowest LDL-C levels had the lowest CV event rates</a:t>
            </a:r>
          </a:p>
        </p:txBody>
      </p:sp>
      <p:sp>
        <p:nvSpPr>
          <p:cNvPr id="423" name="Rounded Rectangle 121">
            <a:extLst>
              <a:ext uri="{FF2B5EF4-FFF2-40B4-BE49-F238E27FC236}">
                <a16:creationId xmlns:a16="http://schemas.microsoft.com/office/drawing/2014/main" id="{2840E08B-9BE4-422F-A686-52AD43E20E3F}"/>
              </a:ext>
            </a:extLst>
          </p:cNvPr>
          <p:cNvSpPr/>
          <p:nvPr/>
        </p:nvSpPr>
        <p:spPr>
          <a:xfrm>
            <a:off x="696672" y="5541771"/>
            <a:ext cx="8040431" cy="659326"/>
          </a:xfrm>
          <a:prstGeom prst="roundRect">
            <a:avLst/>
          </a:prstGeom>
          <a:solidFill>
            <a:srgbClr val="BFACEE">
              <a:alpha val="50196"/>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EF4136"/>
              </a:buClr>
              <a:buSzTx/>
              <a:buFontTx/>
              <a:buNone/>
              <a:tabLst/>
              <a:defRPr/>
            </a:pPr>
            <a:r>
              <a:rPr kumimoji="0" lang="en-CA" sz="1800" b="0" i="0" u="none" strike="noStrike" kern="0" cap="none" spc="0" normalizeH="0" baseline="0" noProof="0" dirty="0">
                <a:ln>
                  <a:noFill/>
                </a:ln>
                <a:solidFill>
                  <a:schemeClr val="tx1">
                    <a:lumMod val="85000"/>
                    <a:lumOff val="15000"/>
                  </a:schemeClr>
                </a:solidFill>
                <a:effectLst/>
                <a:uLnTx/>
                <a:uFillTx/>
                <a:latin typeface="Arial Narrow"/>
                <a:ea typeface="+mn-ea"/>
                <a:cs typeface="Arial Narrow"/>
              </a:rPr>
              <a:t>Meta-analysis of 8 statin trials (N=38,153):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chemeClr val="tx1">
                    <a:lumMod val="85000"/>
                    <a:lumOff val="15000"/>
                  </a:schemeClr>
                </a:solidFill>
                <a:effectLst/>
                <a:uLnTx/>
                <a:uFillTx/>
                <a:latin typeface="Arial Narrow"/>
                <a:ea typeface="+mn-ea"/>
                <a:cs typeface="Arial Narrow"/>
              </a:rPr>
              <a:t>&gt;40% did not reach LDL-C target (&lt;1.8 mmol/L) on high dose statin</a:t>
            </a:r>
          </a:p>
        </p:txBody>
      </p:sp>
    </p:spTree>
    <p:extLst>
      <p:ext uri="{BB962C8B-B14F-4D97-AF65-F5344CB8AC3E}">
        <p14:creationId xmlns:p14="http://schemas.microsoft.com/office/powerpoint/2010/main" val="2226689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Many High-Risk Canadian Patients Treated with Statins Are Not at LDL-C Goal</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8743"/>
            <a:ext cx="872603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1. Goodman SG et al. on behalf of the DYSIS Canadian Investigators. Can J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2010;26:e330-e335. </a:t>
            </a:r>
            <a:br>
              <a:rPr lang="en-CA" sz="900" dirty="0">
                <a:solidFill>
                  <a:srgbClr val="FFFFFF"/>
                </a:solidFill>
                <a:latin typeface="Arial Narrow" pitchFamily="34" charset="0"/>
                <a:cs typeface="Arial" charset="0"/>
              </a:rPr>
            </a:br>
            <a:r>
              <a:rPr lang="en-CA" sz="900" dirty="0">
                <a:solidFill>
                  <a:srgbClr val="FFFFFF"/>
                </a:solidFill>
                <a:latin typeface="Arial Narrow" pitchFamily="34" charset="0"/>
                <a:cs typeface="Arial" charset="0"/>
              </a:rPr>
              <a:t>2. Leiter LA et al. on behalf of the DM-SCAN investigators. Can J Diabetes. 2013;37:82-89.</a:t>
            </a:r>
          </a:p>
        </p:txBody>
      </p:sp>
      <p:graphicFrame>
        <p:nvGraphicFramePr>
          <p:cNvPr id="60" name="Chart 59">
            <a:extLst>
              <a:ext uri="{FF2B5EF4-FFF2-40B4-BE49-F238E27FC236}">
                <a16:creationId xmlns:a16="http://schemas.microsoft.com/office/drawing/2014/main" id="{0A9ADB9C-A715-4715-93D5-67ADC5ED5D17}"/>
              </a:ext>
            </a:extLst>
          </p:cNvPr>
          <p:cNvGraphicFramePr/>
          <p:nvPr>
            <p:extLst>
              <p:ext uri="{D42A27DB-BD31-4B8C-83A1-F6EECF244321}">
                <p14:modId xmlns:p14="http://schemas.microsoft.com/office/powerpoint/2010/main" val="1637103603"/>
              </p:ext>
            </p:extLst>
          </p:nvPr>
        </p:nvGraphicFramePr>
        <p:xfrm>
          <a:off x="-285194" y="1386187"/>
          <a:ext cx="3079305" cy="20528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4EEFB076-D0EC-44DA-82AD-1D390BEC1E1B}"/>
              </a:ext>
            </a:extLst>
          </p:cNvPr>
          <p:cNvGraphicFramePr/>
          <p:nvPr>
            <p:extLst>
              <p:ext uri="{D42A27DB-BD31-4B8C-83A1-F6EECF244321}">
                <p14:modId xmlns:p14="http://schemas.microsoft.com/office/powerpoint/2010/main" val="795075503"/>
              </p:ext>
            </p:extLst>
          </p:nvPr>
        </p:nvGraphicFramePr>
        <p:xfrm>
          <a:off x="-285194" y="3524758"/>
          <a:ext cx="3079305" cy="205287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A2818F9D-D795-499E-BC80-43A723B0B030}"/>
              </a:ext>
            </a:extLst>
          </p:cNvPr>
          <p:cNvSpPr txBox="1"/>
          <p:nvPr/>
        </p:nvSpPr>
        <p:spPr>
          <a:xfrm>
            <a:off x="2280368" y="1708761"/>
            <a:ext cx="6654082" cy="1661993"/>
          </a:xfrm>
          <a:prstGeom prst="rect">
            <a:avLst/>
          </a:prstGeom>
          <a:noFill/>
        </p:spPr>
        <p:txBody>
          <a:bodyPr wrap="square" rtlCol="0">
            <a:spAutoFit/>
          </a:bodyPr>
          <a:lstStyle/>
          <a:p>
            <a:pPr defTabSz="914400">
              <a:buClr>
                <a:srgbClr val="451C6A"/>
              </a:buClr>
            </a:pPr>
            <a:r>
              <a:rPr lang="en-CA" sz="2400" b="1" dirty="0">
                <a:solidFill>
                  <a:srgbClr val="51118E"/>
                </a:solidFill>
                <a:latin typeface="Arial Narrow"/>
                <a:cs typeface="Arial Narrow"/>
              </a:rPr>
              <a:t>DYSIS</a:t>
            </a:r>
            <a:r>
              <a:rPr lang="en-CA" sz="2400" b="1" baseline="30000" dirty="0">
                <a:solidFill>
                  <a:srgbClr val="51118E"/>
                </a:solidFill>
                <a:latin typeface="Arial Narrow"/>
                <a:cs typeface="Arial Narrow"/>
              </a:rPr>
              <a:t>1</a:t>
            </a:r>
          </a:p>
          <a:p>
            <a:pPr defTabSz="914400">
              <a:buClr>
                <a:srgbClr val="451C6A"/>
              </a:buClr>
            </a:pPr>
            <a:r>
              <a:rPr lang="en-CA" b="1" dirty="0">
                <a:solidFill>
                  <a:srgbClr val="000000"/>
                </a:solidFill>
                <a:latin typeface="Arial Narrow"/>
                <a:cs typeface="Arial Narrow"/>
              </a:rPr>
              <a:t>Canadian high-risk patients are NOT at LDL-C target</a:t>
            </a:r>
            <a:r>
              <a:rPr lang="en-CA" b="1" baseline="24000" dirty="0">
                <a:solidFill>
                  <a:srgbClr val="000000"/>
                </a:solidFill>
                <a:latin typeface="Arial Narrow"/>
                <a:cs typeface="Arial Narrow"/>
              </a:rPr>
              <a:t>1</a:t>
            </a:r>
            <a:r>
              <a:rPr lang="en-CA" b="1" baseline="30000" dirty="0">
                <a:solidFill>
                  <a:srgbClr val="000000"/>
                </a:solidFill>
                <a:latin typeface="Arial Narrow"/>
                <a:cs typeface="Arial Narrow"/>
              </a:rPr>
              <a:t>*</a:t>
            </a:r>
            <a:r>
              <a:rPr lang="en-CA" b="1" dirty="0">
                <a:solidFill>
                  <a:srgbClr val="000000"/>
                </a:solidFill>
                <a:latin typeface="Arial Narrow"/>
                <a:cs typeface="Arial Narrow"/>
              </a:rPr>
              <a:t> (&lt; 2.0 mmo/L)</a:t>
            </a:r>
          </a:p>
          <a:p>
            <a:pPr marL="285750" indent="-285750">
              <a:buClr>
                <a:srgbClr val="451C6A"/>
              </a:buClr>
              <a:buFont typeface="Wingdings" panose="05000000000000000000" pitchFamily="2" charset="2"/>
              <a:buChar char="§"/>
            </a:pPr>
            <a:r>
              <a:rPr lang="en-CA" sz="1600" dirty="0">
                <a:solidFill>
                  <a:srgbClr val="000000"/>
                </a:solidFill>
                <a:latin typeface="Arial Narrow" panose="020B0606020202030204" pitchFamily="34" charset="0"/>
              </a:rPr>
              <a:t>88% of patients received a ‘potent’ statin with suboptimal dose</a:t>
            </a:r>
          </a:p>
          <a:p>
            <a:pPr marL="285750" indent="-285750">
              <a:buClr>
                <a:srgbClr val="451C6A"/>
              </a:buClr>
              <a:buFont typeface="Wingdings" panose="05000000000000000000" pitchFamily="2" charset="2"/>
              <a:buChar char="§"/>
            </a:pPr>
            <a:r>
              <a:rPr lang="en-CA" sz="1600" dirty="0">
                <a:solidFill>
                  <a:srgbClr val="000000"/>
                </a:solidFill>
                <a:latin typeface="Arial Narrow" panose="020B0606020202030204" pitchFamily="34" charset="0"/>
              </a:rPr>
              <a:t>14% of patients received additional lipid-lowering agent</a:t>
            </a:r>
          </a:p>
          <a:p>
            <a:pPr defTabSz="914400">
              <a:buClr>
                <a:srgbClr val="451C6A"/>
              </a:buClr>
            </a:pPr>
            <a:endParaRPr lang="en-CA" sz="2400" dirty="0">
              <a:solidFill>
                <a:srgbClr val="000000"/>
              </a:solidFill>
              <a:latin typeface="Arial Narrow"/>
              <a:cs typeface="Arial Narrow"/>
            </a:endParaRPr>
          </a:p>
        </p:txBody>
      </p:sp>
      <p:sp>
        <p:nvSpPr>
          <p:cNvPr id="13" name="TextBox 12">
            <a:extLst>
              <a:ext uri="{FF2B5EF4-FFF2-40B4-BE49-F238E27FC236}">
                <a16:creationId xmlns:a16="http://schemas.microsoft.com/office/drawing/2014/main" id="{F41B8DF9-86F9-41FA-B0A2-118BBB89BDC2}"/>
              </a:ext>
            </a:extLst>
          </p:cNvPr>
          <p:cNvSpPr txBox="1"/>
          <p:nvPr/>
        </p:nvSpPr>
        <p:spPr>
          <a:xfrm>
            <a:off x="2280368" y="4079153"/>
            <a:ext cx="6781136" cy="1261884"/>
          </a:xfrm>
          <a:prstGeom prst="rect">
            <a:avLst/>
          </a:prstGeom>
          <a:noFill/>
        </p:spPr>
        <p:txBody>
          <a:bodyPr wrap="square" rtlCol="0">
            <a:spAutoFit/>
          </a:bodyPr>
          <a:lstStyle/>
          <a:p>
            <a:pPr defTabSz="914400">
              <a:buClr>
                <a:srgbClr val="451C6A"/>
              </a:buClr>
            </a:pPr>
            <a:r>
              <a:rPr lang="en-CA" sz="2400" b="1" dirty="0">
                <a:solidFill>
                  <a:srgbClr val="51118E"/>
                </a:solidFill>
                <a:latin typeface="Arial Narrow"/>
                <a:cs typeface="Arial Narrow"/>
              </a:rPr>
              <a:t>DM-SCAN</a:t>
            </a:r>
            <a:r>
              <a:rPr lang="en-CA" sz="2400" b="1" baseline="30000" dirty="0">
                <a:solidFill>
                  <a:srgbClr val="51118E"/>
                </a:solidFill>
                <a:latin typeface="Arial Narrow"/>
                <a:cs typeface="Arial Narrow"/>
              </a:rPr>
              <a:t>2</a:t>
            </a:r>
          </a:p>
          <a:p>
            <a:pPr defTabSz="914400">
              <a:buClr>
                <a:srgbClr val="451C6A"/>
              </a:buClr>
            </a:pPr>
            <a:r>
              <a:rPr lang="en-CA" b="1" dirty="0">
                <a:solidFill>
                  <a:srgbClr val="000000"/>
                </a:solidFill>
                <a:latin typeface="Arial Narrow" panose="020B0606020202030204" pitchFamily="34" charset="0"/>
                <a:cs typeface="Arial Narrow"/>
              </a:rPr>
              <a:t>Canadian patients with diabetes are NOT at LDL-C target</a:t>
            </a:r>
            <a:r>
              <a:rPr lang="en-CA" b="1" baseline="30000" dirty="0">
                <a:solidFill>
                  <a:prstClr val="black"/>
                </a:solidFill>
                <a:latin typeface="Arial Narrow" panose="020B0606020202030204" pitchFamily="34" charset="0"/>
                <a:cs typeface="Arial Narrow"/>
              </a:rPr>
              <a:t>† </a:t>
            </a:r>
            <a:r>
              <a:rPr lang="en-CA" b="1" dirty="0">
                <a:solidFill>
                  <a:srgbClr val="000000"/>
                </a:solidFill>
                <a:latin typeface="Arial Narrow" panose="020B0606020202030204" pitchFamily="34" charset="0"/>
                <a:cs typeface="Arial Narrow"/>
              </a:rPr>
              <a:t> (≤ 2.0 </a:t>
            </a:r>
            <a:r>
              <a:rPr lang="en-CA" b="1" dirty="0" err="1">
                <a:solidFill>
                  <a:srgbClr val="000000"/>
                </a:solidFill>
                <a:latin typeface="Arial Narrow" panose="020B0606020202030204" pitchFamily="34" charset="0"/>
                <a:cs typeface="Arial Narrow"/>
              </a:rPr>
              <a:t>mmo</a:t>
            </a:r>
            <a:r>
              <a:rPr lang="en-CA" b="1" dirty="0">
                <a:solidFill>
                  <a:srgbClr val="000000"/>
                </a:solidFill>
                <a:latin typeface="Arial Narrow" panose="020B0606020202030204" pitchFamily="34" charset="0"/>
                <a:cs typeface="Arial Narrow"/>
              </a:rPr>
              <a:t>/L)</a:t>
            </a:r>
          </a:p>
          <a:p>
            <a:pPr marL="285750" lvl="0" indent="-285750">
              <a:buClr>
                <a:srgbClr val="451C6A"/>
              </a:buClr>
              <a:buFont typeface="Wingdings" panose="05000000000000000000" pitchFamily="2" charset="2"/>
              <a:buChar char="§"/>
            </a:pPr>
            <a:r>
              <a:rPr lang="en-CA" sz="1600" dirty="0">
                <a:solidFill>
                  <a:srgbClr val="000000"/>
                </a:solidFill>
                <a:latin typeface="Arial Narrow" panose="020B0606020202030204" pitchFamily="34" charset="0"/>
              </a:rPr>
              <a:t>82% of patients were on a lipid-lowering agent</a:t>
            </a:r>
          </a:p>
          <a:p>
            <a:pPr defTabSz="914400">
              <a:buClr>
                <a:srgbClr val="451C6A"/>
              </a:buClr>
            </a:pPr>
            <a:endParaRPr lang="en-CA" b="1" dirty="0">
              <a:solidFill>
                <a:srgbClr val="000000"/>
              </a:solidFill>
              <a:latin typeface="Arial Narrow" panose="020B0606020202030204" pitchFamily="34" charset="0"/>
              <a:cs typeface="Arial Narrow"/>
            </a:endParaRPr>
          </a:p>
        </p:txBody>
      </p:sp>
      <p:sp>
        <p:nvSpPr>
          <p:cNvPr id="2" name="TextBox 1">
            <a:extLst>
              <a:ext uri="{FF2B5EF4-FFF2-40B4-BE49-F238E27FC236}">
                <a16:creationId xmlns:a16="http://schemas.microsoft.com/office/drawing/2014/main" id="{E1526631-F6AF-4922-9FD7-8EBB3A47CB32}"/>
              </a:ext>
            </a:extLst>
          </p:cNvPr>
          <p:cNvSpPr txBox="1"/>
          <p:nvPr/>
        </p:nvSpPr>
        <p:spPr>
          <a:xfrm>
            <a:off x="844883" y="2102241"/>
            <a:ext cx="819150" cy="523220"/>
          </a:xfrm>
          <a:prstGeom prst="rect">
            <a:avLst/>
          </a:prstGeom>
          <a:noFill/>
        </p:spPr>
        <p:txBody>
          <a:bodyPr wrap="square" rtlCol="0">
            <a:spAutoFit/>
          </a:bodyPr>
          <a:lstStyle/>
          <a:p>
            <a:pPr algn="ctr"/>
            <a:r>
              <a:rPr lang="en-CA" sz="2800" b="1" dirty="0">
                <a:solidFill>
                  <a:srgbClr val="51118E"/>
                </a:solidFill>
                <a:latin typeface="Arial Narrow" panose="020B0606020202030204" pitchFamily="34" charset="0"/>
              </a:rPr>
              <a:t>45%</a:t>
            </a:r>
            <a:endParaRPr lang="en-US" sz="2800" b="1" dirty="0">
              <a:solidFill>
                <a:srgbClr val="51118E"/>
              </a:solidFill>
              <a:latin typeface="Arial Narrow" panose="020B0606020202030204" pitchFamily="34" charset="0"/>
            </a:endParaRPr>
          </a:p>
        </p:txBody>
      </p:sp>
      <p:sp>
        <p:nvSpPr>
          <p:cNvPr id="14" name="TextBox 13">
            <a:extLst>
              <a:ext uri="{FF2B5EF4-FFF2-40B4-BE49-F238E27FC236}">
                <a16:creationId xmlns:a16="http://schemas.microsoft.com/office/drawing/2014/main" id="{2AE355C7-24E0-4497-AADF-DCEE46363B54}"/>
              </a:ext>
            </a:extLst>
          </p:cNvPr>
          <p:cNvSpPr txBox="1"/>
          <p:nvPr/>
        </p:nvSpPr>
        <p:spPr>
          <a:xfrm>
            <a:off x="844883" y="4289583"/>
            <a:ext cx="819150" cy="523220"/>
          </a:xfrm>
          <a:prstGeom prst="rect">
            <a:avLst/>
          </a:prstGeom>
          <a:noFill/>
        </p:spPr>
        <p:txBody>
          <a:bodyPr wrap="square" rtlCol="0">
            <a:spAutoFit/>
          </a:bodyPr>
          <a:lstStyle/>
          <a:p>
            <a:pPr algn="ctr"/>
            <a:r>
              <a:rPr lang="en-CA" sz="2800" b="1" dirty="0">
                <a:solidFill>
                  <a:srgbClr val="51118E"/>
                </a:solidFill>
                <a:latin typeface="Arial Narrow" panose="020B0606020202030204" pitchFamily="34" charset="0"/>
              </a:rPr>
              <a:t>43%</a:t>
            </a:r>
            <a:endParaRPr lang="en-US" sz="2800" b="1" dirty="0">
              <a:solidFill>
                <a:srgbClr val="51118E"/>
              </a:solidFill>
              <a:latin typeface="Arial Narrow" panose="020B0606020202030204" pitchFamily="34" charset="0"/>
            </a:endParaRPr>
          </a:p>
        </p:txBody>
      </p:sp>
      <p:sp>
        <p:nvSpPr>
          <p:cNvPr id="3" name="Rectangle 2">
            <a:extLst>
              <a:ext uri="{FF2B5EF4-FFF2-40B4-BE49-F238E27FC236}">
                <a16:creationId xmlns:a16="http://schemas.microsoft.com/office/drawing/2014/main" id="{3ECD417F-B461-46A1-8F17-09D5AE0B24FA}"/>
              </a:ext>
            </a:extLst>
          </p:cNvPr>
          <p:cNvSpPr/>
          <p:nvPr/>
        </p:nvSpPr>
        <p:spPr>
          <a:xfrm>
            <a:off x="208981" y="5657241"/>
            <a:ext cx="8726037" cy="600164"/>
          </a:xfrm>
          <a:prstGeom prst="rect">
            <a:avLst/>
          </a:prstGeom>
        </p:spPr>
        <p:txBody>
          <a:bodyPr wrap="square">
            <a:spAutoFit/>
          </a:bodyPr>
          <a:lstStyle/>
          <a:p>
            <a:r>
              <a:rPr lang="en-CA" sz="1100" dirty="0">
                <a:solidFill>
                  <a:srgbClr val="000000"/>
                </a:solidFill>
                <a:latin typeface="Arial Narrow" panose="020B0606020202030204" pitchFamily="34" charset="0"/>
              </a:rPr>
              <a:t>*High risk = </a:t>
            </a:r>
            <a:r>
              <a:rPr lang="en-CA" sz="1100" i="1" dirty="0">
                <a:solidFill>
                  <a:srgbClr val="000000"/>
                </a:solidFill>
                <a:latin typeface="Arial Narrow" panose="020B0606020202030204" pitchFamily="34" charset="0"/>
              </a:rPr>
              <a:t>coronary artery disease, peripheral arterial disease, cerebrovascular disease, diabetes mellitus or Framingham 10-year risk score ≥20%. DYSIS Study – 2,436 patients, 1913 high risk patients. </a:t>
            </a:r>
          </a:p>
          <a:p>
            <a:r>
              <a:rPr lang="en-CA" sz="1100" baseline="30000" dirty="0">
                <a:latin typeface="Arial Narrow" panose="020B0606020202030204" pitchFamily="34" charset="0"/>
              </a:rPr>
              <a:t>†</a:t>
            </a:r>
            <a:r>
              <a:rPr lang="en-CA" sz="1100" dirty="0">
                <a:solidFill>
                  <a:srgbClr val="000000"/>
                </a:solidFill>
                <a:latin typeface="Arial Narrow" panose="020B0606020202030204" pitchFamily="34" charset="0"/>
              </a:rPr>
              <a:t>N = 5,069</a:t>
            </a:r>
          </a:p>
        </p:txBody>
      </p:sp>
    </p:spTree>
    <p:extLst>
      <p:ext uri="{BB962C8B-B14F-4D97-AF65-F5344CB8AC3E}">
        <p14:creationId xmlns:p14="http://schemas.microsoft.com/office/powerpoint/2010/main" val="427110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7" name="Rectangle 56"/>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Limitations of Current </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Lipid-Lowering Therapies</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6" y="6442136"/>
            <a:ext cx="8214214" cy="338554"/>
          </a:xfrm>
          <a:prstGeom prst="rect">
            <a:avLst/>
          </a:prstGeom>
          <a:noFill/>
          <a:ln w="9525">
            <a:noFill/>
            <a:miter lim="800000"/>
            <a:headEnd/>
            <a:tailEnd/>
          </a:ln>
        </p:spPr>
        <p:txBody>
          <a:bodyPr wrap="square">
            <a:spAutoFit/>
          </a:bodyPr>
          <a:lstStyle/>
          <a:p>
            <a:r>
              <a:rPr lang="en-CA" sz="800" dirty="0">
                <a:solidFill>
                  <a:srgbClr val="FFFFFF"/>
                </a:solidFill>
                <a:latin typeface="Arial Narrow" pitchFamily="34" charset="0"/>
                <a:cs typeface="Arial" charset="0"/>
              </a:rPr>
              <a:t>1. The Coronary Drug Project Research Group. JAMA. 1975;231:360-81; 2. Lipid Research Clinics Program. JAMA. 1984;251:351-64; 3. Frick MH et al. N </a:t>
            </a:r>
            <a:r>
              <a:rPr lang="en-CA" sz="800" dirty="0" err="1">
                <a:solidFill>
                  <a:srgbClr val="FFFFFF"/>
                </a:solidFill>
                <a:latin typeface="Arial Narrow" pitchFamily="34" charset="0"/>
                <a:cs typeface="Arial" charset="0"/>
              </a:rPr>
              <a:t>Engl</a:t>
            </a:r>
            <a:r>
              <a:rPr lang="en-CA" sz="800" dirty="0">
                <a:solidFill>
                  <a:srgbClr val="FFFFFF"/>
                </a:solidFill>
                <a:latin typeface="Arial Narrow" pitchFamily="34" charset="0"/>
                <a:cs typeface="Arial" charset="0"/>
              </a:rPr>
              <a:t> J Med. 1987;317:1237-45; Vaughan CJ, 4. </a:t>
            </a:r>
            <a:r>
              <a:rPr lang="en-CA" sz="800" dirty="0" err="1">
                <a:solidFill>
                  <a:srgbClr val="FFFFFF"/>
                </a:solidFill>
                <a:latin typeface="Arial Narrow" pitchFamily="34" charset="0"/>
                <a:cs typeface="Arial" charset="0"/>
              </a:rPr>
              <a:t>Gotto</a:t>
            </a:r>
            <a:r>
              <a:rPr lang="en-CA" sz="800" dirty="0">
                <a:solidFill>
                  <a:srgbClr val="FFFFFF"/>
                </a:solidFill>
                <a:latin typeface="Arial Narrow" pitchFamily="34" charset="0"/>
                <a:cs typeface="Arial" charset="0"/>
              </a:rPr>
              <a:t> AM Jr. Circulation. 2004;110:886-92; IMPROVE-IT Investigators. N </a:t>
            </a:r>
            <a:r>
              <a:rPr lang="en-CA" sz="800" dirty="0" err="1">
                <a:solidFill>
                  <a:srgbClr val="FFFFFF"/>
                </a:solidFill>
                <a:latin typeface="Arial Narrow" pitchFamily="34" charset="0"/>
                <a:cs typeface="Arial" charset="0"/>
              </a:rPr>
              <a:t>Engl</a:t>
            </a:r>
            <a:r>
              <a:rPr lang="en-CA" sz="800" dirty="0">
                <a:solidFill>
                  <a:srgbClr val="FFFFFF"/>
                </a:solidFill>
                <a:latin typeface="Arial Narrow" pitchFamily="34" charset="0"/>
                <a:cs typeface="Arial" charset="0"/>
              </a:rPr>
              <a:t> J Med. 2015;372:2387-97. 5. National Institute for Health and Clinical Excellence. London: National Institute for Health and Clinical Excellence, 2012.</a:t>
            </a:r>
          </a:p>
        </p:txBody>
      </p:sp>
      <p:cxnSp>
        <p:nvCxnSpPr>
          <p:cNvPr id="68" name="Straight Connector 67">
            <a:extLst>
              <a:ext uri="{FF2B5EF4-FFF2-40B4-BE49-F238E27FC236}">
                <a16:creationId xmlns:a16="http://schemas.microsoft.com/office/drawing/2014/main" id="{3554A7C0-609A-4D74-B0F3-293A7004A626}"/>
              </a:ext>
            </a:extLst>
          </p:cNvPr>
          <p:cNvCxnSpPr/>
          <p:nvPr/>
        </p:nvCxnSpPr>
        <p:spPr>
          <a:xfrm>
            <a:off x="1486536" y="3305219"/>
            <a:ext cx="6813548" cy="0"/>
          </a:xfrm>
          <a:prstGeom prst="line">
            <a:avLst/>
          </a:prstGeom>
          <a:noFill/>
          <a:ln w="9525" cap="flat" cmpd="sng" algn="ctr">
            <a:solidFill>
              <a:srgbClr val="4F81BD">
                <a:shade val="95000"/>
                <a:satMod val="105000"/>
              </a:srgbClr>
            </a:solidFill>
            <a:prstDash val="solid"/>
          </a:ln>
          <a:effectLst/>
        </p:spPr>
      </p:cxnSp>
      <p:cxnSp>
        <p:nvCxnSpPr>
          <p:cNvPr id="69" name="Straight Connector 68">
            <a:extLst>
              <a:ext uri="{FF2B5EF4-FFF2-40B4-BE49-F238E27FC236}">
                <a16:creationId xmlns:a16="http://schemas.microsoft.com/office/drawing/2014/main" id="{CD65EF43-119B-49B3-B976-3C67C4FA4F41}"/>
              </a:ext>
            </a:extLst>
          </p:cNvPr>
          <p:cNvCxnSpPr/>
          <p:nvPr/>
        </p:nvCxnSpPr>
        <p:spPr>
          <a:xfrm>
            <a:off x="1486536" y="4391469"/>
            <a:ext cx="6813548" cy="0"/>
          </a:xfrm>
          <a:prstGeom prst="line">
            <a:avLst/>
          </a:prstGeom>
          <a:noFill/>
          <a:ln w="9525" cap="flat" cmpd="sng" algn="ctr">
            <a:solidFill>
              <a:srgbClr val="4F81BD">
                <a:shade val="95000"/>
                <a:satMod val="105000"/>
              </a:srgbClr>
            </a:solidFill>
            <a:prstDash val="solid"/>
          </a:ln>
          <a:effectLst/>
        </p:spPr>
      </p:cxnSp>
      <p:cxnSp>
        <p:nvCxnSpPr>
          <p:cNvPr id="70" name="Straight Connector 69">
            <a:extLst>
              <a:ext uri="{FF2B5EF4-FFF2-40B4-BE49-F238E27FC236}">
                <a16:creationId xmlns:a16="http://schemas.microsoft.com/office/drawing/2014/main" id="{BD86F7C2-1319-427A-9F5C-09CB95AD5513}"/>
              </a:ext>
            </a:extLst>
          </p:cNvPr>
          <p:cNvCxnSpPr>
            <a:stCxn id="71" idx="3"/>
          </p:cNvCxnSpPr>
          <p:nvPr/>
        </p:nvCxnSpPr>
        <p:spPr>
          <a:xfrm flipV="1">
            <a:off x="1262819" y="5583042"/>
            <a:ext cx="7037265" cy="1984"/>
          </a:xfrm>
          <a:prstGeom prst="line">
            <a:avLst/>
          </a:prstGeom>
          <a:noFill/>
          <a:ln w="9525" cap="flat" cmpd="sng" algn="ctr">
            <a:solidFill>
              <a:srgbClr val="4F81BD">
                <a:shade val="95000"/>
                <a:satMod val="105000"/>
              </a:srgbClr>
            </a:solidFill>
            <a:prstDash val="solid"/>
          </a:ln>
          <a:effectLst/>
        </p:spPr>
      </p:cxnSp>
      <p:sp>
        <p:nvSpPr>
          <p:cNvPr id="71" name="Pentagon 6">
            <a:extLst>
              <a:ext uri="{FF2B5EF4-FFF2-40B4-BE49-F238E27FC236}">
                <a16:creationId xmlns:a16="http://schemas.microsoft.com/office/drawing/2014/main" id="{42375101-BD75-475D-8D26-AC818BD0EE34}"/>
              </a:ext>
            </a:extLst>
          </p:cNvPr>
          <p:cNvSpPr/>
          <p:nvPr/>
        </p:nvSpPr>
        <p:spPr>
          <a:xfrm rot="5400000">
            <a:off x="-670756" y="3412691"/>
            <a:ext cx="3867150" cy="477520"/>
          </a:xfrm>
          <a:prstGeom prst="homePlate">
            <a:avLst/>
          </a:prstGeom>
          <a:gradFill flip="none" rotWithShape="1">
            <a:gsLst>
              <a:gs pos="0">
                <a:srgbClr val="451C6A"/>
              </a:gs>
              <a:gs pos="65000">
                <a:srgbClr val="935DBB"/>
              </a:gs>
            </a:gsLst>
            <a:lin ang="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72" name="Rectangle 71">
            <a:extLst>
              <a:ext uri="{FF2B5EF4-FFF2-40B4-BE49-F238E27FC236}">
                <a16:creationId xmlns:a16="http://schemas.microsoft.com/office/drawing/2014/main" id="{A3FDD21D-DE5C-4062-A9ED-54D5EFF7FCC9}"/>
              </a:ext>
            </a:extLst>
          </p:cNvPr>
          <p:cNvSpPr/>
          <p:nvPr/>
        </p:nvSpPr>
        <p:spPr>
          <a:xfrm>
            <a:off x="7186295" y="2194600"/>
            <a:ext cx="690880" cy="2196869"/>
          </a:xfrm>
          <a:prstGeom prst="rect">
            <a:avLst/>
          </a:prstGeom>
          <a:solidFill>
            <a:srgbClr val="935DB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73" name="Rectangle 72">
            <a:extLst>
              <a:ext uri="{FF2B5EF4-FFF2-40B4-BE49-F238E27FC236}">
                <a16:creationId xmlns:a16="http://schemas.microsoft.com/office/drawing/2014/main" id="{5A2A91D9-9718-44E1-BFFC-3BFB6D89CAC1}"/>
              </a:ext>
            </a:extLst>
          </p:cNvPr>
          <p:cNvSpPr/>
          <p:nvPr/>
        </p:nvSpPr>
        <p:spPr>
          <a:xfrm>
            <a:off x="6280066" y="2194600"/>
            <a:ext cx="690880" cy="1110301"/>
          </a:xfrm>
          <a:prstGeom prst="rect">
            <a:avLst/>
          </a:prstGeom>
          <a:solidFill>
            <a:srgbClr val="D0C9FF"/>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74" name="Rectangle 73">
            <a:extLst>
              <a:ext uri="{FF2B5EF4-FFF2-40B4-BE49-F238E27FC236}">
                <a16:creationId xmlns:a16="http://schemas.microsoft.com/office/drawing/2014/main" id="{FEF17EED-B3B1-4574-B8CD-BB353632D31D}"/>
              </a:ext>
            </a:extLst>
          </p:cNvPr>
          <p:cNvSpPr/>
          <p:nvPr/>
        </p:nvSpPr>
        <p:spPr>
          <a:xfrm>
            <a:off x="2600092" y="2194600"/>
            <a:ext cx="690880" cy="1110301"/>
          </a:xfrm>
          <a:prstGeom prst="rect">
            <a:avLst/>
          </a:prstGeom>
          <a:solidFill>
            <a:srgbClr val="6B4487"/>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Narrow"/>
              <a:ea typeface="+mn-ea"/>
              <a:cs typeface="Arial Narrow"/>
            </a:endParaRPr>
          </a:p>
        </p:txBody>
      </p:sp>
      <p:sp>
        <p:nvSpPr>
          <p:cNvPr id="75" name="Rectangle 74">
            <a:extLst>
              <a:ext uri="{FF2B5EF4-FFF2-40B4-BE49-F238E27FC236}">
                <a16:creationId xmlns:a16="http://schemas.microsoft.com/office/drawing/2014/main" id="{E1CF16D6-EF8C-4B5A-8843-2F1C7B4D1649}"/>
              </a:ext>
            </a:extLst>
          </p:cNvPr>
          <p:cNvSpPr/>
          <p:nvPr/>
        </p:nvSpPr>
        <p:spPr>
          <a:xfrm>
            <a:off x="1608455" y="2194600"/>
            <a:ext cx="690880" cy="1115550"/>
          </a:xfrm>
          <a:prstGeom prst="rect">
            <a:avLst/>
          </a:prstGeom>
          <a:solidFill>
            <a:srgbClr val="6B4487"/>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Narrow"/>
              <a:ea typeface="+mn-ea"/>
              <a:cs typeface="Arial Narrow"/>
            </a:endParaRPr>
          </a:p>
        </p:txBody>
      </p:sp>
      <p:sp>
        <p:nvSpPr>
          <p:cNvPr id="76" name="Pentagon 11">
            <a:extLst>
              <a:ext uri="{FF2B5EF4-FFF2-40B4-BE49-F238E27FC236}">
                <a16:creationId xmlns:a16="http://schemas.microsoft.com/office/drawing/2014/main" id="{F85DA4F9-D8DC-4E4C-8E3C-0E5538206253}"/>
              </a:ext>
            </a:extLst>
          </p:cNvPr>
          <p:cNvSpPr/>
          <p:nvPr/>
        </p:nvSpPr>
        <p:spPr>
          <a:xfrm>
            <a:off x="1527175" y="1717874"/>
            <a:ext cx="6772909" cy="477520"/>
          </a:xfrm>
          <a:prstGeom prst="homePlate">
            <a:avLst/>
          </a:prstGeom>
          <a:gradFill flip="none" rotWithShape="1">
            <a:gsLst>
              <a:gs pos="0">
                <a:srgbClr val="451C6A"/>
              </a:gs>
              <a:gs pos="65000">
                <a:srgbClr val="935DBB"/>
              </a:gs>
            </a:gsLst>
            <a:lin ang="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endParaRPr lang="en-US" kern="0" dirty="0">
              <a:solidFill>
                <a:prstClr val="white"/>
              </a:solidFill>
              <a:latin typeface="Arial Narrow"/>
              <a:cs typeface="Arial Narrow"/>
            </a:endParaRPr>
          </a:p>
        </p:txBody>
      </p:sp>
      <p:sp>
        <p:nvSpPr>
          <p:cNvPr id="77" name="Rectangle 76">
            <a:extLst>
              <a:ext uri="{FF2B5EF4-FFF2-40B4-BE49-F238E27FC236}">
                <a16:creationId xmlns:a16="http://schemas.microsoft.com/office/drawing/2014/main" id="{3454D7DF-D1B0-43F9-90E9-12F086328352}"/>
              </a:ext>
            </a:extLst>
          </p:cNvPr>
          <p:cNvSpPr/>
          <p:nvPr/>
        </p:nvSpPr>
        <p:spPr>
          <a:xfrm>
            <a:off x="5138653" y="1830508"/>
            <a:ext cx="889288" cy="3667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44546A">
                  <a:lumMod val="50000"/>
                </a:srgbClr>
              </a:solidFill>
              <a:effectLst/>
              <a:uLnTx/>
              <a:uFillTx/>
              <a:latin typeface="Arial Narrow"/>
              <a:ea typeface="+mn-ea"/>
              <a:cs typeface="Arial Narrow"/>
            </a:endParaRPr>
          </a:p>
        </p:txBody>
      </p:sp>
      <p:sp>
        <p:nvSpPr>
          <p:cNvPr id="78" name="Rectangle 77">
            <a:extLst>
              <a:ext uri="{FF2B5EF4-FFF2-40B4-BE49-F238E27FC236}">
                <a16:creationId xmlns:a16="http://schemas.microsoft.com/office/drawing/2014/main" id="{DB1B579A-E2D0-4082-B3CE-4489D2443739}"/>
              </a:ext>
            </a:extLst>
          </p:cNvPr>
          <p:cNvSpPr/>
          <p:nvPr/>
        </p:nvSpPr>
        <p:spPr>
          <a:xfrm>
            <a:off x="2681373" y="1835656"/>
            <a:ext cx="2442835" cy="3667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44546A">
                  <a:lumMod val="50000"/>
                </a:srgbClr>
              </a:solidFill>
              <a:effectLst/>
              <a:uLnTx/>
              <a:uFillTx/>
              <a:latin typeface="Arial Narrow"/>
              <a:ea typeface="+mn-ea"/>
              <a:cs typeface="Arial Narrow"/>
            </a:endParaRPr>
          </a:p>
        </p:txBody>
      </p:sp>
      <p:sp>
        <p:nvSpPr>
          <p:cNvPr id="79" name="Rectangle 78">
            <a:extLst>
              <a:ext uri="{FF2B5EF4-FFF2-40B4-BE49-F238E27FC236}">
                <a16:creationId xmlns:a16="http://schemas.microsoft.com/office/drawing/2014/main" id="{5591870A-96E6-4737-A108-600B0B4A38AF}"/>
              </a:ext>
            </a:extLst>
          </p:cNvPr>
          <p:cNvSpPr/>
          <p:nvPr/>
        </p:nvSpPr>
        <p:spPr>
          <a:xfrm>
            <a:off x="1648001" y="1830508"/>
            <a:ext cx="1033371" cy="3667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44546A">
                  <a:lumMod val="50000"/>
                </a:srgbClr>
              </a:solidFill>
              <a:effectLst/>
              <a:uLnTx/>
              <a:uFillTx/>
              <a:latin typeface="Arial Narrow"/>
              <a:ea typeface="+mn-ea"/>
              <a:cs typeface="Arial Narrow"/>
            </a:endParaRPr>
          </a:p>
        </p:txBody>
      </p:sp>
      <p:sp>
        <p:nvSpPr>
          <p:cNvPr id="80" name="TextBox 79">
            <a:extLst>
              <a:ext uri="{FF2B5EF4-FFF2-40B4-BE49-F238E27FC236}">
                <a16:creationId xmlns:a16="http://schemas.microsoft.com/office/drawing/2014/main" id="{FC1415BD-EA01-4E8B-8348-264AA6308BC2}"/>
              </a:ext>
            </a:extLst>
          </p:cNvPr>
          <p:cNvSpPr txBox="1"/>
          <p:nvPr/>
        </p:nvSpPr>
        <p:spPr>
          <a:xfrm>
            <a:off x="1486536" y="1768612"/>
            <a:ext cx="991638" cy="369332"/>
          </a:xfrm>
          <a:prstGeom prst="rect">
            <a:avLst/>
          </a:prstGeom>
          <a:noFill/>
        </p:spPr>
        <p:txBody>
          <a:bodyPr wrap="square" rtlCol="0" anchor="ctr">
            <a:spAutoFit/>
          </a:bodyPr>
          <a:lstStyle/>
          <a:p>
            <a:pPr algn="ctr" defTabSz="914400"/>
            <a:r>
              <a:rPr lang="en-CA" b="1" dirty="0">
                <a:solidFill>
                  <a:schemeClr val="bg1"/>
                </a:solidFill>
                <a:latin typeface="Arial Narrow"/>
                <a:cs typeface="Arial Narrow"/>
              </a:rPr>
              <a:t>1970’s</a:t>
            </a:r>
          </a:p>
        </p:txBody>
      </p:sp>
      <p:cxnSp>
        <p:nvCxnSpPr>
          <p:cNvPr id="81" name="Straight Connector 80">
            <a:extLst>
              <a:ext uri="{FF2B5EF4-FFF2-40B4-BE49-F238E27FC236}">
                <a16:creationId xmlns:a16="http://schemas.microsoft.com/office/drawing/2014/main" id="{1CC9F59F-68C1-4FF4-B3BC-038ED1E788F8}"/>
              </a:ext>
            </a:extLst>
          </p:cNvPr>
          <p:cNvCxnSpPr/>
          <p:nvPr/>
        </p:nvCxnSpPr>
        <p:spPr>
          <a:xfrm rot="5400000">
            <a:off x="2224326" y="1965831"/>
            <a:ext cx="456406" cy="1588"/>
          </a:xfrm>
          <a:prstGeom prst="line">
            <a:avLst/>
          </a:prstGeom>
          <a:noFill/>
          <a:ln w="19050" cap="flat" cmpd="sng" algn="ctr">
            <a:solidFill>
              <a:schemeClr val="accent1">
                <a:lumMod val="20000"/>
                <a:lumOff val="80000"/>
              </a:schemeClr>
            </a:solidFill>
            <a:prstDash val="sysDot"/>
          </a:ln>
          <a:effectLst>
            <a:outerShdw blurRad="40000" dist="20000" dir="5400000" rotWithShape="0">
              <a:srgbClr val="000000">
                <a:alpha val="38000"/>
              </a:srgbClr>
            </a:outerShdw>
          </a:effectLst>
        </p:spPr>
      </p:cxnSp>
      <p:sp>
        <p:nvSpPr>
          <p:cNvPr id="86" name="TextBox 85">
            <a:extLst>
              <a:ext uri="{FF2B5EF4-FFF2-40B4-BE49-F238E27FC236}">
                <a16:creationId xmlns:a16="http://schemas.microsoft.com/office/drawing/2014/main" id="{055FB87F-29B5-4843-808E-74FFF02F6A3A}"/>
              </a:ext>
            </a:extLst>
          </p:cNvPr>
          <p:cNvSpPr txBox="1"/>
          <p:nvPr/>
        </p:nvSpPr>
        <p:spPr>
          <a:xfrm>
            <a:off x="3234056" y="1768612"/>
            <a:ext cx="991638" cy="369332"/>
          </a:xfrm>
          <a:prstGeom prst="rect">
            <a:avLst/>
          </a:prstGeom>
          <a:noFill/>
        </p:spPr>
        <p:txBody>
          <a:bodyPr wrap="square" rtlCol="0" anchor="ctr">
            <a:spAutoFit/>
          </a:bodyPr>
          <a:lstStyle/>
          <a:p>
            <a:pPr algn="ctr" defTabSz="914400"/>
            <a:r>
              <a:rPr lang="en-CA" b="1" dirty="0">
                <a:solidFill>
                  <a:schemeClr val="bg1"/>
                </a:solidFill>
                <a:latin typeface="Arial Narrow"/>
                <a:cs typeface="Arial Narrow"/>
              </a:rPr>
              <a:t>1980’s</a:t>
            </a:r>
          </a:p>
        </p:txBody>
      </p:sp>
      <p:sp>
        <p:nvSpPr>
          <p:cNvPr id="87" name="TextBox 86">
            <a:extLst>
              <a:ext uri="{FF2B5EF4-FFF2-40B4-BE49-F238E27FC236}">
                <a16:creationId xmlns:a16="http://schemas.microsoft.com/office/drawing/2014/main" id="{687AAC68-4F52-4F9C-AB21-A1450E8C1B7B}"/>
              </a:ext>
            </a:extLst>
          </p:cNvPr>
          <p:cNvSpPr txBox="1"/>
          <p:nvPr/>
        </p:nvSpPr>
        <p:spPr>
          <a:xfrm>
            <a:off x="5154296" y="1758335"/>
            <a:ext cx="991638" cy="369332"/>
          </a:xfrm>
          <a:prstGeom prst="rect">
            <a:avLst/>
          </a:prstGeom>
          <a:noFill/>
        </p:spPr>
        <p:txBody>
          <a:bodyPr wrap="square" rtlCol="0" anchor="ctr">
            <a:spAutoFit/>
          </a:bodyPr>
          <a:lstStyle/>
          <a:p>
            <a:pPr algn="ctr" defTabSz="914400"/>
            <a:r>
              <a:rPr lang="en-CA" b="1" dirty="0">
                <a:solidFill>
                  <a:schemeClr val="bg1"/>
                </a:solidFill>
                <a:latin typeface="Arial Narrow"/>
                <a:cs typeface="Arial Narrow"/>
              </a:rPr>
              <a:t>1990’s</a:t>
            </a:r>
          </a:p>
        </p:txBody>
      </p:sp>
      <p:sp>
        <p:nvSpPr>
          <p:cNvPr id="88" name="TextBox 87">
            <a:extLst>
              <a:ext uri="{FF2B5EF4-FFF2-40B4-BE49-F238E27FC236}">
                <a16:creationId xmlns:a16="http://schemas.microsoft.com/office/drawing/2014/main" id="{BC7ED2D9-D918-4DEA-A89B-B93A7EBCC2FD}"/>
              </a:ext>
            </a:extLst>
          </p:cNvPr>
          <p:cNvSpPr txBox="1"/>
          <p:nvPr/>
        </p:nvSpPr>
        <p:spPr>
          <a:xfrm>
            <a:off x="6129656" y="1758335"/>
            <a:ext cx="991638" cy="369332"/>
          </a:xfrm>
          <a:prstGeom prst="rect">
            <a:avLst/>
          </a:prstGeom>
          <a:noFill/>
        </p:spPr>
        <p:txBody>
          <a:bodyPr wrap="square" rtlCol="0" anchor="ctr">
            <a:spAutoFit/>
          </a:bodyPr>
          <a:lstStyle/>
          <a:p>
            <a:pPr algn="ctr" defTabSz="914400"/>
            <a:r>
              <a:rPr lang="en-CA" b="1" dirty="0">
                <a:solidFill>
                  <a:schemeClr val="bg1"/>
                </a:solidFill>
                <a:latin typeface="Arial Narrow"/>
                <a:cs typeface="Arial Narrow"/>
              </a:rPr>
              <a:t>2000’s</a:t>
            </a:r>
          </a:p>
        </p:txBody>
      </p:sp>
      <p:sp>
        <p:nvSpPr>
          <p:cNvPr id="89" name="TextBox 88">
            <a:extLst>
              <a:ext uri="{FF2B5EF4-FFF2-40B4-BE49-F238E27FC236}">
                <a16:creationId xmlns:a16="http://schemas.microsoft.com/office/drawing/2014/main" id="{F74AF285-4A5A-406A-ADB1-6907460B693C}"/>
              </a:ext>
            </a:extLst>
          </p:cNvPr>
          <p:cNvSpPr txBox="1"/>
          <p:nvPr/>
        </p:nvSpPr>
        <p:spPr>
          <a:xfrm>
            <a:off x="7074536" y="1768495"/>
            <a:ext cx="991638" cy="369332"/>
          </a:xfrm>
          <a:prstGeom prst="rect">
            <a:avLst/>
          </a:prstGeom>
          <a:noFill/>
        </p:spPr>
        <p:txBody>
          <a:bodyPr wrap="square" rtlCol="0" anchor="ctr">
            <a:spAutoFit/>
          </a:bodyPr>
          <a:lstStyle/>
          <a:p>
            <a:pPr algn="ctr" defTabSz="914400"/>
            <a:r>
              <a:rPr lang="en-CA" b="1" dirty="0">
                <a:solidFill>
                  <a:schemeClr val="bg1"/>
                </a:solidFill>
                <a:latin typeface="Arial Narrow"/>
                <a:cs typeface="Arial Narrow"/>
              </a:rPr>
              <a:t>2010’s</a:t>
            </a:r>
          </a:p>
        </p:txBody>
      </p:sp>
      <p:sp>
        <p:nvSpPr>
          <p:cNvPr id="90" name="TextBox 89">
            <a:extLst>
              <a:ext uri="{FF2B5EF4-FFF2-40B4-BE49-F238E27FC236}">
                <a16:creationId xmlns:a16="http://schemas.microsoft.com/office/drawing/2014/main" id="{90C21F64-28ED-4DA9-A50F-39BF55683B3F}"/>
              </a:ext>
            </a:extLst>
          </p:cNvPr>
          <p:cNvSpPr txBox="1"/>
          <p:nvPr/>
        </p:nvSpPr>
        <p:spPr>
          <a:xfrm>
            <a:off x="4311533" y="4429791"/>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-40%</a:t>
            </a:r>
          </a:p>
        </p:txBody>
      </p:sp>
      <p:sp>
        <p:nvSpPr>
          <p:cNvPr id="91" name="TextBox 90">
            <a:extLst>
              <a:ext uri="{FF2B5EF4-FFF2-40B4-BE49-F238E27FC236}">
                <a16:creationId xmlns:a16="http://schemas.microsoft.com/office/drawing/2014/main" id="{460FE683-BE20-4ACB-9316-C02CF9E19A18}"/>
              </a:ext>
            </a:extLst>
          </p:cNvPr>
          <p:cNvSpPr txBox="1"/>
          <p:nvPr/>
        </p:nvSpPr>
        <p:spPr>
          <a:xfrm>
            <a:off x="5254071" y="5589587"/>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-60%</a:t>
            </a:r>
          </a:p>
        </p:txBody>
      </p:sp>
      <p:sp>
        <p:nvSpPr>
          <p:cNvPr id="92" name="TextBox 91">
            <a:extLst>
              <a:ext uri="{FF2B5EF4-FFF2-40B4-BE49-F238E27FC236}">
                <a16:creationId xmlns:a16="http://schemas.microsoft.com/office/drawing/2014/main" id="{85B7F03F-BB8F-4BA7-A9CB-E772DE2B601B}"/>
              </a:ext>
            </a:extLst>
          </p:cNvPr>
          <p:cNvSpPr txBox="1"/>
          <p:nvPr/>
        </p:nvSpPr>
        <p:spPr>
          <a:xfrm rot="16200000">
            <a:off x="1406393" y="2584271"/>
            <a:ext cx="1098330" cy="307777"/>
          </a:xfrm>
          <a:prstGeom prst="rect">
            <a:avLst/>
          </a:prstGeom>
          <a:noFill/>
        </p:spPr>
        <p:txBody>
          <a:bodyPr wrap="square" rtlCol="0" anchor="ctr">
            <a:spAutoFit/>
          </a:bodyPr>
          <a:lstStyle/>
          <a:p>
            <a:pPr algn="ctr" defTabSz="914400"/>
            <a:r>
              <a:rPr lang="en-US" sz="1400" b="1" dirty="0">
                <a:solidFill>
                  <a:schemeClr val="bg1"/>
                </a:solidFill>
                <a:latin typeface="Arial Narrow"/>
                <a:cs typeface="Arial Narrow"/>
              </a:rPr>
              <a:t>Niacin</a:t>
            </a:r>
          </a:p>
        </p:txBody>
      </p:sp>
      <p:sp>
        <p:nvSpPr>
          <p:cNvPr id="93" name="TextBox 92">
            <a:extLst>
              <a:ext uri="{FF2B5EF4-FFF2-40B4-BE49-F238E27FC236}">
                <a16:creationId xmlns:a16="http://schemas.microsoft.com/office/drawing/2014/main" id="{ED9E9CA0-736B-4697-9904-AD97B625C3E0}"/>
              </a:ext>
            </a:extLst>
          </p:cNvPr>
          <p:cNvSpPr txBox="1"/>
          <p:nvPr/>
        </p:nvSpPr>
        <p:spPr>
          <a:xfrm rot="16200000">
            <a:off x="2371303" y="2565176"/>
            <a:ext cx="1105744" cy="338554"/>
          </a:xfrm>
          <a:prstGeom prst="rect">
            <a:avLst/>
          </a:prstGeom>
          <a:noFill/>
        </p:spPr>
        <p:txBody>
          <a:bodyPr wrap="square" rtlCol="0" anchor="ctr">
            <a:spAutoFit/>
          </a:bodyPr>
          <a:lstStyle/>
          <a:p>
            <a:pPr algn="ctr" defTabSz="914400"/>
            <a:r>
              <a:rPr lang="en-US" sz="1600" b="1" dirty="0">
                <a:solidFill>
                  <a:schemeClr val="bg1"/>
                </a:solidFill>
                <a:latin typeface="Arial Narrow"/>
                <a:cs typeface="Arial Narrow"/>
              </a:rPr>
              <a:t>BAS</a:t>
            </a:r>
          </a:p>
        </p:txBody>
      </p:sp>
      <p:sp>
        <p:nvSpPr>
          <p:cNvPr id="94" name="Rectangle 93">
            <a:extLst>
              <a:ext uri="{FF2B5EF4-FFF2-40B4-BE49-F238E27FC236}">
                <a16:creationId xmlns:a16="http://schemas.microsoft.com/office/drawing/2014/main" id="{16FC8DAB-76F9-4CE7-880F-C71EB6B2C2F7}"/>
              </a:ext>
            </a:extLst>
          </p:cNvPr>
          <p:cNvSpPr/>
          <p:nvPr/>
        </p:nvSpPr>
        <p:spPr>
          <a:xfrm>
            <a:off x="4361815" y="2199270"/>
            <a:ext cx="690880" cy="2192199"/>
          </a:xfrm>
          <a:prstGeom prst="rect">
            <a:avLst/>
          </a:prstGeom>
          <a:solidFill>
            <a:srgbClr val="935DB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95" name="TextBox 94">
            <a:extLst>
              <a:ext uri="{FF2B5EF4-FFF2-40B4-BE49-F238E27FC236}">
                <a16:creationId xmlns:a16="http://schemas.microsoft.com/office/drawing/2014/main" id="{128988AD-C330-4A7B-A0AE-45C879372722}"/>
              </a:ext>
            </a:extLst>
          </p:cNvPr>
          <p:cNvSpPr txBox="1"/>
          <p:nvPr/>
        </p:nvSpPr>
        <p:spPr>
          <a:xfrm rot="16200000">
            <a:off x="3623065" y="3065248"/>
            <a:ext cx="2209019" cy="477054"/>
          </a:xfrm>
          <a:prstGeom prst="rect">
            <a:avLst/>
          </a:prstGeom>
          <a:noFill/>
        </p:spPr>
        <p:txBody>
          <a:bodyPr wrap="square" rtlCol="0" anchor="ctr">
            <a:spAutoFit/>
          </a:bodyPr>
          <a:lstStyle/>
          <a:p>
            <a:pPr algn="ctr" defTabSz="914400">
              <a:lnSpc>
                <a:spcPts val="1500"/>
              </a:lnSpc>
            </a:pPr>
            <a:r>
              <a:rPr lang="en-US" sz="1400" b="1" dirty="0">
                <a:solidFill>
                  <a:srgbClr val="FFFFFF"/>
                </a:solidFill>
                <a:latin typeface="Arial Narrow"/>
                <a:cs typeface="Arial Narrow"/>
              </a:rPr>
              <a:t>Statins</a:t>
            </a:r>
          </a:p>
          <a:p>
            <a:pPr algn="ctr" defTabSz="914400">
              <a:lnSpc>
                <a:spcPts val="1500"/>
              </a:lnSpc>
            </a:pPr>
            <a:r>
              <a:rPr lang="en-US" sz="1400" b="1" dirty="0">
                <a:solidFill>
                  <a:srgbClr val="FFFFFF"/>
                </a:solidFill>
                <a:latin typeface="Arial Narrow"/>
                <a:cs typeface="Arial Narrow"/>
              </a:rPr>
              <a:t> </a:t>
            </a:r>
            <a:r>
              <a:rPr lang="en-US" sz="1200" b="1" dirty="0">
                <a:solidFill>
                  <a:srgbClr val="FFFFFF"/>
                </a:solidFill>
                <a:latin typeface="Arial Narrow"/>
                <a:cs typeface="Arial Narrow"/>
              </a:rPr>
              <a:t>1</a:t>
            </a:r>
            <a:r>
              <a:rPr lang="en-US" sz="1200" b="1" baseline="30000" dirty="0">
                <a:solidFill>
                  <a:srgbClr val="FFFFFF"/>
                </a:solidFill>
                <a:latin typeface="Arial Narrow"/>
                <a:cs typeface="Arial Narrow"/>
              </a:rPr>
              <a:t>st </a:t>
            </a:r>
            <a:r>
              <a:rPr lang="en-US" sz="1200" b="1" dirty="0">
                <a:solidFill>
                  <a:srgbClr val="FFFFFF"/>
                </a:solidFill>
                <a:latin typeface="Arial Narrow"/>
                <a:cs typeface="Arial Narrow"/>
              </a:rPr>
              <a:t>Generation</a:t>
            </a:r>
          </a:p>
        </p:txBody>
      </p:sp>
      <p:sp>
        <p:nvSpPr>
          <p:cNvPr id="96" name="TextBox 95">
            <a:extLst>
              <a:ext uri="{FF2B5EF4-FFF2-40B4-BE49-F238E27FC236}">
                <a16:creationId xmlns:a16="http://schemas.microsoft.com/office/drawing/2014/main" id="{44E91DAE-6B45-414F-975A-4C33B2C387A4}"/>
              </a:ext>
            </a:extLst>
          </p:cNvPr>
          <p:cNvSpPr txBox="1"/>
          <p:nvPr/>
        </p:nvSpPr>
        <p:spPr>
          <a:xfrm rot="16200000">
            <a:off x="6086914" y="2584967"/>
            <a:ext cx="1048408" cy="276999"/>
          </a:xfrm>
          <a:prstGeom prst="rect">
            <a:avLst/>
          </a:prstGeom>
          <a:noFill/>
        </p:spPr>
        <p:txBody>
          <a:bodyPr wrap="square" rtlCol="0" anchor="ctr">
            <a:spAutoFit/>
          </a:bodyPr>
          <a:lstStyle/>
          <a:p>
            <a:pPr algn="ctr" defTabSz="914400"/>
            <a:r>
              <a:rPr lang="en-US" sz="1200" b="1" dirty="0">
                <a:solidFill>
                  <a:srgbClr val="44546A">
                    <a:lumMod val="50000"/>
                  </a:srgbClr>
                </a:solidFill>
                <a:latin typeface="Arial Narrow"/>
                <a:cs typeface="Arial Narrow"/>
              </a:rPr>
              <a:t>Ezetimibe</a:t>
            </a:r>
          </a:p>
        </p:txBody>
      </p:sp>
      <p:sp>
        <p:nvSpPr>
          <p:cNvPr id="97" name="TextBox 96">
            <a:extLst>
              <a:ext uri="{FF2B5EF4-FFF2-40B4-BE49-F238E27FC236}">
                <a16:creationId xmlns:a16="http://schemas.microsoft.com/office/drawing/2014/main" id="{80E03E0E-32FB-4434-BDE4-43B359102DD1}"/>
              </a:ext>
            </a:extLst>
          </p:cNvPr>
          <p:cNvSpPr txBox="1"/>
          <p:nvPr/>
        </p:nvSpPr>
        <p:spPr>
          <a:xfrm>
            <a:off x="3397848" y="2771535"/>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-10%</a:t>
            </a:r>
          </a:p>
        </p:txBody>
      </p:sp>
      <p:sp>
        <p:nvSpPr>
          <p:cNvPr id="98" name="Rectangle 97">
            <a:extLst>
              <a:ext uri="{FF2B5EF4-FFF2-40B4-BE49-F238E27FC236}">
                <a16:creationId xmlns:a16="http://schemas.microsoft.com/office/drawing/2014/main" id="{FBCF6E7C-2F62-4801-906F-3F17D5E4C5CA}"/>
              </a:ext>
            </a:extLst>
          </p:cNvPr>
          <p:cNvSpPr/>
          <p:nvPr/>
        </p:nvSpPr>
        <p:spPr>
          <a:xfrm>
            <a:off x="3464755" y="2194600"/>
            <a:ext cx="690880" cy="552630"/>
          </a:xfrm>
          <a:prstGeom prst="rect">
            <a:avLst/>
          </a:prstGeom>
          <a:solidFill>
            <a:srgbClr val="6B4487"/>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Narrow"/>
              <a:ea typeface="+mn-ea"/>
              <a:cs typeface="Arial Narrow"/>
            </a:endParaRPr>
          </a:p>
        </p:txBody>
      </p:sp>
      <p:sp>
        <p:nvSpPr>
          <p:cNvPr id="100" name="TextBox 99">
            <a:extLst>
              <a:ext uri="{FF2B5EF4-FFF2-40B4-BE49-F238E27FC236}">
                <a16:creationId xmlns:a16="http://schemas.microsoft.com/office/drawing/2014/main" id="{D7DDA1B0-0DE6-4AD1-B24A-2923FACD1CDB}"/>
              </a:ext>
            </a:extLst>
          </p:cNvPr>
          <p:cNvSpPr txBox="1"/>
          <p:nvPr/>
        </p:nvSpPr>
        <p:spPr>
          <a:xfrm rot="16200000">
            <a:off x="3344575" y="2156837"/>
            <a:ext cx="973564" cy="277384"/>
          </a:xfrm>
          <a:prstGeom prst="rect">
            <a:avLst/>
          </a:prstGeom>
          <a:noFill/>
        </p:spPr>
        <p:txBody>
          <a:bodyPr wrap="square" rtlCol="0" anchor="ctr">
            <a:spAutoFit/>
          </a:bodyPr>
          <a:lstStyle/>
          <a:p>
            <a:pPr defTabSz="914400">
              <a:lnSpc>
                <a:spcPts val="1620"/>
              </a:lnSpc>
            </a:pPr>
            <a:r>
              <a:rPr lang="en-US" sz="1100" b="1" dirty="0">
                <a:solidFill>
                  <a:schemeClr val="bg1"/>
                </a:solidFill>
                <a:latin typeface="Arial Narrow"/>
                <a:cs typeface="Arial Narrow"/>
              </a:rPr>
              <a:t>Fibrates</a:t>
            </a:r>
          </a:p>
        </p:txBody>
      </p:sp>
      <p:sp>
        <p:nvSpPr>
          <p:cNvPr id="101" name="Rectangle 100">
            <a:extLst>
              <a:ext uri="{FF2B5EF4-FFF2-40B4-BE49-F238E27FC236}">
                <a16:creationId xmlns:a16="http://schemas.microsoft.com/office/drawing/2014/main" id="{9E05305E-389D-447B-B7B1-627096A39C8E}"/>
              </a:ext>
            </a:extLst>
          </p:cNvPr>
          <p:cNvSpPr/>
          <p:nvPr/>
        </p:nvSpPr>
        <p:spPr>
          <a:xfrm>
            <a:off x="5318443" y="2199270"/>
            <a:ext cx="690880" cy="3385756"/>
          </a:xfrm>
          <a:prstGeom prst="rect">
            <a:avLst/>
          </a:prstGeom>
          <a:solidFill>
            <a:srgbClr val="935DB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102" name="TextBox 101">
            <a:extLst>
              <a:ext uri="{FF2B5EF4-FFF2-40B4-BE49-F238E27FC236}">
                <a16:creationId xmlns:a16="http://schemas.microsoft.com/office/drawing/2014/main" id="{C06849E3-159E-4060-B695-2643F583443D}"/>
              </a:ext>
            </a:extLst>
          </p:cNvPr>
          <p:cNvSpPr txBox="1"/>
          <p:nvPr/>
        </p:nvSpPr>
        <p:spPr>
          <a:xfrm rot="16200000">
            <a:off x="4011923" y="3640223"/>
            <a:ext cx="3358966" cy="477054"/>
          </a:xfrm>
          <a:prstGeom prst="rect">
            <a:avLst/>
          </a:prstGeom>
          <a:noFill/>
        </p:spPr>
        <p:txBody>
          <a:bodyPr wrap="square" rtlCol="0" anchor="ctr">
            <a:spAutoFit/>
          </a:bodyPr>
          <a:lstStyle/>
          <a:p>
            <a:pPr algn="ctr" defTabSz="914400">
              <a:lnSpc>
                <a:spcPts val="1500"/>
              </a:lnSpc>
            </a:pPr>
            <a:r>
              <a:rPr lang="en-US" sz="1600" b="1" dirty="0">
                <a:solidFill>
                  <a:srgbClr val="FFFFFF"/>
                </a:solidFill>
                <a:latin typeface="Arial Narrow"/>
                <a:cs typeface="Arial Narrow"/>
              </a:rPr>
              <a:t>Statins</a:t>
            </a:r>
          </a:p>
          <a:p>
            <a:pPr algn="ctr" defTabSz="914400">
              <a:lnSpc>
                <a:spcPts val="1500"/>
              </a:lnSpc>
            </a:pPr>
            <a:r>
              <a:rPr lang="en-US" sz="1200" b="1" dirty="0">
                <a:solidFill>
                  <a:srgbClr val="FFFFFF"/>
                </a:solidFill>
                <a:latin typeface="Arial Narrow"/>
                <a:cs typeface="Arial Narrow"/>
              </a:rPr>
              <a:t>2</a:t>
            </a:r>
            <a:r>
              <a:rPr lang="en-US" sz="1200" b="1" baseline="30000" dirty="0">
                <a:solidFill>
                  <a:srgbClr val="FFFFFF"/>
                </a:solidFill>
                <a:latin typeface="Arial Narrow"/>
                <a:cs typeface="Arial Narrow"/>
              </a:rPr>
              <a:t>nd</a:t>
            </a:r>
            <a:r>
              <a:rPr lang="en-US" sz="1200" b="1" dirty="0">
                <a:solidFill>
                  <a:srgbClr val="FFFFFF"/>
                </a:solidFill>
                <a:latin typeface="Arial Narrow"/>
                <a:cs typeface="Arial Narrow"/>
              </a:rPr>
              <a:t> Generation*</a:t>
            </a:r>
          </a:p>
        </p:txBody>
      </p:sp>
      <p:sp>
        <p:nvSpPr>
          <p:cNvPr id="103" name="TextBox 102">
            <a:extLst>
              <a:ext uri="{FF2B5EF4-FFF2-40B4-BE49-F238E27FC236}">
                <a16:creationId xmlns:a16="http://schemas.microsoft.com/office/drawing/2014/main" id="{5B63ACBB-1E34-4F6B-BC5B-13719F485410}"/>
              </a:ext>
            </a:extLst>
          </p:cNvPr>
          <p:cNvSpPr txBox="1"/>
          <p:nvPr/>
        </p:nvSpPr>
        <p:spPr>
          <a:xfrm>
            <a:off x="6230128" y="3310150"/>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-20%</a:t>
            </a:r>
          </a:p>
        </p:txBody>
      </p:sp>
      <p:sp>
        <p:nvSpPr>
          <p:cNvPr id="104" name="TextBox 103">
            <a:extLst>
              <a:ext uri="{FF2B5EF4-FFF2-40B4-BE49-F238E27FC236}">
                <a16:creationId xmlns:a16="http://schemas.microsoft.com/office/drawing/2014/main" id="{89BEA072-C735-4168-A3AB-5B1EDF97EF2D}"/>
              </a:ext>
            </a:extLst>
          </p:cNvPr>
          <p:cNvSpPr txBox="1"/>
          <p:nvPr/>
        </p:nvSpPr>
        <p:spPr>
          <a:xfrm rot="16200000">
            <a:off x="6436680" y="3156940"/>
            <a:ext cx="2209020" cy="293670"/>
          </a:xfrm>
          <a:prstGeom prst="rect">
            <a:avLst/>
          </a:prstGeom>
          <a:noFill/>
        </p:spPr>
        <p:txBody>
          <a:bodyPr wrap="square" rtlCol="0" anchor="ctr">
            <a:spAutoFit/>
          </a:bodyPr>
          <a:lstStyle/>
          <a:p>
            <a:pPr algn="ctr" defTabSz="914400">
              <a:lnSpc>
                <a:spcPts val="1500"/>
              </a:lnSpc>
            </a:pPr>
            <a:r>
              <a:rPr lang="en-US" sz="1600" b="1" dirty="0">
                <a:solidFill>
                  <a:prstClr val="white"/>
                </a:solidFill>
                <a:latin typeface="Arial Narrow"/>
                <a:cs typeface="Arial Narrow"/>
              </a:rPr>
              <a:t>IMPROVE-IT</a:t>
            </a:r>
          </a:p>
        </p:txBody>
      </p:sp>
      <p:sp>
        <p:nvSpPr>
          <p:cNvPr id="105" name="Pentagon 40">
            <a:extLst>
              <a:ext uri="{FF2B5EF4-FFF2-40B4-BE49-F238E27FC236}">
                <a16:creationId xmlns:a16="http://schemas.microsoft.com/office/drawing/2014/main" id="{D7C555E1-EE2E-45BE-BD10-8D7386B5007A}"/>
              </a:ext>
            </a:extLst>
          </p:cNvPr>
          <p:cNvSpPr/>
          <p:nvPr/>
        </p:nvSpPr>
        <p:spPr>
          <a:xfrm rot="5400000">
            <a:off x="6971564" y="4645004"/>
            <a:ext cx="1128441" cy="698019"/>
          </a:xfrm>
          <a:prstGeom prst="homePlate">
            <a:avLst/>
          </a:prstGeom>
          <a:solidFill>
            <a:srgbClr val="BAFC42"/>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85000"/>
                  <a:lumOff val="15000"/>
                </a:schemeClr>
              </a:solidFill>
              <a:effectLst/>
              <a:uLnTx/>
              <a:uFillTx/>
              <a:latin typeface="Arial Narrow"/>
              <a:ea typeface="+mn-ea"/>
              <a:cs typeface="Arial Narrow"/>
            </a:endParaRPr>
          </a:p>
        </p:txBody>
      </p:sp>
      <p:sp>
        <p:nvSpPr>
          <p:cNvPr id="106" name="TextBox 105">
            <a:extLst>
              <a:ext uri="{FF2B5EF4-FFF2-40B4-BE49-F238E27FC236}">
                <a16:creationId xmlns:a16="http://schemas.microsoft.com/office/drawing/2014/main" id="{538A0068-0A08-4F52-9A1A-B2DEACBC6CF5}"/>
              </a:ext>
            </a:extLst>
          </p:cNvPr>
          <p:cNvSpPr txBox="1"/>
          <p:nvPr/>
        </p:nvSpPr>
        <p:spPr>
          <a:xfrm>
            <a:off x="7135691" y="4667905"/>
            <a:ext cx="792088" cy="400110"/>
          </a:xfrm>
          <a:prstGeom prst="rect">
            <a:avLst/>
          </a:prstGeom>
          <a:noFill/>
        </p:spPr>
        <p:txBody>
          <a:bodyPr wrap="square" rtlCol="0">
            <a:spAutoFit/>
          </a:bodyPr>
          <a:lstStyle/>
          <a:p>
            <a:pPr algn="ctr" defTabSz="914400"/>
            <a:r>
              <a:rPr lang="en-CA" sz="2000" b="1" dirty="0">
                <a:solidFill>
                  <a:schemeClr val="tx1">
                    <a:lumMod val="85000"/>
                    <a:lumOff val="15000"/>
                  </a:schemeClr>
                </a:solidFill>
                <a:latin typeface="Arial Narrow"/>
                <a:cs typeface="Arial Narrow"/>
              </a:rPr>
              <a:t>-20%</a:t>
            </a:r>
          </a:p>
        </p:txBody>
      </p:sp>
      <p:sp>
        <p:nvSpPr>
          <p:cNvPr id="107" name="Rectangle 106">
            <a:extLst>
              <a:ext uri="{FF2B5EF4-FFF2-40B4-BE49-F238E27FC236}">
                <a16:creationId xmlns:a16="http://schemas.microsoft.com/office/drawing/2014/main" id="{34AC2AED-D734-4791-AD2C-D36BAE9BC17F}"/>
              </a:ext>
            </a:extLst>
          </p:cNvPr>
          <p:cNvSpPr/>
          <p:nvPr/>
        </p:nvSpPr>
        <p:spPr>
          <a:xfrm rot="16200000">
            <a:off x="-1250889" y="3469065"/>
            <a:ext cx="3871713" cy="369332"/>
          </a:xfrm>
          <a:prstGeom prst="rect">
            <a:avLst/>
          </a:prstGeom>
        </p:spPr>
        <p:txBody>
          <a:bodyPr wrap="square">
            <a:spAutoFit/>
          </a:bodyPr>
          <a:lstStyle/>
          <a:p>
            <a:pPr algn="ctr" defTabSz="914400"/>
            <a:r>
              <a:rPr lang="en-CA" b="1" dirty="0">
                <a:solidFill>
                  <a:srgbClr val="44546A">
                    <a:lumMod val="50000"/>
                  </a:srgbClr>
                </a:solidFill>
                <a:latin typeface="Arial Narrow"/>
                <a:cs typeface="Arial Narrow"/>
              </a:rPr>
              <a:t>LDL-C Lowering (%)</a:t>
            </a:r>
          </a:p>
        </p:txBody>
      </p:sp>
      <p:sp>
        <p:nvSpPr>
          <p:cNvPr id="108" name="TextBox 107">
            <a:extLst>
              <a:ext uri="{FF2B5EF4-FFF2-40B4-BE49-F238E27FC236}">
                <a16:creationId xmlns:a16="http://schemas.microsoft.com/office/drawing/2014/main" id="{10ADAE0B-9EB1-4242-9BCB-FAE0B05FA165}"/>
              </a:ext>
            </a:extLst>
          </p:cNvPr>
          <p:cNvSpPr txBox="1"/>
          <p:nvPr/>
        </p:nvSpPr>
        <p:spPr>
          <a:xfrm>
            <a:off x="8041645" y="4382166"/>
            <a:ext cx="1117600" cy="1054135"/>
          </a:xfrm>
          <a:prstGeom prst="rect">
            <a:avLst/>
          </a:prstGeom>
          <a:noFill/>
        </p:spPr>
        <p:txBody>
          <a:bodyPr wrap="square" rtlCol="0">
            <a:spAutoFit/>
          </a:bodyPr>
          <a:lstStyle/>
          <a:p>
            <a:pPr algn="ctr" defTabSz="914400">
              <a:lnSpc>
                <a:spcPts val="1520"/>
              </a:lnSpc>
            </a:pPr>
            <a:r>
              <a:rPr lang="en-CA" sz="1400" b="1" dirty="0">
                <a:solidFill>
                  <a:srgbClr val="44546A">
                    <a:lumMod val="50000"/>
                  </a:srgbClr>
                </a:solidFill>
                <a:latin typeface="Arial Narrow"/>
                <a:cs typeface="Arial Narrow"/>
              </a:rPr>
              <a:t>reduction </a:t>
            </a:r>
            <a:br>
              <a:rPr lang="en-CA" sz="1400" b="1" dirty="0">
                <a:solidFill>
                  <a:srgbClr val="44546A">
                    <a:lumMod val="50000"/>
                  </a:srgbClr>
                </a:solidFill>
                <a:latin typeface="Arial Narrow"/>
                <a:cs typeface="Arial Narrow"/>
              </a:rPr>
            </a:br>
            <a:r>
              <a:rPr lang="en-CA" sz="1400" b="1" dirty="0">
                <a:solidFill>
                  <a:srgbClr val="44546A">
                    <a:lumMod val="50000"/>
                  </a:srgbClr>
                </a:solidFill>
                <a:latin typeface="Arial Narrow"/>
                <a:cs typeface="Arial Narrow"/>
              </a:rPr>
              <a:t>on top </a:t>
            </a:r>
            <a:br>
              <a:rPr lang="en-CA" sz="1400" b="1" dirty="0">
                <a:solidFill>
                  <a:srgbClr val="44546A">
                    <a:lumMod val="50000"/>
                  </a:srgbClr>
                </a:solidFill>
                <a:latin typeface="Arial Narrow"/>
                <a:cs typeface="Arial Narrow"/>
              </a:rPr>
            </a:br>
            <a:r>
              <a:rPr lang="en-CA" sz="1400" b="1" dirty="0">
                <a:solidFill>
                  <a:srgbClr val="44546A">
                    <a:lumMod val="50000"/>
                  </a:srgbClr>
                </a:solidFill>
                <a:latin typeface="Arial Narrow"/>
                <a:cs typeface="Arial Narrow"/>
              </a:rPr>
              <a:t>of statin with addition of ezetimibe</a:t>
            </a:r>
          </a:p>
        </p:txBody>
      </p:sp>
      <p:cxnSp>
        <p:nvCxnSpPr>
          <p:cNvPr id="109" name="Straight Connector 108">
            <a:extLst>
              <a:ext uri="{FF2B5EF4-FFF2-40B4-BE49-F238E27FC236}">
                <a16:creationId xmlns:a16="http://schemas.microsoft.com/office/drawing/2014/main" id="{FF88F930-7DA7-4ADC-984A-5EB42846D299}"/>
              </a:ext>
            </a:extLst>
          </p:cNvPr>
          <p:cNvCxnSpPr/>
          <p:nvPr/>
        </p:nvCxnSpPr>
        <p:spPr>
          <a:xfrm flipH="1">
            <a:off x="7912735" y="4496134"/>
            <a:ext cx="190500" cy="4336"/>
          </a:xfrm>
          <a:prstGeom prst="line">
            <a:avLst/>
          </a:prstGeom>
          <a:noFill/>
          <a:ln w="19050" cap="flat" cmpd="sng" algn="ctr">
            <a:solidFill>
              <a:srgbClr val="51118E"/>
            </a:solidFill>
            <a:prstDash val="solid"/>
            <a:miter lim="800000"/>
            <a:headEnd type="none" w="med" len="med"/>
            <a:tailEnd type="triangle" w="med" len="med"/>
          </a:ln>
          <a:effectLst>
            <a:outerShdw blurRad="40000" dist="20000" dir="5400000" rotWithShape="0">
              <a:srgbClr val="000000">
                <a:alpha val="38000"/>
              </a:srgbClr>
            </a:outerShdw>
          </a:effectLst>
        </p:spPr>
      </p:cxnSp>
      <p:cxnSp>
        <p:nvCxnSpPr>
          <p:cNvPr id="110" name="Straight Connector 109">
            <a:extLst>
              <a:ext uri="{FF2B5EF4-FFF2-40B4-BE49-F238E27FC236}">
                <a16:creationId xmlns:a16="http://schemas.microsoft.com/office/drawing/2014/main" id="{DD98BF73-ABE4-489F-A199-BBC4ED6C180D}"/>
              </a:ext>
            </a:extLst>
          </p:cNvPr>
          <p:cNvCxnSpPr/>
          <p:nvPr/>
        </p:nvCxnSpPr>
        <p:spPr>
          <a:xfrm rot="16200000" flipH="1">
            <a:off x="7818677" y="4768840"/>
            <a:ext cx="546999" cy="1588"/>
          </a:xfrm>
          <a:prstGeom prst="line">
            <a:avLst/>
          </a:prstGeom>
          <a:noFill/>
          <a:ln w="19050" cap="flat" cmpd="sng" algn="ctr">
            <a:solidFill>
              <a:srgbClr val="51118E"/>
            </a:solidFill>
            <a:prstDash val="solid"/>
            <a:miter lim="800000"/>
            <a:headEnd type="none" w="med" len="med"/>
            <a:tailEnd type="none" w="med" len="med"/>
          </a:ln>
          <a:effectLst>
            <a:outerShdw blurRad="40000" dist="20000" dir="5400000" rotWithShape="0">
              <a:srgbClr val="000000">
                <a:alpha val="38000"/>
              </a:srgbClr>
            </a:outerShdw>
          </a:effectLst>
        </p:spPr>
      </p:cxnSp>
      <p:sp>
        <p:nvSpPr>
          <p:cNvPr id="111" name="TextBox 110">
            <a:extLst>
              <a:ext uri="{FF2B5EF4-FFF2-40B4-BE49-F238E27FC236}">
                <a16:creationId xmlns:a16="http://schemas.microsoft.com/office/drawing/2014/main" id="{9A35F7AE-879A-46AD-995F-5D0D05CBF7E0}"/>
              </a:ext>
            </a:extLst>
          </p:cNvPr>
          <p:cNvSpPr txBox="1"/>
          <p:nvPr/>
        </p:nvSpPr>
        <p:spPr>
          <a:xfrm>
            <a:off x="1543130" y="3336083"/>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-20%</a:t>
            </a:r>
          </a:p>
        </p:txBody>
      </p:sp>
      <p:sp>
        <p:nvSpPr>
          <p:cNvPr id="112" name="TextBox 111">
            <a:extLst>
              <a:ext uri="{FF2B5EF4-FFF2-40B4-BE49-F238E27FC236}">
                <a16:creationId xmlns:a16="http://schemas.microsoft.com/office/drawing/2014/main" id="{33F6F842-C549-48FC-8FBE-39FF567EC072}"/>
              </a:ext>
            </a:extLst>
          </p:cNvPr>
          <p:cNvSpPr txBox="1"/>
          <p:nvPr/>
        </p:nvSpPr>
        <p:spPr>
          <a:xfrm>
            <a:off x="2543567" y="3336083"/>
            <a:ext cx="792088" cy="400110"/>
          </a:xfrm>
          <a:prstGeom prst="rect">
            <a:avLst/>
          </a:prstGeom>
          <a:noFill/>
        </p:spPr>
        <p:txBody>
          <a:bodyPr wrap="square" rtlCol="0">
            <a:spAutoFit/>
          </a:bodyPr>
          <a:lstStyle/>
          <a:p>
            <a:pPr algn="ctr" defTabSz="914400"/>
            <a:r>
              <a:rPr lang="en-CA" sz="2000" b="1" dirty="0">
                <a:solidFill>
                  <a:srgbClr val="51118E"/>
                </a:solidFill>
                <a:latin typeface="Arial Narrow"/>
                <a:cs typeface="Arial Narrow"/>
              </a:rPr>
              <a:t>-20%</a:t>
            </a:r>
          </a:p>
        </p:txBody>
      </p:sp>
      <p:sp>
        <p:nvSpPr>
          <p:cNvPr id="113" name="TextBox 112">
            <a:extLst>
              <a:ext uri="{FF2B5EF4-FFF2-40B4-BE49-F238E27FC236}">
                <a16:creationId xmlns:a16="http://schemas.microsoft.com/office/drawing/2014/main" id="{C10DAF18-A5AE-4C75-BD83-184EFD510E54}"/>
              </a:ext>
            </a:extLst>
          </p:cNvPr>
          <p:cNvSpPr txBox="1"/>
          <p:nvPr/>
        </p:nvSpPr>
        <p:spPr>
          <a:xfrm>
            <a:off x="1048694" y="2178745"/>
            <a:ext cx="451053" cy="276999"/>
          </a:xfrm>
          <a:prstGeom prst="rect">
            <a:avLst/>
          </a:prstGeom>
          <a:noFill/>
        </p:spPr>
        <p:txBody>
          <a:bodyPr wrap="square" rtlCol="0">
            <a:spAutoFit/>
          </a:bodyPr>
          <a:lstStyle/>
          <a:p>
            <a:pPr algn="ctr" defTabSz="914400"/>
            <a:r>
              <a:rPr lang="en-CA" sz="1200" b="1" dirty="0">
                <a:solidFill>
                  <a:schemeClr val="bg1"/>
                </a:solidFill>
                <a:latin typeface="Arial Narrow"/>
                <a:cs typeface="Arial Narrow"/>
              </a:rPr>
              <a:t>0%</a:t>
            </a:r>
          </a:p>
        </p:txBody>
      </p:sp>
      <p:sp>
        <p:nvSpPr>
          <p:cNvPr id="114" name="TextBox 113">
            <a:extLst>
              <a:ext uri="{FF2B5EF4-FFF2-40B4-BE49-F238E27FC236}">
                <a16:creationId xmlns:a16="http://schemas.microsoft.com/office/drawing/2014/main" id="{9D72AF45-01B3-49F0-B5FF-AD8823709F3B}"/>
              </a:ext>
            </a:extLst>
          </p:cNvPr>
          <p:cNvSpPr txBox="1"/>
          <p:nvPr/>
        </p:nvSpPr>
        <p:spPr>
          <a:xfrm>
            <a:off x="990322" y="3176863"/>
            <a:ext cx="566576" cy="276999"/>
          </a:xfrm>
          <a:prstGeom prst="rect">
            <a:avLst/>
          </a:prstGeom>
          <a:noFill/>
        </p:spPr>
        <p:txBody>
          <a:bodyPr wrap="square" rtlCol="0">
            <a:spAutoFit/>
          </a:bodyPr>
          <a:lstStyle/>
          <a:p>
            <a:pPr algn="ctr" defTabSz="914400"/>
            <a:r>
              <a:rPr lang="en-CA" sz="1200" b="1" dirty="0">
                <a:solidFill>
                  <a:schemeClr val="bg1"/>
                </a:solidFill>
                <a:latin typeface="Arial Narrow"/>
                <a:cs typeface="Arial Narrow"/>
              </a:rPr>
              <a:t>-20%</a:t>
            </a:r>
          </a:p>
        </p:txBody>
      </p:sp>
      <p:sp>
        <p:nvSpPr>
          <p:cNvPr id="115" name="TextBox 114">
            <a:extLst>
              <a:ext uri="{FF2B5EF4-FFF2-40B4-BE49-F238E27FC236}">
                <a16:creationId xmlns:a16="http://schemas.microsoft.com/office/drawing/2014/main" id="{6FD8D672-BFA9-42C3-8E8E-05EDC32915F7}"/>
              </a:ext>
            </a:extLst>
          </p:cNvPr>
          <p:cNvSpPr txBox="1"/>
          <p:nvPr/>
        </p:nvSpPr>
        <p:spPr>
          <a:xfrm>
            <a:off x="990322" y="4301447"/>
            <a:ext cx="566576" cy="276999"/>
          </a:xfrm>
          <a:prstGeom prst="rect">
            <a:avLst/>
          </a:prstGeom>
          <a:noFill/>
        </p:spPr>
        <p:txBody>
          <a:bodyPr wrap="square" rtlCol="0">
            <a:spAutoFit/>
          </a:bodyPr>
          <a:lstStyle/>
          <a:p>
            <a:pPr algn="ctr" defTabSz="914400"/>
            <a:r>
              <a:rPr lang="en-CA" sz="1200" b="1" dirty="0">
                <a:solidFill>
                  <a:schemeClr val="bg1"/>
                </a:solidFill>
                <a:latin typeface="Arial Narrow"/>
                <a:cs typeface="Arial Narrow"/>
              </a:rPr>
              <a:t>-40%</a:t>
            </a:r>
          </a:p>
        </p:txBody>
      </p:sp>
      <p:sp>
        <p:nvSpPr>
          <p:cNvPr id="116" name="TextBox 115">
            <a:extLst>
              <a:ext uri="{FF2B5EF4-FFF2-40B4-BE49-F238E27FC236}">
                <a16:creationId xmlns:a16="http://schemas.microsoft.com/office/drawing/2014/main" id="{19F79815-44F1-4643-BF00-AB1643A8FF43}"/>
              </a:ext>
            </a:extLst>
          </p:cNvPr>
          <p:cNvSpPr txBox="1"/>
          <p:nvPr/>
        </p:nvSpPr>
        <p:spPr>
          <a:xfrm>
            <a:off x="984607" y="5165021"/>
            <a:ext cx="566576" cy="276999"/>
          </a:xfrm>
          <a:prstGeom prst="rect">
            <a:avLst/>
          </a:prstGeom>
          <a:noFill/>
        </p:spPr>
        <p:txBody>
          <a:bodyPr wrap="square" rtlCol="0">
            <a:spAutoFit/>
          </a:bodyPr>
          <a:lstStyle/>
          <a:p>
            <a:pPr algn="ctr" defTabSz="914400"/>
            <a:r>
              <a:rPr lang="en-CA" sz="1200" b="1" dirty="0">
                <a:solidFill>
                  <a:schemeClr val="bg1"/>
                </a:solidFill>
                <a:latin typeface="Arial Narrow"/>
                <a:cs typeface="Arial Narrow"/>
              </a:rPr>
              <a:t>-60%</a:t>
            </a:r>
          </a:p>
        </p:txBody>
      </p:sp>
      <p:cxnSp>
        <p:nvCxnSpPr>
          <p:cNvPr id="117" name="Straight Connector 116">
            <a:extLst>
              <a:ext uri="{FF2B5EF4-FFF2-40B4-BE49-F238E27FC236}">
                <a16:creationId xmlns:a16="http://schemas.microsoft.com/office/drawing/2014/main" id="{6AFB02AD-2CA7-49FE-9D8C-7D218209BB46}"/>
              </a:ext>
            </a:extLst>
          </p:cNvPr>
          <p:cNvCxnSpPr/>
          <p:nvPr/>
        </p:nvCxnSpPr>
        <p:spPr>
          <a:xfrm rot="5400000">
            <a:off x="4955267" y="1962677"/>
            <a:ext cx="456406" cy="1588"/>
          </a:xfrm>
          <a:prstGeom prst="line">
            <a:avLst/>
          </a:prstGeom>
          <a:noFill/>
          <a:ln w="19050" cap="flat" cmpd="sng" algn="ctr">
            <a:solidFill>
              <a:schemeClr val="accent1">
                <a:lumMod val="20000"/>
                <a:lumOff val="80000"/>
              </a:schemeClr>
            </a:solidFill>
            <a:prstDash val="sysDot"/>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B3DA885F-85BC-4C89-BE07-78DA63E02836}"/>
              </a:ext>
            </a:extLst>
          </p:cNvPr>
          <p:cNvCxnSpPr/>
          <p:nvPr/>
        </p:nvCxnSpPr>
        <p:spPr>
          <a:xfrm rot="5400000">
            <a:off x="5909050" y="1950693"/>
            <a:ext cx="456406" cy="1588"/>
          </a:xfrm>
          <a:prstGeom prst="line">
            <a:avLst/>
          </a:prstGeom>
          <a:noFill/>
          <a:ln w="19050" cap="flat" cmpd="sng" algn="ctr">
            <a:solidFill>
              <a:schemeClr val="accent1">
                <a:lumMod val="20000"/>
                <a:lumOff val="80000"/>
              </a:schemeClr>
            </a:solidFill>
            <a:prstDash val="sysDot"/>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6336D190-A952-4C15-BB33-C66EB26FC905}"/>
              </a:ext>
            </a:extLst>
          </p:cNvPr>
          <p:cNvCxnSpPr/>
          <p:nvPr/>
        </p:nvCxnSpPr>
        <p:spPr>
          <a:xfrm rot="5400000">
            <a:off x="6862833" y="1959257"/>
            <a:ext cx="456406" cy="1588"/>
          </a:xfrm>
          <a:prstGeom prst="line">
            <a:avLst/>
          </a:prstGeom>
          <a:noFill/>
          <a:ln w="19050" cap="flat" cmpd="sng" algn="ctr">
            <a:solidFill>
              <a:schemeClr val="accent1">
                <a:lumMod val="20000"/>
                <a:lumOff val="80000"/>
              </a:schemeClr>
            </a:solidFill>
            <a:prstDash val="sysDot"/>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31D0DF9E-390B-4202-8D8E-68B58DFA9954}"/>
              </a:ext>
            </a:extLst>
          </p:cNvPr>
          <p:cNvCxnSpPr/>
          <p:nvPr/>
        </p:nvCxnSpPr>
        <p:spPr>
          <a:xfrm rot="5400000">
            <a:off x="7712725" y="1965831"/>
            <a:ext cx="456406" cy="1588"/>
          </a:xfrm>
          <a:prstGeom prst="line">
            <a:avLst/>
          </a:prstGeom>
          <a:noFill/>
          <a:ln w="19050" cap="flat" cmpd="sng" algn="ctr">
            <a:solidFill>
              <a:schemeClr val="accent1">
                <a:lumMod val="20000"/>
                <a:lumOff val="80000"/>
              </a:schemeClr>
            </a:solidFill>
            <a:prstDash val="sysDot"/>
          </a:ln>
          <a:effectLst>
            <a:outerShdw blurRad="40000" dist="20000" dir="5400000" rotWithShape="0">
              <a:srgbClr val="000000">
                <a:alpha val="38000"/>
              </a:srgbClr>
            </a:outerShdw>
          </a:effectLst>
        </p:spPr>
      </p:cxnSp>
      <p:sp>
        <p:nvSpPr>
          <p:cNvPr id="2" name="TextBox 1">
            <a:extLst>
              <a:ext uri="{FF2B5EF4-FFF2-40B4-BE49-F238E27FC236}">
                <a16:creationId xmlns:a16="http://schemas.microsoft.com/office/drawing/2014/main" id="{F33D6971-DD35-4FBD-B669-A708B408ADEB}"/>
              </a:ext>
            </a:extLst>
          </p:cNvPr>
          <p:cNvSpPr txBox="1"/>
          <p:nvPr/>
        </p:nvSpPr>
        <p:spPr>
          <a:xfrm>
            <a:off x="227037" y="5996118"/>
            <a:ext cx="3063935" cy="276999"/>
          </a:xfrm>
          <a:prstGeom prst="rect">
            <a:avLst/>
          </a:prstGeom>
          <a:noFill/>
        </p:spPr>
        <p:txBody>
          <a:bodyPr wrap="square" rtlCol="0">
            <a:spAutoFit/>
          </a:bodyPr>
          <a:lstStyle/>
          <a:p>
            <a:r>
              <a:rPr lang="en-CA" sz="1200" dirty="0">
                <a:latin typeface="Arial Narrow" panose="020B0606020202030204" pitchFamily="34" charset="0"/>
              </a:rPr>
              <a:t>BAS: Bile Acid </a:t>
            </a:r>
            <a:r>
              <a:rPr lang="en-CA" sz="1200" dirty="0" err="1">
                <a:latin typeface="Arial Narrow" panose="020B0606020202030204" pitchFamily="34" charset="0"/>
              </a:rPr>
              <a:t>Sequesterant</a:t>
            </a:r>
            <a:r>
              <a:rPr lang="en-CA" sz="1200" dirty="0">
                <a:latin typeface="Arial Narrow" panose="020B0606020202030204" pitchFamily="34" charset="0"/>
              </a:rPr>
              <a:t> </a:t>
            </a:r>
            <a:endParaRPr lang="en-US" sz="1200" dirty="0">
              <a:latin typeface="Arial Narrow" panose="020B0606020202030204" pitchFamily="34" charset="0"/>
            </a:endParaRPr>
          </a:p>
        </p:txBody>
      </p:sp>
    </p:spTree>
    <p:extLst>
      <p:ext uri="{BB962C8B-B14F-4D97-AF65-F5344CB8AC3E}">
        <p14:creationId xmlns:p14="http://schemas.microsoft.com/office/powerpoint/2010/main" val="182730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032791"/>
            <a:ext cx="9162797" cy="825208"/>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1" y="1654598"/>
            <a:ext cx="8610599" cy="4066964"/>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451C6A"/>
              </a:buClr>
              <a:buFont typeface="+mj-lt"/>
              <a:buAutoNum type="arabicPeriod"/>
              <a:defRPr/>
            </a:pPr>
            <a:r>
              <a:rPr lang="en-CA" b="1" dirty="0">
                <a:solidFill>
                  <a:srgbClr val="000000">
                    <a:lumMod val="85000"/>
                    <a:lumOff val="15000"/>
                  </a:srgbClr>
                </a:solidFill>
              </a:rPr>
              <a:t>Efficacy of statin therapy</a:t>
            </a:r>
          </a:p>
          <a:p>
            <a:pPr marL="914400" lvl="1" indent="-514350">
              <a:buClr>
                <a:srgbClr val="451C6A"/>
              </a:buClr>
              <a:buFont typeface="+mj-lt"/>
              <a:buAutoNum type="arabicPeriod"/>
              <a:defRPr/>
            </a:pPr>
            <a:r>
              <a:rPr lang="en-CA" b="1" dirty="0">
                <a:solidFill>
                  <a:srgbClr val="000000">
                    <a:lumMod val="85000"/>
                    <a:lumOff val="15000"/>
                  </a:srgbClr>
                </a:solidFill>
              </a:rPr>
              <a:t>Side-effects</a:t>
            </a:r>
          </a:p>
          <a:p>
            <a:pPr marL="914400" lvl="1" indent="-514350">
              <a:buClr>
                <a:srgbClr val="451C6A"/>
              </a:buClr>
              <a:buFont typeface="+mj-lt"/>
              <a:buAutoNum type="arabicPeriod"/>
              <a:defRPr/>
            </a:pPr>
            <a:r>
              <a:rPr lang="en-CA" b="1" dirty="0">
                <a:solidFill>
                  <a:srgbClr val="000000">
                    <a:lumMod val="85000"/>
                    <a:lumOff val="15000"/>
                  </a:srgbClr>
                </a:solidFill>
              </a:rPr>
              <a:t>Variability of individual patient response</a:t>
            </a:r>
          </a:p>
          <a:p>
            <a:pPr marL="914400" lvl="1" indent="-514350">
              <a:buClr>
                <a:srgbClr val="451C6A"/>
              </a:buClr>
              <a:buFont typeface="+mj-lt"/>
              <a:buAutoNum type="arabicPeriod"/>
              <a:defRPr/>
            </a:pPr>
            <a:r>
              <a:rPr lang="en-CA" b="1" dirty="0">
                <a:solidFill>
                  <a:srgbClr val="000000">
                    <a:lumMod val="85000"/>
                    <a:lumOff val="15000"/>
                  </a:srgbClr>
                </a:solidFill>
              </a:rPr>
              <a:t>All of the above</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21458" y="6114238"/>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94371" y="316914"/>
            <a:ext cx="8439403"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Why May Statin Therapy Not Be Sufficient?</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956" y="2305050"/>
            <a:ext cx="1852346" cy="4171949"/>
          </a:xfrm>
          <a:prstGeom prst="rect">
            <a:avLst/>
          </a:prstGeom>
        </p:spPr>
      </p:pic>
    </p:spTree>
    <p:extLst>
      <p:ext uri="{BB962C8B-B14F-4D97-AF65-F5344CB8AC3E}">
        <p14:creationId xmlns:p14="http://schemas.microsoft.com/office/powerpoint/2010/main" val="258883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7" y="297007"/>
            <a:ext cx="8439403"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Why is Statin Treatment Not Enough?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5814"/>
            <a:ext cx="8726037" cy="253916"/>
          </a:xfrm>
          <a:prstGeom prst="rect">
            <a:avLst/>
          </a:prstGeom>
          <a:noFill/>
          <a:ln w="9525">
            <a:noFill/>
            <a:miter lim="800000"/>
            <a:headEnd/>
            <a:tailEnd/>
          </a:ln>
        </p:spPr>
        <p:txBody>
          <a:bodyPr wrap="square">
            <a:spAutoFit/>
          </a:bodyPr>
          <a:lstStyle/>
          <a:p>
            <a:pPr lvl="0"/>
            <a:r>
              <a:rPr lang="en-CA" sz="1050" dirty="0" err="1">
                <a:solidFill>
                  <a:srgbClr val="FFFFFF"/>
                </a:solidFill>
                <a:latin typeface="Arial Narrow" pitchFamily="34" charset="0"/>
                <a:cs typeface="Arial" charset="0"/>
              </a:rPr>
              <a:t>Bruckert</a:t>
            </a:r>
            <a:r>
              <a:rPr lang="en-CA" sz="1050" dirty="0">
                <a:solidFill>
                  <a:srgbClr val="FFFFFF"/>
                </a:solidFill>
                <a:latin typeface="Arial Narrow" pitchFamily="34" charset="0"/>
                <a:cs typeface="Arial" charset="0"/>
              </a:rPr>
              <a:t> et al 2005; Cohen et al 2012</a:t>
            </a:r>
          </a:p>
        </p:txBody>
      </p:sp>
      <p:sp>
        <p:nvSpPr>
          <p:cNvPr id="16" name="Content Placeholder 2">
            <a:extLst>
              <a:ext uri="{FF2B5EF4-FFF2-40B4-BE49-F238E27FC236}">
                <a16:creationId xmlns:a16="http://schemas.microsoft.com/office/drawing/2014/main" id="{2E860C6A-C67B-4E9A-9F1F-0D3C9931F9FB}"/>
              </a:ext>
            </a:extLst>
          </p:cNvPr>
          <p:cNvSpPr txBox="1">
            <a:spLocks/>
          </p:cNvSpPr>
          <p:nvPr/>
        </p:nvSpPr>
        <p:spPr>
          <a:xfrm>
            <a:off x="352297" y="1853354"/>
            <a:ext cx="8676456" cy="4114959"/>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r>
              <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rPr>
              <a:t>Side-effects such as statin associated muscle symptoms reported in 10% to 25%</a:t>
            </a:r>
          </a:p>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endPar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endParaRPr>
          </a:p>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r>
              <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rPr>
              <a:t>Wide range of individual responses to statins</a:t>
            </a:r>
          </a:p>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endPar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endParaRPr>
          </a:p>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r>
              <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rPr>
              <a:t>Limited ability to lower LDL-C</a:t>
            </a:r>
          </a:p>
          <a:p>
            <a:pPr marL="0" marR="0" lvl="0" indent="0" algn="l" defTabSz="457200" rtl="0" eaLnBrk="1" fontAlgn="base" latinLnBrk="0" hangingPunct="1">
              <a:lnSpc>
                <a:spcPct val="100000"/>
              </a:lnSpc>
              <a:spcBef>
                <a:spcPts val="0"/>
              </a:spcBef>
              <a:spcAft>
                <a:spcPct val="0"/>
              </a:spcAft>
              <a:buClr>
                <a:srgbClr val="451C6A"/>
              </a:buClr>
              <a:buSzTx/>
              <a:buNone/>
              <a:tabLst/>
              <a:defRPr/>
            </a:pPr>
            <a:endPar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endParaRPr>
          </a:p>
          <a:p>
            <a:pPr marR="0" lvl="0" algn="l" defTabSz="457200" rtl="0" eaLnBrk="1" fontAlgn="base" latinLnBrk="0" hangingPunct="1">
              <a:lnSpc>
                <a:spcPct val="100000"/>
              </a:lnSpc>
              <a:spcBef>
                <a:spcPts val="0"/>
              </a:spcBef>
              <a:spcAft>
                <a:spcPct val="0"/>
              </a:spcAft>
              <a:buClr>
                <a:srgbClr val="451C6A"/>
              </a:buClr>
              <a:buSzTx/>
              <a:buFont typeface="Wingdings" panose="05000000000000000000" pitchFamily="2" charset="2"/>
              <a:buChar char="§"/>
              <a:tabLst/>
              <a:defRPr/>
            </a:pPr>
            <a:r>
              <a:rPr kumimoji="0" lang="en-CA" sz="2800" b="1" i="0" u="none" strike="noStrike" kern="1200" cap="none" spc="0" normalizeH="0" baseline="0" noProof="0" dirty="0">
                <a:ln>
                  <a:noFill/>
                </a:ln>
                <a:solidFill>
                  <a:schemeClr val="tx1">
                    <a:lumMod val="85000"/>
                    <a:lumOff val="15000"/>
                  </a:schemeClr>
                </a:solidFill>
                <a:effectLst/>
                <a:uLnTx/>
                <a:uFillTx/>
                <a:latin typeface="Arial Narrow"/>
                <a:ea typeface="+mn-ea"/>
              </a:rPr>
              <a:t>Real-world data from the GOAL Program showing the need beyond statin use</a:t>
            </a:r>
          </a:p>
        </p:txBody>
      </p:sp>
    </p:spTree>
    <p:extLst>
      <p:ext uri="{BB962C8B-B14F-4D97-AF65-F5344CB8AC3E}">
        <p14:creationId xmlns:p14="http://schemas.microsoft.com/office/powerpoint/2010/main" val="663287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85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Prevalence of Statin Associated Muscle Symptoms (SAMS)  in PRIMO</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5814"/>
            <a:ext cx="8726037" cy="253916"/>
          </a:xfrm>
          <a:prstGeom prst="rect">
            <a:avLst/>
          </a:prstGeom>
          <a:noFill/>
          <a:ln w="9525">
            <a:noFill/>
            <a:miter lim="800000"/>
            <a:headEnd/>
            <a:tailEnd/>
          </a:ln>
        </p:spPr>
        <p:txBody>
          <a:bodyPr wrap="square">
            <a:spAutoFit/>
          </a:bodyPr>
          <a:lstStyle/>
          <a:p>
            <a:pPr lvl="0"/>
            <a:r>
              <a:rPr lang="de-DE" sz="1050" dirty="0">
                <a:solidFill>
                  <a:srgbClr val="FFFFFF"/>
                </a:solidFill>
                <a:latin typeface="Arial Narrow" pitchFamily="34" charset="0"/>
                <a:cs typeface="Arial" charset="0"/>
              </a:rPr>
              <a:t>Bruckert E et al. Cardiovasc Drugs Ther. 2005 ;19: 403–414</a:t>
            </a:r>
          </a:p>
        </p:txBody>
      </p:sp>
      <p:sp>
        <p:nvSpPr>
          <p:cNvPr id="2" name="Rectangle 1">
            <a:extLst>
              <a:ext uri="{FF2B5EF4-FFF2-40B4-BE49-F238E27FC236}">
                <a16:creationId xmlns:a16="http://schemas.microsoft.com/office/drawing/2014/main" id="{336D2162-66EC-406D-9873-50DEAD8CC94A}"/>
              </a:ext>
            </a:extLst>
          </p:cNvPr>
          <p:cNvSpPr/>
          <p:nvPr/>
        </p:nvSpPr>
        <p:spPr>
          <a:xfrm>
            <a:off x="282683" y="1382474"/>
            <a:ext cx="8591550" cy="523220"/>
          </a:xfrm>
          <a:prstGeom prst="rect">
            <a:avLst/>
          </a:prstGeom>
        </p:spPr>
        <p:txBody>
          <a:bodyPr wrap="square">
            <a:spAutoFit/>
          </a:bodyPr>
          <a:lstStyle/>
          <a:p>
            <a:pPr algn="ctr"/>
            <a:r>
              <a:rPr lang="en-GB" altLang="en-US" sz="2800" b="1" dirty="0">
                <a:solidFill>
                  <a:schemeClr val="tx1">
                    <a:lumMod val="85000"/>
                    <a:lumOff val="15000"/>
                  </a:schemeClr>
                </a:solidFill>
                <a:latin typeface="Arial Narrow" panose="020B0606020202030204" pitchFamily="34" charset="0"/>
              </a:rPr>
              <a:t>Retrospective observational + high-dose statin</a:t>
            </a:r>
            <a:endParaRPr lang="en-US" sz="2800" b="1" dirty="0">
              <a:solidFill>
                <a:schemeClr val="tx1">
                  <a:lumMod val="85000"/>
                  <a:lumOff val="15000"/>
                </a:schemeClr>
              </a:solidFill>
              <a:latin typeface="Arial Narrow" panose="020B0606020202030204" pitchFamily="34" charset="0"/>
            </a:endParaRPr>
          </a:p>
        </p:txBody>
      </p:sp>
      <p:graphicFrame>
        <p:nvGraphicFramePr>
          <p:cNvPr id="10" name="Group 3">
            <a:extLst>
              <a:ext uri="{FF2B5EF4-FFF2-40B4-BE49-F238E27FC236}">
                <a16:creationId xmlns:a16="http://schemas.microsoft.com/office/drawing/2014/main" id="{661BEA25-644E-4208-8F41-DCE4E8E848DD}"/>
              </a:ext>
            </a:extLst>
          </p:cNvPr>
          <p:cNvGraphicFramePr>
            <a:graphicFrameLocks noGrp="1"/>
          </p:cNvGraphicFramePr>
          <p:nvPr>
            <p:extLst>
              <p:ext uri="{D42A27DB-BD31-4B8C-83A1-F6EECF244321}">
                <p14:modId xmlns:p14="http://schemas.microsoft.com/office/powerpoint/2010/main" val="1917390561"/>
              </p:ext>
            </p:extLst>
          </p:nvPr>
        </p:nvGraphicFramePr>
        <p:xfrm>
          <a:off x="293316" y="2001107"/>
          <a:ext cx="8591550" cy="3996381"/>
        </p:xfrm>
        <a:graphic>
          <a:graphicData uri="http://schemas.openxmlformats.org/drawingml/2006/table">
            <a:tbl>
              <a:tblPr/>
              <a:tblGrid>
                <a:gridCol w="1431925">
                  <a:extLst>
                    <a:ext uri="{9D8B030D-6E8A-4147-A177-3AD203B41FA5}">
                      <a16:colId xmlns:a16="http://schemas.microsoft.com/office/drawing/2014/main" val="20000"/>
                    </a:ext>
                  </a:extLst>
                </a:gridCol>
                <a:gridCol w="1577975">
                  <a:extLst>
                    <a:ext uri="{9D8B030D-6E8A-4147-A177-3AD203B41FA5}">
                      <a16:colId xmlns:a16="http://schemas.microsoft.com/office/drawing/2014/main" val="20001"/>
                    </a:ext>
                  </a:extLst>
                </a:gridCol>
                <a:gridCol w="1812925">
                  <a:extLst>
                    <a:ext uri="{9D8B030D-6E8A-4147-A177-3AD203B41FA5}">
                      <a16:colId xmlns:a16="http://schemas.microsoft.com/office/drawing/2014/main" val="20002"/>
                    </a:ext>
                  </a:extLst>
                </a:gridCol>
                <a:gridCol w="2432050">
                  <a:extLst>
                    <a:ext uri="{9D8B030D-6E8A-4147-A177-3AD203B41FA5}">
                      <a16:colId xmlns:a16="http://schemas.microsoft.com/office/drawing/2014/main" val="20003"/>
                    </a:ext>
                  </a:extLst>
                </a:gridCol>
                <a:gridCol w="1336675">
                  <a:extLst>
                    <a:ext uri="{9D8B030D-6E8A-4147-A177-3AD203B41FA5}">
                      <a16:colId xmlns:a16="http://schemas.microsoft.com/office/drawing/2014/main" val="20004"/>
                    </a:ext>
                  </a:extLst>
                </a:gridCol>
              </a:tblGrid>
              <a:tr h="1277938">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Statin</a:t>
                      </a:r>
                      <a:endParaRPr kumimoji="0" lang="en-US" altLang="en-US" sz="1600" b="1" i="0" u="none" strike="noStrike" cap="none" normalizeH="0" baseline="0" dirty="0">
                        <a:ln>
                          <a:noFill/>
                        </a:ln>
                        <a:solidFill>
                          <a:schemeClr val="bg1"/>
                        </a:solidFill>
                        <a:effectLst/>
                        <a:latin typeface="Arial Narrow" panose="020B0606020202030204" pitchFamily="34" charset="0"/>
                        <a:ea typeface="MS PGothic" panose="020B0600070205080204" pitchFamily="34" charset="-128"/>
                      </a:endParaRP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B4487"/>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Dosage</a:t>
                      </a:r>
                      <a:endParaRPr kumimoji="0" lang="en-US" altLang="en-US" sz="1600" b="1" i="0" u="none" strike="noStrike" cap="none" normalizeH="0" baseline="0" dirty="0">
                        <a:ln>
                          <a:noFill/>
                        </a:ln>
                        <a:solidFill>
                          <a:schemeClr val="bg1"/>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B4487"/>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Percentage of patients with muscular symptoms*</a:t>
                      </a:r>
                      <a:endParaRPr kumimoji="0" lang="en-US" altLang="en-US" sz="1600" b="1" i="0" u="none" strike="noStrike" cap="none" normalizeH="0" baseline="0" dirty="0">
                        <a:ln>
                          <a:noFill/>
                        </a:ln>
                        <a:solidFill>
                          <a:schemeClr val="bg1"/>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B4487"/>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Odds Ratio</a:t>
                      </a:r>
                      <a:r>
                        <a:rPr kumimoji="0" lang="en-GB" altLang="en-US" sz="1600" b="1" i="0" u="none" strike="noStrike" cap="none" normalizeH="0" baseline="30000" dirty="0">
                          <a:ln>
                            <a:noFill/>
                          </a:ln>
                          <a:solidFill>
                            <a:srgbClr val="FFFFFF"/>
                          </a:solidFill>
                          <a:effectLst/>
                          <a:latin typeface="Arial Narrow" panose="020B0606020202030204" pitchFamily="34" charset="0"/>
                          <a:ea typeface="MS PGothic" panose="020B0600070205080204" pitchFamily="34" charset="-128"/>
                        </a:rPr>
                        <a:t>†</a:t>
                      </a: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 </a:t>
                      </a:r>
                      <a:b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b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[95% CI]</a:t>
                      </a:r>
                      <a:endParaRPr kumimoji="0" lang="en-US" altLang="en-US" sz="1600" b="1" i="0" u="none" strike="noStrike" cap="none" normalizeH="0" baseline="0" dirty="0">
                        <a:ln>
                          <a:noFill/>
                        </a:ln>
                        <a:solidFill>
                          <a:schemeClr val="bg1"/>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B4487"/>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P value</a:t>
                      </a:r>
                      <a:r>
                        <a:rPr kumimoji="0" lang="en-GB" altLang="en-US" sz="1600" b="1" i="0" u="none" strike="noStrike" cap="none" normalizeH="0" baseline="30000" dirty="0">
                          <a:ln>
                            <a:noFill/>
                          </a:ln>
                          <a:solidFill>
                            <a:srgbClr val="FFFFFF"/>
                          </a:solidFill>
                          <a:effectLst/>
                          <a:latin typeface="Arial Narrow" panose="020B0606020202030204" pitchFamily="34" charset="0"/>
                          <a:ea typeface="MS PGothic" panose="020B0600070205080204" pitchFamily="34" charset="-128"/>
                        </a:rPr>
                        <a:t>‡</a:t>
                      </a:r>
                      <a:r>
                        <a:rPr kumimoji="0" lang="en-US" altLang="en-US" sz="1600" b="1"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rPr>
                        <a:t> </a:t>
                      </a:r>
                      <a:endParaRPr kumimoji="0" lang="en-US" altLang="en-US" sz="1600" b="1" i="0" u="none" strike="noStrike" cap="none" normalizeH="0" baseline="0" dirty="0">
                        <a:ln>
                          <a:noFill/>
                        </a:ln>
                        <a:solidFill>
                          <a:schemeClr val="bg1"/>
                        </a:solidFill>
                        <a:effectLst/>
                        <a:latin typeface="Arial Narrow" panose="020B0606020202030204" pitchFamily="34" charset="0"/>
                        <a:ea typeface="MS PGothic" panose="020B0600070205080204" pitchFamily="34" charset="-128"/>
                      </a:endParaRP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B4487"/>
                    </a:solidFill>
                  </a:tcPr>
                </a:tc>
                <a:extLst>
                  <a:ext uri="{0D108BD9-81ED-4DB2-BD59-A6C34878D82A}">
                    <a16:rowId xmlns:a16="http://schemas.microsoft.com/office/drawing/2014/main" val="10000"/>
                  </a:ext>
                </a:extLst>
              </a:tr>
              <a:tr h="466725">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Pravastatin</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40 mg/day</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10.9%</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endPar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endPar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BEBFF"/>
                    </a:solidFill>
                  </a:tcPr>
                </a:tc>
                <a:extLst>
                  <a:ext uri="{0D108BD9-81ED-4DB2-BD59-A6C34878D82A}">
                    <a16:rowId xmlns:a16="http://schemas.microsoft.com/office/drawing/2014/main" val="10001"/>
                  </a:ext>
                </a:extLst>
              </a:tr>
              <a:tr h="469900">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Atorvastatin</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40–80 mg/day</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14.9%</a:t>
                      </a:r>
                      <a:endParaRPr kumimoji="0" lang="en-US"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1.28 [1.02–1.60]</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0.035</a:t>
                      </a:r>
                      <a:endParaRPr kumimoji="0" lang="en-US"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33400">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Simvastatin</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40–80 mg/day</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18.2%</a:t>
                      </a:r>
                      <a:endParaRPr kumimoji="0" lang="en-US"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1.78 [1.39–2.29]</a:t>
                      </a:r>
                      <a:endParaRPr kumimoji="0" lang="en-US"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2700" cap="flat" cmpd="sng" algn="ctr">
                      <a:solidFill>
                        <a:srgbClr val="000000"/>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EBEB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&lt;0.0001</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EBEBFF"/>
                    </a:solidFill>
                  </a:tcPr>
                </a:tc>
                <a:extLst>
                  <a:ext uri="{0D108BD9-81ED-4DB2-BD59-A6C34878D82A}">
                    <a16:rowId xmlns:a16="http://schemas.microsoft.com/office/drawing/2014/main" val="10003"/>
                  </a:ext>
                </a:extLst>
              </a:tr>
              <a:tr h="425450">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rPr>
                        <a:t>Fluvastatin</a:t>
                      </a:r>
                      <a:endParaRPr kumimoji="0" lang="en-US" altLang="en-US" sz="1600" b="1" i="0" u="none" strike="noStrike" cap="none" normalizeH="0" baseline="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w="19050" cap="flat" cmpd="sng" algn="ctr">
                      <a:solidFill>
                        <a:schemeClr val="tx1">
                          <a:lumMod val="65000"/>
                          <a:lumOff val="35000"/>
                        </a:schemeClr>
                      </a:solidFill>
                      <a:prstDash val="solid"/>
                      <a:round/>
                      <a:headEnd type="none" w="med" len="med"/>
                      <a:tailEnd type="none" w="med" len="med"/>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80 mg/day</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5.1%</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0.33 [0.26–0.42]</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a:noFill/>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tc>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5000"/>
                        </a:spcBef>
                        <a:spcAft>
                          <a:spcPct val="25000"/>
                        </a:spcAft>
                        <a:buClr>
                          <a:srgbClr val="F6C769"/>
                        </a:buClr>
                        <a:buSzTx/>
                        <a:buFont typeface="Times" panose="02020603050405020304" pitchFamily="18" charset="0"/>
                        <a:buNone/>
                        <a:tabLst/>
                      </a:pPr>
                      <a:r>
                        <a:rPr kumimoji="0" lang="en-GB"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rPr>
                        <a:t>&lt;0.0001</a:t>
                      </a:r>
                      <a:endParaRPr kumimoji="0" lang="en-US"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anose="020B0600070205080204" pitchFamily="34" charset="-128"/>
                      </a:endParaRPr>
                    </a:p>
                  </a:txBody>
                  <a:tcPr marT="45724" marB="45724" anchor="ctr" horzOverflow="overflow">
                    <a:lnL>
                      <a:noFill/>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721089">
                <a:tc gridSpan="5">
                  <a:txBody>
                    <a:bodyPr/>
                    <a:lstStyle>
                      <a:lvl1pPr marL="0" algn="l" defTabSz="914484" rtl="0" eaLnBrk="1" latinLnBrk="0" hangingPunct="1">
                        <a:lnSpc>
                          <a:spcPct val="95000"/>
                        </a:lnSpc>
                        <a:spcBef>
                          <a:spcPct val="75000"/>
                        </a:spcBef>
                        <a:buClr>
                          <a:srgbClr val="FFFFFF"/>
                        </a:buClr>
                        <a:buFont typeface="Wingdings" panose="05000000000000000000" pitchFamily="2" charset="2"/>
                        <a:defRPr sz="1800" kern="1200">
                          <a:solidFill>
                            <a:srgbClr val="FFFFFF"/>
                          </a:solidFill>
                          <a:latin typeface="Calibri" panose="020F0502020204030204" pitchFamily="34" charset="0"/>
                          <a:ea typeface="MS PGothic" panose="020B0600070205080204" pitchFamily="34" charset="-128"/>
                        </a:defRPr>
                      </a:lvl1pPr>
                      <a:lvl2pPr marL="37931725" indent="-37474525" algn="l" defTabSz="914484" rtl="0" eaLnBrk="1" latinLnBrk="0" hangingPunct="1">
                        <a:lnSpc>
                          <a:spcPct val="95000"/>
                        </a:lnSpc>
                        <a:spcBef>
                          <a:spcPct val="50000"/>
                        </a:spcBef>
                        <a:buClr>
                          <a:srgbClr val="FFFFFF"/>
                        </a:buClr>
                        <a:buFont typeface="Wingdings" panose="05000000000000000000" pitchFamily="2" charset="2"/>
                        <a:defRPr sz="1600" kern="1200">
                          <a:solidFill>
                            <a:srgbClr val="FFFFFF"/>
                          </a:solidFill>
                          <a:latin typeface="Calibri" panose="020F0502020204030204" pitchFamily="34" charset="0"/>
                          <a:ea typeface="MS PGothic" panose="020B0600070205080204" pitchFamily="34" charset="-128"/>
                        </a:defRPr>
                      </a:lvl2pPr>
                      <a:lvl3pPr marL="914484"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3pPr>
                      <a:lvl4pPr marL="1371726"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4pPr>
                      <a:lvl5pPr marL="1828967" algn="l" defTabSz="914484" rtl="0" eaLnBrk="1" latinLnBrk="0" hangingPunct="1">
                        <a:lnSpc>
                          <a:spcPct val="95000"/>
                        </a:lnSpc>
                        <a:spcBef>
                          <a:spcPct val="50000"/>
                        </a:spcBef>
                        <a:defRPr sz="1600" kern="1200">
                          <a:solidFill>
                            <a:srgbClr val="FFFFFF"/>
                          </a:solidFill>
                          <a:latin typeface="Calibri" panose="020F0502020204030204" pitchFamily="34" charset="0"/>
                          <a:ea typeface="MS PGothic" panose="020B0600070205080204" pitchFamily="34" charset="-128"/>
                        </a:defRPr>
                      </a:lvl5pPr>
                      <a:lvl6pPr marL="4572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6pPr>
                      <a:lvl7pPr marL="9144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7pPr>
                      <a:lvl8pPr marL="13716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8pPr>
                      <a:lvl9pPr marL="1828800" algn="l" defTabSz="914484" rtl="0" eaLnBrk="0" fontAlgn="base" latinLnBrk="0" hangingPunct="0">
                        <a:lnSpc>
                          <a:spcPct val="95000"/>
                        </a:lnSpc>
                        <a:spcBef>
                          <a:spcPct val="50000"/>
                        </a:spcBef>
                        <a:spcAft>
                          <a:spcPct val="0"/>
                        </a:spcAft>
                        <a:defRPr sz="1600" kern="1200">
                          <a:solidFill>
                            <a:srgbClr val="FFFFFF"/>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dirty="0">
                          <a:ln>
                            <a:noFill/>
                          </a:ln>
                          <a:solidFill>
                            <a:srgbClr val="000000"/>
                          </a:solidFill>
                          <a:effectLst/>
                          <a:latin typeface="Arial Narrow" panose="020B0606020202030204" pitchFamily="34" charset="0"/>
                          <a:ea typeface="MS PGothic" panose="020B0600070205080204" pitchFamily="34" charset="-128"/>
                        </a:rPr>
                        <a:t>*% values relative to the total number of patients with or without muscular symptoms.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30000" dirty="0">
                          <a:ln>
                            <a:noFill/>
                          </a:ln>
                          <a:solidFill>
                            <a:srgbClr val="000000"/>
                          </a:solidFill>
                          <a:effectLst/>
                          <a:latin typeface="Arial Narrow" panose="020B0606020202030204" pitchFamily="34" charset="0"/>
                          <a:ea typeface="MS PGothic" panose="020B0600070205080204" pitchFamily="34" charset="-128"/>
                        </a:rPr>
                        <a:t>†</a:t>
                      </a:r>
                      <a:r>
                        <a:rPr kumimoji="0" lang="en-GB" altLang="en-US" sz="1600" b="1" i="0" u="none" strike="noStrike" cap="none" normalizeH="0" baseline="0" dirty="0">
                          <a:ln>
                            <a:noFill/>
                          </a:ln>
                          <a:solidFill>
                            <a:srgbClr val="000000"/>
                          </a:solidFill>
                          <a:effectLst/>
                          <a:latin typeface="Arial Narrow" panose="020B0606020202030204" pitchFamily="34" charset="0"/>
                          <a:ea typeface="MS PGothic" panose="020B0600070205080204" pitchFamily="34" charset="-128"/>
                        </a:rPr>
                        <a:t> Odds ratios were calculated using pravastatin as the reference.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30000" dirty="0">
                          <a:ln>
                            <a:noFill/>
                          </a:ln>
                          <a:solidFill>
                            <a:srgbClr val="000000"/>
                          </a:solidFill>
                          <a:effectLst/>
                          <a:latin typeface="Arial Narrow" panose="020B0606020202030204" pitchFamily="34" charset="0"/>
                          <a:ea typeface="MS PGothic" panose="020B0600070205080204" pitchFamily="34" charset="-128"/>
                        </a:rPr>
                        <a:t>‡</a:t>
                      </a:r>
                      <a:r>
                        <a:rPr kumimoji="0" lang="en-GB" altLang="en-US" sz="1600" b="1" i="0" u="none" strike="noStrike" cap="none" normalizeH="0" baseline="0" dirty="0">
                          <a:ln>
                            <a:noFill/>
                          </a:ln>
                          <a:solidFill>
                            <a:srgbClr val="000000"/>
                          </a:solidFill>
                          <a:effectLst/>
                          <a:latin typeface="Arial Narrow" panose="020B0606020202030204" pitchFamily="34" charset="0"/>
                          <a:ea typeface="MS PGothic" panose="020B0600070205080204" pitchFamily="34" charset="-128"/>
                        </a:rPr>
                        <a:t> P values were determined by Pearson’s Chi-squared test.</a:t>
                      </a:r>
                      <a:endParaRPr kumimoji="0" lang="en-US" altLang="en-US" sz="1600" b="0" i="0" u="none" strike="noStrike" cap="none" normalizeH="0" baseline="0" dirty="0">
                        <a:ln>
                          <a:noFill/>
                        </a:ln>
                        <a:solidFill>
                          <a:srgbClr val="FFFFFF"/>
                        </a:solidFill>
                        <a:effectLst/>
                        <a:latin typeface="Arial Narrow" panose="020B0606020202030204" pitchFamily="34" charset="0"/>
                        <a:ea typeface="MS PGothic" panose="020B0600070205080204" pitchFamily="34" charset="-128"/>
                      </a:endParaRPr>
                    </a:p>
                  </a:txBody>
                  <a:tcPr marT="45724" marB="45724" anchor="ctr" horzOverflow="overflow">
                    <a:lnL w="19050" cap="flat" cmpd="sng" algn="ctr">
                      <a:solidFill>
                        <a:schemeClr val="tx1">
                          <a:lumMod val="65000"/>
                          <a:lumOff val="35000"/>
                        </a:schemeClr>
                      </a:solidFill>
                      <a:prstDash val="solid"/>
                      <a:round/>
                      <a:headEnd type="none" w="med" len="med"/>
                      <a:tailEnd type="none" w="med" len="med"/>
                    </a:lnL>
                    <a:lnR w="19050" cap="flat" cmpd="sng" algn="ctr">
                      <a:solidFill>
                        <a:schemeClr val="tx1">
                          <a:lumMod val="65000"/>
                          <a:lumOff val="35000"/>
                        </a:schemeClr>
                      </a:solidFill>
                      <a:prstDash val="solid"/>
                      <a:round/>
                      <a:headEnd type="none" w="med" len="med"/>
                      <a:tailEnd type="none" w="med" len="med"/>
                    </a:lnR>
                    <a:lnT w="19050" cap="flat" cmpd="sng" algn="ctr">
                      <a:solidFill>
                        <a:schemeClr val="tx1">
                          <a:lumMod val="65000"/>
                          <a:lumOff val="35000"/>
                        </a:schemeClr>
                      </a:solidFill>
                      <a:prstDash val="solid"/>
                      <a:round/>
                      <a:headEnd type="none" w="med" len="med"/>
                      <a:tailEnd type="none" w="med" len="med"/>
                    </a:lnT>
                    <a:lnB w="19050" cap="flat" cmpd="sng" algn="ctr">
                      <a:solidFill>
                        <a:schemeClr val="tx1">
                          <a:lumMod val="65000"/>
                          <a:lumOff val="35000"/>
                        </a:schemeClr>
                      </a:solidFill>
                      <a:prstDash val="solid"/>
                      <a:round/>
                      <a:headEnd type="none" w="med" len="med"/>
                      <a:tailEnd type="none" w="med" len="med"/>
                    </a:lnB>
                    <a:lnTlToBr>
                      <a:noFill/>
                    </a:lnTlToBr>
                    <a:lnBlToTr>
                      <a:noFill/>
                    </a:lnBlToTr>
                    <a:solidFill>
                      <a:srgbClr val="D0C9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C1660BB5-A496-4D97-A935-AB0741CABF61}"/>
              </a:ext>
            </a:extLst>
          </p:cNvPr>
          <p:cNvSpPr/>
          <p:nvPr/>
        </p:nvSpPr>
        <p:spPr>
          <a:xfrm>
            <a:off x="259134" y="6032143"/>
            <a:ext cx="4572000" cy="276999"/>
          </a:xfrm>
          <a:prstGeom prst="rect">
            <a:avLst/>
          </a:prstGeom>
        </p:spPr>
        <p:txBody>
          <a:bodyPr>
            <a:spAutoFit/>
          </a:bodyPr>
          <a:lstStyle/>
          <a:p>
            <a:r>
              <a:rPr lang="en-CA" sz="1200" dirty="0">
                <a:solidFill>
                  <a:srgbClr val="000000"/>
                </a:solidFill>
                <a:latin typeface="Arial Narrow" panose="020B0606020202030204" pitchFamily="34" charset="0"/>
              </a:rPr>
              <a:t>PRIMO: Prediction of Muscular Risk in Observational conditions</a:t>
            </a:r>
            <a:endParaRPr lang="en-US" sz="1200" dirty="0">
              <a:latin typeface="Arial Narrow" panose="020B0606020202030204" pitchFamily="34" charset="0"/>
            </a:endParaRPr>
          </a:p>
        </p:txBody>
      </p:sp>
    </p:spTree>
    <p:extLst>
      <p:ext uri="{BB962C8B-B14F-4D97-AF65-F5344CB8AC3E}">
        <p14:creationId xmlns:p14="http://schemas.microsoft.com/office/powerpoint/2010/main" val="3061696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9" name="Rectangle 15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85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Large Individual Variability in LDL-C Reduction with Atorvastatin 10 mg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5814"/>
            <a:ext cx="8726037" cy="253916"/>
          </a:xfrm>
          <a:prstGeom prst="rect">
            <a:avLst/>
          </a:prstGeom>
          <a:noFill/>
          <a:ln w="9525">
            <a:noFill/>
            <a:miter lim="800000"/>
            <a:headEnd/>
            <a:tailEnd/>
          </a:ln>
        </p:spPr>
        <p:txBody>
          <a:bodyPr wrap="square">
            <a:spAutoFit/>
          </a:bodyPr>
          <a:lstStyle/>
          <a:p>
            <a:pPr lvl="0"/>
            <a:r>
              <a:rPr lang="nb-NO" sz="1050" dirty="0">
                <a:solidFill>
                  <a:srgbClr val="FFFFFF"/>
                </a:solidFill>
                <a:latin typeface="Arial Narrow" pitchFamily="34" charset="0"/>
                <a:cs typeface="Arial" charset="0"/>
              </a:rPr>
              <a:t>Pedro-Botet J, et al. Atherosclerosis 2001; 158(1):183-93.</a:t>
            </a:r>
          </a:p>
        </p:txBody>
      </p:sp>
      <p:grpSp>
        <p:nvGrpSpPr>
          <p:cNvPr id="9" name="Group 7">
            <a:extLst>
              <a:ext uri="{FF2B5EF4-FFF2-40B4-BE49-F238E27FC236}">
                <a16:creationId xmlns:a16="http://schemas.microsoft.com/office/drawing/2014/main" id="{BBCA9F3E-F568-4054-8636-DD81F89DCDC9}"/>
              </a:ext>
            </a:extLst>
          </p:cNvPr>
          <p:cNvGrpSpPr>
            <a:grpSpLocks/>
          </p:cNvGrpSpPr>
          <p:nvPr/>
        </p:nvGrpSpPr>
        <p:grpSpPr bwMode="auto">
          <a:xfrm>
            <a:off x="684295" y="2444750"/>
            <a:ext cx="568325" cy="311150"/>
            <a:chOff x="4921365" y="2350167"/>
            <a:chExt cx="568666" cy="311896"/>
          </a:xfrm>
        </p:grpSpPr>
        <p:sp>
          <p:nvSpPr>
            <p:cNvPr id="11" name="Text Box 16">
              <a:extLst>
                <a:ext uri="{FF2B5EF4-FFF2-40B4-BE49-F238E27FC236}">
                  <a16:creationId xmlns:a16="http://schemas.microsoft.com/office/drawing/2014/main" id="{AF3B6CEB-96B8-4B50-B1A8-34F750C754EA}"/>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-10</a:t>
              </a:r>
            </a:p>
          </p:txBody>
        </p:sp>
        <p:sp>
          <p:nvSpPr>
            <p:cNvPr id="12" name="Line 13">
              <a:extLst>
                <a:ext uri="{FF2B5EF4-FFF2-40B4-BE49-F238E27FC236}">
                  <a16:creationId xmlns:a16="http://schemas.microsoft.com/office/drawing/2014/main" id="{D8CEF779-D690-42B8-AB41-A2B0E1193B5E}"/>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3" name="Group 10">
            <a:extLst>
              <a:ext uri="{FF2B5EF4-FFF2-40B4-BE49-F238E27FC236}">
                <a16:creationId xmlns:a16="http://schemas.microsoft.com/office/drawing/2014/main" id="{D37FA6BF-DE2A-4E81-B34E-1A91D89A5596}"/>
              </a:ext>
            </a:extLst>
          </p:cNvPr>
          <p:cNvGrpSpPr>
            <a:grpSpLocks/>
          </p:cNvGrpSpPr>
          <p:nvPr/>
        </p:nvGrpSpPr>
        <p:grpSpPr bwMode="auto">
          <a:xfrm>
            <a:off x="684295" y="5211763"/>
            <a:ext cx="568325" cy="312737"/>
            <a:chOff x="4921365" y="2350167"/>
            <a:chExt cx="568666" cy="311896"/>
          </a:xfrm>
        </p:grpSpPr>
        <p:sp>
          <p:nvSpPr>
            <p:cNvPr id="14" name="Text Box 16">
              <a:extLst>
                <a:ext uri="{FF2B5EF4-FFF2-40B4-BE49-F238E27FC236}">
                  <a16:creationId xmlns:a16="http://schemas.microsoft.com/office/drawing/2014/main" id="{96BD443C-2C23-4A54-A184-6FB37B7A9F44}"/>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-70</a:t>
              </a:r>
            </a:p>
          </p:txBody>
        </p:sp>
        <p:sp>
          <p:nvSpPr>
            <p:cNvPr id="15" name="Line 13">
              <a:extLst>
                <a:ext uri="{FF2B5EF4-FFF2-40B4-BE49-F238E27FC236}">
                  <a16:creationId xmlns:a16="http://schemas.microsoft.com/office/drawing/2014/main" id="{673A1BA0-B70F-448F-8842-D2FF6D324AE7}"/>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6" name="Group 13">
            <a:extLst>
              <a:ext uri="{FF2B5EF4-FFF2-40B4-BE49-F238E27FC236}">
                <a16:creationId xmlns:a16="http://schemas.microsoft.com/office/drawing/2014/main" id="{123A0006-10A3-4AD2-9793-E949D267ECA5}"/>
              </a:ext>
            </a:extLst>
          </p:cNvPr>
          <p:cNvGrpSpPr>
            <a:grpSpLocks/>
          </p:cNvGrpSpPr>
          <p:nvPr/>
        </p:nvGrpSpPr>
        <p:grpSpPr bwMode="auto">
          <a:xfrm>
            <a:off x="684295" y="3367088"/>
            <a:ext cx="568325" cy="311150"/>
            <a:chOff x="4921365" y="2350167"/>
            <a:chExt cx="568666" cy="311896"/>
          </a:xfrm>
        </p:grpSpPr>
        <p:sp>
          <p:nvSpPr>
            <p:cNvPr id="17" name="Text Box 16">
              <a:extLst>
                <a:ext uri="{FF2B5EF4-FFF2-40B4-BE49-F238E27FC236}">
                  <a16:creationId xmlns:a16="http://schemas.microsoft.com/office/drawing/2014/main" id="{494F9F39-F85A-4340-8EC0-7A7C0AF39937}"/>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-30</a:t>
              </a:r>
            </a:p>
          </p:txBody>
        </p:sp>
        <p:sp>
          <p:nvSpPr>
            <p:cNvPr id="18" name="Line 13">
              <a:extLst>
                <a:ext uri="{FF2B5EF4-FFF2-40B4-BE49-F238E27FC236}">
                  <a16:creationId xmlns:a16="http://schemas.microsoft.com/office/drawing/2014/main" id="{B2CEF0CC-6704-4699-992F-4CF3481DCDB4}"/>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19" name="Rectangle 16">
            <a:extLst>
              <a:ext uri="{FF2B5EF4-FFF2-40B4-BE49-F238E27FC236}">
                <a16:creationId xmlns:a16="http://schemas.microsoft.com/office/drawing/2014/main" id="{C28AC0AF-D2B4-4220-8FFB-78F71EB70E09}"/>
              </a:ext>
            </a:extLst>
          </p:cNvPr>
          <p:cNvSpPr>
            <a:spLocks noChangeArrowheads="1"/>
          </p:cNvSpPr>
          <p:nvPr/>
        </p:nvSpPr>
        <p:spPr bwMode="auto">
          <a:xfrm rot="-5400000">
            <a:off x="-1030205" y="3570571"/>
            <a:ext cx="3322637" cy="369322"/>
          </a:xfrm>
          <a:prstGeom prst="rect">
            <a:avLst/>
          </a:prstGeom>
          <a:noFill/>
          <a:ln w="9525">
            <a:noFill/>
            <a:miter lim="800000"/>
            <a:headEnd/>
            <a:tailEnd/>
          </a:ln>
        </p:spPr>
        <p:txBody>
          <a:bodyPr lIns="91430" tIns="45715" rIns="91430" bIns="45715">
            <a:spAutoFit/>
          </a:bodyPr>
          <a:lstStyle/>
          <a:p>
            <a:pPr algn="ctr" defTabSz="455613"/>
            <a:r>
              <a:rPr lang="en-US" b="0" dirty="0">
                <a:latin typeface="Arial Narrow"/>
                <a:cs typeface="Arial Narrow"/>
              </a:rPr>
              <a:t>Percent LDL-C change</a:t>
            </a:r>
          </a:p>
        </p:txBody>
      </p:sp>
      <p:grpSp>
        <p:nvGrpSpPr>
          <p:cNvPr id="20" name="Group 17">
            <a:extLst>
              <a:ext uri="{FF2B5EF4-FFF2-40B4-BE49-F238E27FC236}">
                <a16:creationId xmlns:a16="http://schemas.microsoft.com/office/drawing/2014/main" id="{72FEDB0C-3F45-4CB0-A6C1-088F3CEB6450}"/>
              </a:ext>
            </a:extLst>
          </p:cNvPr>
          <p:cNvGrpSpPr>
            <a:grpSpLocks/>
          </p:cNvGrpSpPr>
          <p:nvPr/>
        </p:nvGrpSpPr>
        <p:grpSpPr bwMode="auto">
          <a:xfrm>
            <a:off x="684295" y="1982788"/>
            <a:ext cx="568325" cy="312737"/>
            <a:chOff x="4921365" y="2350167"/>
            <a:chExt cx="568666" cy="311896"/>
          </a:xfrm>
        </p:grpSpPr>
        <p:sp>
          <p:nvSpPr>
            <p:cNvPr id="21" name="Text Box 16">
              <a:extLst>
                <a:ext uri="{FF2B5EF4-FFF2-40B4-BE49-F238E27FC236}">
                  <a16:creationId xmlns:a16="http://schemas.microsoft.com/office/drawing/2014/main" id="{41AC4A4B-C7EA-4C3F-9F94-3B04C5DA8AAF}"/>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0</a:t>
              </a:r>
            </a:p>
          </p:txBody>
        </p:sp>
        <p:sp>
          <p:nvSpPr>
            <p:cNvPr id="22" name="Line 13">
              <a:extLst>
                <a:ext uri="{FF2B5EF4-FFF2-40B4-BE49-F238E27FC236}">
                  <a16:creationId xmlns:a16="http://schemas.microsoft.com/office/drawing/2014/main" id="{76095C13-6FCB-4BC2-8467-6CA8FCBB8633}"/>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23" name="Text Box 4">
            <a:extLst>
              <a:ext uri="{FF2B5EF4-FFF2-40B4-BE49-F238E27FC236}">
                <a16:creationId xmlns:a16="http://schemas.microsoft.com/office/drawing/2014/main" id="{2BE0EBD1-EC9D-4A9E-8A05-8C21B3C5CC3E}"/>
              </a:ext>
            </a:extLst>
          </p:cNvPr>
          <p:cNvSpPr txBox="1">
            <a:spLocks noChangeArrowheads="1"/>
          </p:cNvSpPr>
          <p:nvPr/>
        </p:nvSpPr>
        <p:spPr bwMode="invGray">
          <a:xfrm>
            <a:off x="1246270" y="1762125"/>
            <a:ext cx="2798762" cy="369322"/>
          </a:xfrm>
          <a:prstGeom prst="rect">
            <a:avLst/>
          </a:prstGeom>
          <a:noFill/>
          <a:ln w="9525">
            <a:noFill/>
            <a:miter lim="800000"/>
            <a:headEnd/>
            <a:tailEnd/>
          </a:ln>
        </p:spPr>
        <p:txBody>
          <a:bodyPr lIns="91430" tIns="45715" rIns="91430" bIns="45715">
            <a:spAutoFit/>
          </a:bodyPr>
          <a:lstStyle/>
          <a:p>
            <a:pPr defTabSz="455613"/>
            <a:r>
              <a:rPr lang="en-US" dirty="0">
                <a:latin typeface="Arial Narrow"/>
                <a:cs typeface="Arial Narrow"/>
              </a:rPr>
              <a:t>Men</a:t>
            </a:r>
          </a:p>
        </p:txBody>
      </p:sp>
      <p:grpSp>
        <p:nvGrpSpPr>
          <p:cNvPr id="24" name="Group 22">
            <a:extLst>
              <a:ext uri="{FF2B5EF4-FFF2-40B4-BE49-F238E27FC236}">
                <a16:creationId xmlns:a16="http://schemas.microsoft.com/office/drawing/2014/main" id="{AF0F4A40-8CB3-4352-BAE1-808C80B05237}"/>
              </a:ext>
            </a:extLst>
          </p:cNvPr>
          <p:cNvGrpSpPr>
            <a:grpSpLocks/>
          </p:cNvGrpSpPr>
          <p:nvPr/>
        </p:nvGrpSpPr>
        <p:grpSpPr bwMode="auto">
          <a:xfrm>
            <a:off x="684295" y="3827463"/>
            <a:ext cx="568325" cy="312737"/>
            <a:chOff x="4921365" y="2350167"/>
            <a:chExt cx="568666" cy="311896"/>
          </a:xfrm>
        </p:grpSpPr>
        <p:sp>
          <p:nvSpPr>
            <p:cNvPr id="25" name="Text Box 16">
              <a:extLst>
                <a:ext uri="{FF2B5EF4-FFF2-40B4-BE49-F238E27FC236}">
                  <a16:creationId xmlns:a16="http://schemas.microsoft.com/office/drawing/2014/main" id="{62E183F0-C7A1-44C1-85E8-079BC409E133}"/>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-40</a:t>
              </a:r>
            </a:p>
          </p:txBody>
        </p:sp>
        <p:sp>
          <p:nvSpPr>
            <p:cNvPr id="26" name="Line 13">
              <a:extLst>
                <a:ext uri="{FF2B5EF4-FFF2-40B4-BE49-F238E27FC236}">
                  <a16:creationId xmlns:a16="http://schemas.microsoft.com/office/drawing/2014/main" id="{54A2467D-6464-48F4-BEBB-D2688C817FEE}"/>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27" name="Group 25">
            <a:extLst>
              <a:ext uri="{FF2B5EF4-FFF2-40B4-BE49-F238E27FC236}">
                <a16:creationId xmlns:a16="http://schemas.microsoft.com/office/drawing/2014/main" id="{2F197D55-37E7-42D2-9FE0-2310D0E2CE5D}"/>
              </a:ext>
            </a:extLst>
          </p:cNvPr>
          <p:cNvGrpSpPr>
            <a:grpSpLocks/>
          </p:cNvGrpSpPr>
          <p:nvPr/>
        </p:nvGrpSpPr>
        <p:grpSpPr bwMode="auto">
          <a:xfrm>
            <a:off x="684295" y="2905125"/>
            <a:ext cx="568325" cy="312738"/>
            <a:chOff x="4921365" y="2350167"/>
            <a:chExt cx="568666" cy="311896"/>
          </a:xfrm>
        </p:grpSpPr>
        <p:sp>
          <p:nvSpPr>
            <p:cNvPr id="28" name="Text Box 16">
              <a:extLst>
                <a:ext uri="{FF2B5EF4-FFF2-40B4-BE49-F238E27FC236}">
                  <a16:creationId xmlns:a16="http://schemas.microsoft.com/office/drawing/2014/main" id="{8142557C-6253-4E13-922E-4FFB4255B094}"/>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-20</a:t>
              </a:r>
            </a:p>
          </p:txBody>
        </p:sp>
        <p:sp>
          <p:nvSpPr>
            <p:cNvPr id="29" name="Line 13">
              <a:extLst>
                <a:ext uri="{FF2B5EF4-FFF2-40B4-BE49-F238E27FC236}">
                  <a16:creationId xmlns:a16="http://schemas.microsoft.com/office/drawing/2014/main" id="{C9106152-CC87-4193-B791-5E26E213AE6C}"/>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30" name="Line 14">
            <a:extLst>
              <a:ext uri="{FF2B5EF4-FFF2-40B4-BE49-F238E27FC236}">
                <a16:creationId xmlns:a16="http://schemas.microsoft.com/office/drawing/2014/main" id="{3CCA4545-6BD6-4780-99B2-543A6BE54CF0}"/>
              </a:ext>
            </a:extLst>
          </p:cNvPr>
          <p:cNvSpPr>
            <a:spLocks noChangeShapeType="1"/>
          </p:cNvSpPr>
          <p:nvPr/>
        </p:nvSpPr>
        <p:spPr bwMode="auto">
          <a:xfrm>
            <a:off x="1249445" y="5367338"/>
            <a:ext cx="2795587" cy="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effectLst>
                <a:outerShdw blurRad="38100" dist="38100" dir="2700000" algn="tl">
                  <a:srgbClr val="000000">
                    <a:alpha val="43137"/>
                  </a:srgbClr>
                </a:outerShdw>
              </a:effectLst>
              <a:latin typeface="Arial Narrow"/>
              <a:cs typeface="Arial Narrow"/>
            </a:endParaRPr>
          </a:p>
        </p:txBody>
      </p:sp>
      <p:sp>
        <p:nvSpPr>
          <p:cNvPr id="31" name="Text Box 4">
            <a:extLst>
              <a:ext uri="{FF2B5EF4-FFF2-40B4-BE49-F238E27FC236}">
                <a16:creationId xmlns:a16="http://schemas.microsoft.com/office/drawing/2014/main" id="{DB8951DB-FDE2-48AD-9C17-DF1DD4B55AFA}"/>
              </a:ext>
            </a:extLst>
          </p:cNvPr>
          <p:cNvSpPr txBox="1">
            <a:spLocks noChangeArrowheads="1"/>
          </p:cNvSpPr>
          <p:nvPr/>
        </p:nvSpPr>
        <p:spPr bwMode="invGray">
          <a:xfrm>
            <a:off x="5753577" y="1763713"/>
            <a:ext cx="2795587" cy="369322"/>
          </a:xfrm>
          <a:prstGeom prst="rect">
            <a:avLst/>
          </a:prstGeom>
          <a:noFill/>
          <a:ln w="9525">
            <a:noFill/>
            <a:miter lim="800000"/>
            <a:headEnd/>
            <a:tailEnd/>
          </a:ln>
        </p:spPr>
        <p:txBody>
          <a:bodyPr lIns="91430" tIns="45715" rIns="91430" bIns="45715">
            <a:spAutoFit/>
          </a:bodyPr>
          <a:lstStyle/>
          <a:p>
            <a:pPr defTabSz="455613"/>
            <a:r>
              <a:rPr lang="en-US" dirty="0">
                <a:latin typeface="Arial Narrow"/>
                <a:cs typeface="Arial Narrow"/>
              </a:rPr>
              <a:t>Women</a:t>
            </a:r>
          </a:p>
        </p:txBody>
      </p:sp>
      <p:sp>
        <p:nvSpPr>
          <p:cNvPr id="32" name="Line 14">
            <a:extLst>
              <a:ext uri="{FF2B5EF4-FFF2-40B4-BE49-F238E27FC236}">
                <a16:creationId xmlns:a16="http://schemas.microsoft.com/office/drawing/2014/main" id="{6878A63E-6088-4CB1-9134-0BE93618FE15}"/>
              </a:ext>
            </a:extLst>
          </p:cNvPr>
          <p:cNvSpPr>
            <a:spLocks noChangeShapeType="1"/>
          </p:cNvSpPr>
          <p:nvPr/>
        </p:nvSpPr>
        <p:spPr bwMode="auto">
          <a:xfrm>
            <a:off x="5755164" y="5368925"/>
            <a:ext cx="2795588" cy="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nvGrpSpPr>
          <p:cNvPr id="33" name="Group 77">
            <a:extLst>
              <a:ext uri="{FF2B5EF4-FFF2-40B4-BE49-F238E27FC236}">
                <a16:creationId xmlns:a16="http://schemas.microsoft.com/office/drawing/2014/main" id="{BA6992A6-F5B2-448D-9B40-A0FC577B0D75}"/>
              </a:ext>
            </a:extLst>
          </p:cNvPr>
          <p:cNvGrpSpPr>
            <a:grpSpLocks/>
          </p:cNvGrpSpPr>
          <p:nvPr/>
        </p:nvGrpSpPr>
        <p:grpSpPr bwMode="auto">
          <a:xfrm>
            <a:off x="5182077" y="5213350"/>
            <a:ext cx="568325" cy="311150"/>
            <a:chOff x="4921365" y="2350167"/>
            <a:chExt cx="568666" cy="311896"/>
          </a:xfrm>
        </p:grpSpPr>
        <p:sp>
          <p:nvSpPr>
            <p:cNvPr id="34" name="Text Box 16">
              <a:extLst>
                <a:ext uri="{FF2B5EF4-FFF2-40B4-BE49-F238E27FC236}">
                  <a16:creationId xmlns:a16="http://schemas.microsoft.com/office/drawing/2014/main" id="{82B13BF8-04D5-450A-929C-D232D5FE09ED}"/>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-70</a:t>
              </a:r>
            </a:p>
          </p:txBody>
        </p:sp>
        <p:sp>
          <p:nvSpPr>
            <p:cNvPr id="35" name="Line 13">
              <a:extLst>
                <a:ext uri="{FF2B5EF4-FFF2-40B4-BE49-F238E27FC236}">
                  <a16:creationId xmlns:a16="http://schemas.microsoft.com/office/drawing/2014/main" id="{45C35D7D-D181-4A9D-A97A-A4B51FBA4262}"/>
                </a:ext>
              </a:extLst>
            </p:cNvPr>
            <p:cNvSpPr>
              <a:spLocks noChangeShapeType="1"/>
            </p:cNvSpPr>
            <p:nvPr/>
          </p:nvSpPr>
          <p:spPr bwMode="auto">
            <a:xfrm rot="5400000">
              <a:off x="5436024" y="2452108"/>
              <a:ext cx="0" cy="108015"/>
            </a:xfrm>
            <a:prstGeom prst="line">
              <a:avLst/>
            </a:prstGeom>
            <a:noFill/>
            <a:ln w="9525">
              <a:solidFill>
                <a:srgbClr val="FFFFFF"/>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36" name="Rectangle 83">
            <a:extLst>
              <a:ext uri="{FF2B5EF4-FFF2-40B4-BE49-F238E27FC236}">
                <a16:creationId xmlns:a16="http://schemas.microsoft.com/office/drawing/2014/main" id="{B48933A9-001D-45D9-8AFF-267A81AB816D}"/>
              </a:ext>
            </a:extLst>
          </p:cNvPr>
          <p:cNvSpPr>
            <a:spLocks noChangeArrowheads="1"/>
          </p:cNvSpPr>
          <p:nvPr/>
        </p:nvSpPr>
        <p:spPr bwMode="auto">
          <a:xfrm rot="-5400000">
            <a:off x="3467577" y="3570571"/>
            <a:ext cx="3322637" cy="369322"/>
          </a:xfrm>
          <a:prstGeom prst="rect">
            <a:avLst/>
          </a:prstGeom>
          <a:noFill/>
          <a:ln w="9525">
            <a:noFill/>
            <a:miter lim="800000"/>
            <a:headEnd/>
            <a:tailEnd/>
          </a:ln>
        </p:spPr>
        <p:txBody>
          <a:bodyPr lIns="91430" tIns="45715" rIns="91430" bIns="45715">
            <a:spAutoFit/>
          </a:bodyPr>
          <a:lstStyle/>
          <a:p>
            <a:pPr algn="ctr" defTabSz="455613"/>
            <a:r>
              <a:rPr lang="en-US" b="0" dirty="0">
                <a:latin typeface="Arial Narrow"/>
                <a:cs typeface="Arial Narrow"/>
              </a:rPr>
              <a:t>Percent LDL-C change</a:t>
            </a:r>
          </a:p>
        </p:txBody>
      </p:sp>
      <p:grpSp>
        <p:nvGrpSpPr>
          <p:cNvPr id="37" name="Group 93">
            <a:extLst>
              <a:ext uri="{FF2B5EF4-FFF2-40B4-BE49-F238E27FC236}">
                <a16:creationId xmlns:a16="http://schemas.microsoft.com/office/drawing/2014/main" id="{AA0D9745-0B31-42FB-87B4-FE1D48BA2D03}"/>
              </a:ext>
            </a:extLst>
          </p:cNvPr>
          <p:cNvGrpSpPr>
            <a:grpSpLocks/>
          </p:cNvGrpSpPr>
          <p:nvPr/>
        </p:nvGrpSpPr>
        <p:grpSpPr bwMode="auto">
          <a:xfrm>
            <a:off x="677945" y="4289425"/>
            <a:ext cx="568325" cy="312738"/>
            <a:chOff x="4921365" y="2350167"/>
            <a:chExt cx="568666" cy="311896"/>
          </a:xfrm>
        </p:grpSpPr>
        <p:sp>
          <p:nvSpPr>
            <p:cNvPr id="38" name="Text Box 16">
              <a:extLst>
                <a:ext uri="{FF2B5EF4-FFF2-40B4-BE49-F238E27FC236}">
                  <a16:creationId xmlns:a16="http://schemas.microsoft.com/office/drawing/2014/main" id="{071BC40B-2ED6-4F89-9D65-722BF7F84646}"/>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-50</a:t>
              </a:r>
            </a:p>
          </p:txBody>
        </p:sp>
        <p:sp>
          <p:nvSpPr>
            <p:cNvPr id="39" name="Line 13">
              <a:extLst>
                <a:ext uri="{FF2B5EF4-FFF2-40B4-BE49-F238E27FC236}">
                  <a16:creationId xmlns:a16="http://schemas.microsoft.com/office/drawing/2014/main" id="{7E1FB44B-4F0F-44CE-BBF2-4A228CE526EE}"/>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40" name="Group 96">
            <a:extLst>
              <a:ext uri="{FF2B5EF4-FFF2-40B4-BE49-F238E27FC236}">
                <a16:creationId xmlns:a16="http://schemas.microsoft.com/office/drawing/2014/main" id="{936AB13B-9BBB-42B0-BC9D-103BD3C8F1A7}"/>
              </a:ext>
            </a:extLst>
          </p:cNvPr>
          <p:cNvGrpSpPr>
            <a:grpSpLocks/>
          </p:cNvGrpSpPr>
          <p:nvPr/>
        </p:nvGrpSpPr>
        <p:grpSpPr bwMode="auto">
          <a:xfrm>
            <a:off x="677945" y="4751388"/>
            <a:ext cx="568325" cy="311150"/>
            <a:chOff x="4921365" y="2350167"/>
            <a:chExt cx="568666" cy="311896"/>
          </a:xfrm>
        </p:grpSpPr>
        <p:sp>
          <p:nvSpPr>
            <p:cNvPr id="41" name="Text Box 16">
              <a:extLst>
                <a:ext uri="{FF2B5EF4-FFF2-40B4-BE49-F238E27FC236}">
                  <a16:creationId xmlns:a16="http://schemas.microsoft.com/office/drawing/2014/main" id="{2253196D-81BB-47ED-89B9-1B2A5F1C933A}"/>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-60</a:t>
              </a:r>
            </a:p>
          </p:txBody>
        </p:sp>
        <p:sp>
          <p:nvSpPr>
            <p:cNvPr id="42" name="Line 13">
              <a:extLst>
                <a:ext uri="{FF2B5EF4-FFF2-40B4-BE49-F238E27FC236}">
                  <a16:creationId xmlns:a16="http://schemas.microsoft.com/office/drawing/2014/main" id="{06CD1754-6475-414D-B354-48946E58FD50}"/>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cxnSp>
        <p:nvCxnSpPr>
          <p:cNvPr id="43" name="Straight Connector 42">
            <a:extLst>
              <a:ext uri="{FF2B5EF4-FFF2-40B4-BE49-F238E27FC236}">
                <a16:creationId xmlns:a16="http://schemas.microsoft.com/office/drawing/2014/main" id="{69B3727C-8AFD-49B5-8F26-F90EB37A81D1}"/>
              </a:ext>
            </a:extLst>
          </p:cNvPr>
          <p:cNvCxnSpPr/>
          <p:nvPr/>
        </p:nvCxnSpPr>
        <p:spPr>
          <a:xfrm>
            <a:off x="1247857" y="2141538"/>
            <a:ext cx="2806700" cy="261937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5093A73-8DB1-4EA0-A900-4CE61A02A6B4}"/>
              </a:ext>
            </a:extLst>
          </p:cNvPr>
          <p:cNvCxnSpPr/>
          <p:nvPr/>
        </p:nvCxnSpPr>
        <p:spPr>
          <a:xfrm>
            <a:off x="1247857" y="2141538"/>
            <a:ext cx="2806700" cy="268763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7728E9E-BDDB-48B7-9372-F092564808BE}"/>
              </a:ext>
            </a:extLst>
          </p:cNvPr>
          <p:cNvCxnSpPr/>
          <p:nvPr/>
        </p:nvCxnSpPr>
        <p:spPr>
          <a:xfrm>
            <a:off x="1247857" y="2141538"/>
            <a:ext cx="2806700" cy="25495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A6803F3-6B19-4CB0-8528-E62ADD592FA7}"/>
              </a:ext>
            </a:extLst>
          </p:cNvPr>
          <p:cNvCxnSpPr/>
          <p:nvPr/>
        </p:nvCxnSpPr>
        <p:spPr>
          <a:xfrm>
            <a:off x="1247857" y="2141538"/>
            <a:ext cx="2806700" cy="248126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CF686B6-16BD-4290-B306-ABA4A59FA3CE}"/>
              </a:ext>
            </a:extLst>
          </p:cNvPr>
          <p:cNvCxnSpPr/>
          <p:nvPr/>
        </p:nvCxnSpPr>
        <p:spPr>
          <a:xfrm>
            <a:off x="1246270" y="2141538"/>
            <a:ext cx="2808287" cy="24241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6CBAD66-2BC6-4F17-8CD0-881FD167C35D}"/>
              </a:ext>
            </a:extLst>
          </p:cNvPr>
          <p:cNvCxnSpPr/>
          <p:nvPr/>
        </p:nvCxnSpPr>
        <p:spPr>
          <a:xfrm>
            <a:off x="1246270" y="2141538"/>
            <a:ext cx="2808287" cy="237807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7C7D85C-F712-49E7-B556-1D330FC55754}"/>
              </a:ext>
            </a:extLst>
          </p:cNvPr>
          <p:cNvCxnSpPr/>
          <p:nvPr/>
        </p:nvCxnSpPr>
        <p:spPr>
          <a:xfrm>
            <a:off x="1246270" y="2141538"/>
            <a:ext cx="2808287" cy="233203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8952E2F-47E7-44AF-B179-788913B4A112}"/>
              </a:ext>
            </a:extLst>
          </p:cNvPr>
          <p:cNvCxnSpPr/>
          <p:nvPr/>
        </p:nvCxnSpPr>
        <p:spPr>
          <a:xfrm>
            <a:off x="1247857" y="2141538"/>
            <a:ext cx="2806700" cy="231457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AFB8539-8992-4795-AAEA-3BD363BEADE2}"/>
              </a:ext>
            </a:extLst>
          </p:cNvPr>
          <p:cNvCxnSpPr/>
          <p:nvPr/>
        </p:nvCxnSpPr>
        <p:spPr>
          <a:xfrm>
            <a:off x="1246270" y="2141538"/>
            <a:ext cx="2808287" cy="22796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6CE3DAFF-8E9F-43BC-A70E-4B5DD9A966E8}"/>
              </a:ext>
            </a:extLst>
          </p:cNvPr>
          <p:cNvCxnSpPr/>
          <p:nvPr/>
        </p:nvCxnSpPr>
        <p:spPr>
          <a:xfrm>
            <a:off x="1246270" y="2141538"/>
            <a:ext cx="2808287" cy="222250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1D645C6-0725-4934-AA04-87E48215212C}"/>
              </a:ext>
            </a:extLst>
          </p:cNvPr>
          <p:cNvCxnSpPr/>
          <p:nvPr/>
        </p:nvCxnSpPr>
        <p:spPr>
          <a:xfrm>
            <a:off x="1241507" y="2141538"/>
            <a:ext cx="2819400" cy="21653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E9ACD180-C562-4208-B956-484BFD20C82D}"/>
              </a:ext>
            </a:extLst>
          </p:cNvPr>
          <p:cNvCxnSpPr/>
          <p:nvPr/>
        </p:nvCxnSpPr>
        <p:spPr>
          <a:xfrm>
            <a:off x="1246270" y="2141538"/>
            <a:ext cx="2814637" cy="21193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6F523AD-ED8C-4F87-9258-9BF9B89DB692}"/>
              </a:ext>
            </a:extLst>
          </p:cNvPr>
          <p:cNvCxnSpPr/>
          <p:nvPr/>
        </p:nvCxnSpPr>
        <p:spPr>
          <a:xfrm>
            <a:off x="1247857" y="2141538"/>
            <a:ext cx="2813050" cy="20669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C3AA5C0-CF40-4C96-805D-7926BE5D6961}"/>
              </a:ext>
            </a:extLst>
          </p:cNvPr>
          <p:cNvCxnSpPr/>
          <p:nvPr/>
        </p:nvCxnSpPr>
        <p:spPr>
          <a:xfrm>
            <a:off x="1247857" y="2141538"/>
            <a:ext cx="2813050" cy="20161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C257A46-AE48-403E-B0E2-9D6CFC02CB4F}"/>
              </a:ext>
            </a:extLst>
          </p:cNvPr>
          <p:cNvCxnSpPr/>
          <p:nvPr/>
        </p:nvCxnSpPr>
        <p:spPr>
          <a:xfrm>
            <a:off x="1246270" y="2141538"/>
            <a:ext cx="2814637" cy="195897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47D7C71-F78C-44BC-B655-4C579C4DA491}"/>
              </a:ext>
            </a:extLst>
          </p:cNvPr>
          <p:cNvCxnSpPr/>
          <p:nvPr/>
        </p:nvCxnSpPr>
        <p:spPr>
          <a:xfrm>
            <a:off x="1246270" y="2141538"/>
            <a:ext cx="2814637" cy="190023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4BFABC3-D0E2-4A4C-AD54-5F4C82B32657}"/>
              </a:ext>
            </a:extLst>
          </p:cNvPr>
          <p:cNvCxnSpPr/>
          <p:nvPr/>
        </p:nvCxnSpPr>
        <p:spPr>
          <a:xfrm>
            <a:off x="1241507" y="2141538"/>
            <a:ext cx="2819400" cy="18605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C549779-8C67-4AE6-A67A-0705493CC900}"/>
              </a:ext>
            </a:extLst>
          </p:cNvPr>
          <p:cNvCxnSpPr/>
          <p:nvPr/>
        </p:nvCxnSpPr>
        <p:spPr>
          <a:xfrm>
            <a:off x="1241507" y="2141538"/>
            <a:ext cx="2819400" cy="18145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E36A1A7-E523-493E-A60F-5F077E9E8EF0}"/>
              </a:ext>
            </a:extLst>
          </p:cNvPr>
          <p:cNvCxnSpPr/>
          <p:nvPr/>
        </p:nvCxnSpPr>
        <p:spPr>
          <a:xfrm>
            <a:off x="1247857" y="2141538"/>
            <a:ext cx="2806700" cy="177958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0C48A6F-7CD3-4C55-8EF7-EE4914EB8901}"/>
              </a:ext>
            </a:extLst>
          </p:cNvPr>
          <p:cNvCxnSpPr/>
          <p:nvPr/>
        </p:nvCxnSpPr>
        <p:spPr>
          <a:xfrm>
            <a:off x="1241507" y="2141538"/>
            <a:ext cx="2813050" cy="172878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8A7319E-3E2D-4431-8207-25256D5E5F4F}"/>
              </a:ext>
            </a:extLst>
          </p:cNvPr>
          <p:cNvCxnSpPr/>
          <p:nvPr/>
        </p:nvCxnSpPr>
        <p:spPr>
          <a:xfrm>
            <a:off x="1241507" y="2141538"/>
            <a:ext cx="2819400" cy="16827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77114CB-B561-43BC-BC8A-0AC932F34BB6}"/>
              </a:ext>
            </a:extLst>
          </p:cNvPr>
          <p:cNvCxnSpPr/>
          <p:nvPr/>
        </p:nvCxnSpPr>
        <p:spPr>
          <a:xfrm>
            <a:off x="1246270" y="2141538"/>
            <a:ext cx="2808287" cy="162560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6BFC8AB-49AA-41F4-B647-50EBA766720C}"/>
              </a:ext>
            </a:extLst>
          </p:cNvPr>
          <p:cNvCxnSpPr/>
          <p:nvPr/>
        </p:nvCxnSpPr>
        <p:spPr>
          <a:xfrm>
            <a:off x="1247857" y="2141538"/>
            <a:ext cx="2806700" cy="15732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B8BAEC9-0107-452A-93B4-C501A1070991}"/>
              </a:ext>
            </a:extLst>
          </p:cNvPr>
          <p:cNvCxnSpPr/>
          <p:nvPr/>
        </p:nvCxnSpPr>
        <p:spPr>
          <a:xfrm>
            <a:off x="1247857" y="2141538"/>
            <a:ext cx="2813050" cy="152717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929C1502-BD30-46E9-B55F-C7BF39B37EF4}"/>
              </a:ext>
            </a:extLst>
          </p:cNvPr>
          <p:cNvCxnSpPr/>
          <p:nvPr/>
        </p:nvCxnSpPr>
        <p:spPr>
          <a:xfrm>
            <a:off x="1246270" y="2141538"/>
            <a:ext cx="2814637" cy="147478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B9112DE-A4EB-4440-A988-25E028B725EA}"/>
              </a:ext>
            </a:extLst>
          </p:cNvPr>
          <p:cNvCxnSpPr/>
          <p:nvPr/>
        </p:nvCxnSpPr>
        <p:spPr>
          <a:xfrm>
            <a:off x="1247857" y="2141538"/>
            <a:ext cx="2806700" cy="14160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02236FA2-7A15-4363-8653-C2CADC1E7029}"/>
              </a:ext>
            </a:extLst>
          </p:cNvPr>
          <p:cNvCxnSpPr/>
          <p:nvPr/>
        </p:nvCxnSpPr>
        <p:spPr>
          <a:xfrm>
            <a:off x="1247857" y="2141538"/>
            <a:ext cx="2806700" cy="136683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55C7F97-1BDA-46F3-9651-8F9225CDB4CF}"/>
              </a:ext>
            </a:extLst>
          </p:cNvPr>
          <p:cNvCxnSpPr/>
          <p:nvPr/>
        </p:nvCxnSpPr>
        <p:spPr>
          <a:xfrm>
            <a:off x="1246270" y="2141538"/>
            <a:ext cx="2814637" cy="132080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4AF4B8F-7E3B-4E9A-9D6D-325C2AF91222}"/>
              </a:ext>
            </a:extLst>
          </p:cNvPr>
          <p:cNvCxnSpPr/>
          <p:nvPr/>
        </p:nvCxnSpPr>
        <p:spPr>
          <a:xfrm>
            <a:off x="1247857" y="2141538"/>
            <a:ext cx="2813050" cy="12636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DBA2010-DE6D-4FE3-B51B-3E6F53FB0D19}"/>
              </a:ext>
            </a:extLst>
          </p:cNvPr>
          <p:cNvCxnSpPr/>
          <p:nvPr/>
        </p:nvCxnSpPr>
        <p:spPr>
          <a:xfrm>
            <a:off x="1247857" y="2141538"/>
            <a:ext cx="2806700" cy="12176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8C9E23A3-3B68-4B0B-966F-7B2DD9C5CFF7}"/>
              </a:ext>
            </a:extLst>
          </p:cNvPr>
          <p:cNvCxnSpPr/>
          <p:nvPr/>
        </p:nvCxnSpPr>
        <p:spPr>
          <a:xfrm>
            <a:off x="1247857" y="2141538"/>
            <a:ext cx="2813050" cy="11366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AAE301A-23DD-4FCC-B81B-B26A9F9699E8}"/>
              </a:ext>
            </a:extLst>
          </p:cNvPr>
          <p:cNvCxnSpPr/>
          <p:nvPr/>
        </p:nvCxnSpPr>
        <p:spPr>
          <a:xfrm>
            <a:off x="1247857" y="2141538"/>
            <a:ext cx="2813050" cy="109696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3FABEBE-4216-48FF-BE5C-8E1778BAB24B}"/>
              </a:ext>
            </a:extLst>
          </p:cNvPr>
          <p:cNvCxnSpPr/>
          <p:nvPr/>
        </p:nvCxnSpPr>
        <p:spPr>
          <a:xfrm>
            <a:off x="1246270" y="2141538"/>
            <a:ext cx="2808287" cy="106203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F03406B9-AA4A-4D55-A610-11BD2797BCCE}"/>
              </a:ext>
            </a:extLst>
          </p:cNvPr>
          <p:cNvCxnSpPr/>
          <p:nvPr/>
        </p:nvCxnSpPr>
        <p:spPr>
          <a:xfrm>
            <a:off x="1256324" y="2209271"/>
            <a:ext cx="2813050" cy="102076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7529263-F8EF-45D7-AC9C-9A7E4B861A85}"/>
              </a:ext>
            </a:extLst>
          </p:cNvPr>
          <p:cNvCxnSpPr/>
          <p:nvPr/>
        </p:nvCxnSpPr>
        <p:spPr>
          <a:xfrm>
            <a:off x="1246270" y="2141538"/>
            <a:ext cx="2808287" cy="9874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53925295-252C-4160-97D6-6140AF1886E2}"/>
              </a:ext>
            </a:extLst>
          </p:cNvPr>
          <p:cNvCxnSpPr/>
          <p:nvPr/>
        </p:nvCxnSpPr>
        <p:spPr>
          <a:xfrm>
            <a:off x="1247857" y="2141538"/>
            <a:ext cx="2806700" cy="9001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F8140FDC-230A-43B0-807A-8142778C5F58}"/>
              </a:ext>
            </a:extLst>
          </p:cNvPr>
          <p:cNvCxnSpPr/>
          <p:nvPr/>
        </p:nvCxnSpPr>
        <p:spPr>
          <a:xfrm>
            <a:off x="1247857" y="2141538"/>
            <a:ext cx="2813050" cy="8604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10BE0E0-A43B-439D-9A29-1771546F729C}"/>
              </a:ext>
            </a:extLst>
          </p:cNvPr>
          <p:cNvCxnSpPr/>
          <p:nvPr/>
        </p:nvCxnSpPr>
        <p:spPr>
          <a:xfrm>
            <a:off x="1247857" y="2141538"/>
            <a:ext cx="2806700" cy="82550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A023968-A9B6-4721-B858-07A92A1F1351}"/>
              </a:ext>
            </a:extLst>
          </p:cNvPr>
          <p:cNvCxnSpPr/>
          <p:nvPr/>
        </p:nvCxnSpPr>
        <p:spPr>
          <a:xfrm>
            <a:off x="1247857" y="2141538"/>
            <a:ext cx="2806700" cy="76358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15B0771-077D-4B6F-824A-104CAF5938D6}"/>
              </a:ext>
            </a:extLst>
          </p:cNvPr>
          <p:cNvCxnSpPr/>
          <p:nvPr/>
        </p:nvCxnSpPr>
        <p:spPr>
          <a:xfrm>
            <a:off x="1247857" y="2141538"/>
            <a:ext cx="2806700" cy="7048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EB737840-8B1C-4C14-A847-143B0CB58476}"/>
              </a:ext>
            </a:extLst>
          </p:cNvPr>
          <p:cNvCxnSpPr/>
          <p:nvPr/>
        </p:nvCxnSpPr>
        <p:spPr>
          <a:xfrm>
            <a:off x="1247857" y="2141538"/>
            <a:ext cx="2806700" cy="6588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891A4762-E3E2-4A67-836F-D78448929F64}"/>
              </a:ext>
            </a:extLst>
          </p:cNvPr>
          <p:cNvCxnSpPr/>
          <p:nvPr/>
        </p:nvCxnSpPr>
        <p:spPr>
          <a:xfrm>
            <a:off x="1246270" y="2141538"/>
            <a:ext cx="2808287" cy="59690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5D15DFA-B13F-4E1A-907D-8646BC4CB7FF}"/>
              </a:ext>
            </a:extLst>
          </p:cNvPr>
          <p:cNvCxnSpPr/>
          <p:nvPr/>
        </p:nvCxnSpPr>
        <p:spPr>
          <a:xfrm>
            <a:off x="1247857" y="2141538"/>
            <a:ext cx="2813050" cy="349250"/>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BD2C092-11A5-4077-A89A-F94949859813}"/>
              </a:ext>
            </a:extLst>
          </p:cNvPr>
          <p:cNvCxnSpPr/>
          <p:nvPr/>
        </p:nvCxnSpPr>
        <p:spPr>
          <a:xfrm>
            <a:off x="1247857" y="2141538"/>
            <a:ext cx="2806700" cy="239712"/>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6E160CBF-25BA-45FD-A0C2-F4C5E3EC55EF}"/>
              </a:ext>
            </a:extLst>
          </p:cNvPr>
          <p:cNvCxnSpPr/>
          <p:nvPr/>
        </p:nvCxnSpPr>
        <p:spPr>
          <a:xfrm>
            <a:off x="1247857" y="2141538"/>
            <a:ext cx="2813050" cy="153987"/>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DD6F818-489C-43DA-A50F-B0089623B9C0}"/>
              </a:ext>
            </a:extLst>
          </p:cNvPr>
          <p:cNvCxnSpPr/>
          <p:nvPr/>
        </p:nvCxnSpPr>
        <p:spPr>
          <a:xfrm>
            <a:off x="1247857" y="2141538"/>
            <a:ext cx="2813050" cy="22225"/>
          </a:xfrm>
          <a:prstGeom prst="line">
            <a:avLst/>
          </a:prstGeom>
          <a:ln w="25400" cap="flat" cmpd="sng" algn="ctr">
            <a:solidFill>
              <a:srgbClr val="51118E"/>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371266D-27E0-4367-BBF9-ED39CD417B80}"/>
              </a:ext>
            </a:extLst>
          </p:cNvPr>
          <p:cNvCxnSpPr/>
          <p:nvPr/>
        </p:nvCxnSpPr>
        <p:spPr>
          <a:xfrm>
            <a:off x="5761514" y="2141538"/>
            <a:ext cx="2779713" cy="26876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68C525A-E2AF-4050-BC7F-0C41A2D23A17}"/>
              </a:ext>
            </a:extLst>
          </p:cNvPr>
          <p:cNvCxnSpPr/>
          <p:nvPr/>
        </p:nvCxnSpPr>
        <p:spPr>
          <a:xfrm>
            <a:off x="5761514" y="2141538"/>
            <a:ext cx="2795588" cy="25495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FEEAF4A-94BD-4234-9138-50A102DC2E5C}"/>
              </a:ext>
            </a:extLst>
          </p:cNvPr>
          <p:cNvCxnSpPr/>
          <p:nvPr/>
        </p:nvCxnSpPr>
        <p:spPr>
          <a:xfrm>
            <a:off x="5761514" y="2141538"/>
            <a:ext cx="2795588" cy="24749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8C6041C-304A-4114-ACB7-96C06A44D9E8}"/>
              </a:ext>
            </a:extLst>
          </p:cNvPr>
          <p:cNvCxnSpPr/>
          <p:nvPr/>
        </p:nvCxnSpPr>
        <p:spPr>
          <a:xfrm>
            <a:off x="5758339" y="2141538"/>
            <a:ext cx="2798763" cy="241776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8C709548-1496-4D18-8DD9-949E78902715}"/>
              </a:ext>
            </a:extLst>
          </p:cNvPr>
          <p:cNvCxnSpPr/>
          <p:nvPr/>
        </p:nvCxnSpPr>
        <p:spPr>
          <a:xfrm>
            <a:off x="5758339" y="2141538"/>
            <a:ext cx="2798763" cy="236696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E790C97A-5151-4A29-8C9A-8A93FB2E8E60}"/>
              </a:ext>
            </a:extLst>
          </p:cNvPr>
          <p:cNvCxnSpPr/>
          <p:nvPr/>
        </p:nvCxnSpPr>
        <p:spPr>
          <a:xfrm>
            <a:off x="5759927" y="2141538"/>
            <a:ext cx="2797175" cy="23082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8704D52-8070-41CA-85E2-DACF38A5DC6A}"/>
              </a:ext>
            </a:extLst>
          </p:cNvPr>
          <p:cNvCxnSpPr/>
          <p:nvPr/>
        </p:nvCxnSpPr>
        <p:spPr>
          <a:xfrm>
            <a:off x="5759927" y="2141538"/>
            <a:ext cx="2797175" cy="226218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ACFCEDBE-9119-4E05-BAEB-8798F3962EA7}"/>
              </a:ext>
            </a:extLst>
          </p:cNvPr>
          <p:cNvCxnSpPr/>
          <p:nvPr/>
        </p:nvCxnSpPr>
        <p:spPr>
          <a:xfrm>
            <a:off x="5759927" y="2141538"/>
            <a:ext cx="2797175" cy="21939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E320249-BB65-4D69-ADF6-9BB5EA0BE393}"/>
              </a:ext>
            </a:extLst>
          </p:cNvPr>
          <p:cNvCxnSpPr/>
          <p:nvPr/>
        </p:nvCxnSpPr>
        <p:spPr>
          <a:xfrm>
            <a:off x="5761514" y="2141538"/>
            <a:ext cx="2795588" cy="21415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B6FF4E6-237F-4759-8C2C-FF26F71242D8}"/>
              </a:ext>
            </a:extLst>
          </p:cNvPr>
          <p:cNvCxnSpPr/>
          <p:nvPr/>
        </p:nvCxnSpPr>
        <p:spPr>
          <a:xfrm>
            <a:off x="5759927" y="2141538"/>
            <a:ext cx="2797175" cy="21018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FCBB364A-5C2D-4C51-8769-724804BC17F7}"/>
              </a:ext>
            </a:extLst>
          </p:cNvPr>
          <p:cNvCxnSpPr/>
          <p:nvPr/>
        </p:nvCxnSpPr>
        <p:spPr>
          <a:xfrm>
            <a:off x="5759927" y="2141538"/>
            <a:ext cx="2797175" cy="204946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93BCD6B-B9FC-4F5D-8A53-F6E4E437686E}"/>
              </a:ext>
            </a:extLst>
          </p:cNvPr>
          <p:cNvCxnSpPr/>
          <p:nvPr/>
        </p:nvCxnSpPr>
        <p:spPr>
          <a:xfrm>
            <a:off x="5758339" y="2141538"/>
            <a:ext cx="2798763" cy="20161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25190C8-0CBA-4C05-86EE-03AA580DE3F0}"/>
              </a:ext>
            </a:extLst>
          </p:cNvPr>
          <p:cNvCxnSpPr/>
          <p:nvPr/>
        </p:nvCxnSpPr>
        <p:spPr>
          <a:xfrm>
            <a:off x="5758339" y="2141538"/>
            <a:ext cx="2798763" cy="197008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115026E-9E07-4FC8-82CB-1940B2999203}"/>
              </a:ext>
            </a:extLst>
          </p:cNvPr>
          <p:cNvCxnSpPr/>
          <p:nvPr/>
        </p:nvCxnSpPr>
        <p:spPr>
          <a:xfrm>
            <a:off x="5761514" y="2141538"/>
            <a:ext cx="2795588" cy="19240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315C483D-4E80-45A3-A616-7DD4F58C1C07}"/>
              </a:ext>
            </a:extLst>
          </p:cNvPr>
          <p:cNvCxnSpPr/>
          <p:nvPr/>
        </p:nvCxnSpPr>
        <p:spPr>
          <a:xfrm>
            <a:off x="5761514" y="2141538"/>
            <a:ext cx="2795588" cy="18780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93113BB-F6FB-4C9C-B201-883A1393C6F2}"/>
              </a:ext>
            </a:extLst>
          </p:cNvPr>
          <p:cNvCxnSpPr/>
          <p:nvPr/>
        </p:nvCxnSpPr>
        <p:spPr>
          <a:xfrm>
            <a:off x="5758339" y="2141538"/>
            <a:ext cx="2798763" cy="18383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D9D6C1E-8EFD-4954-833A-A7A0BBAE8A0B}"/>
              </a:ext>
            </a:extLst>
          </p:cNvPr>
          <p:cNvCxnSpPr/>
          <p:nvPr/>
        </p:nvCxnSpPr>
        <p:spPr>
          <a:xfrm>
            <a:off x="5759927" y="2141538"/>
            <a:ext cx="2797175" cy="17970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AAD7507-D6F7-4F4B-97B8-65EBBA5E6A5B}"/>
              </a:ext>
            </a:extLst>
          </p:cNvPr>
          <p:cNvCxnSpPr/>
          <p:nvPr/>
        </p:nvCxnSpPr>
        <p:spPr>
          <a:xfrm>
            <a:off x="5761514" y="2141538"/>
            <a:ext cx="2795588" cy="17621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5E9F6C8-D3F4-439A-8F68-D451904B1841}"/>
              </a:ext>
            </a:extLst>
          </p:cNvPr>
          <p:cNvCxnSpPr/>
          <p:nvPr/>
        </p:nvCxnSpPr>
        <p:spPr>
          <a:xfrm>
            <a:off x="5761514" y="2141538"/>
            <a:ext cx="2795588" cy="17224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F63964F-CF98-48B0-ADE1-11AAAA454E73}"/>
              </a:ext>
            </a:extLst>
          </p:cNvPr>
          <p:cNvCxnSpPr/>
          <p:nvPr/>
        </p:nvCxnSpPr>
        <p:spPr>
          <a:xfrm>
            <a:off x="5761514" y="2141538"/>
            <a:ext cx="2795588" cy="16827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9AD68E57-2596-4845-9630-818B73C32345}"/>
              </a:ext>
            </a:extLst>
          </p:cNvPr>
          <p:cNvCxnSpPr/>
          <p:nvPr/>
        </p:nvCxnSpPr>
        <p:spPr>
          <a:xfrm>
            <a:off x="5758339" y="2141538"/>
            <a:ext cx="2798763" cy="164147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3EDE4D95-0E1D-403C-A9E4-A126FCB531BA}"/>
              </a:ext>
            </a:extLst>
          </p:cNvPr>
          <p:cNvCxnSpPr/>
          <p:nvPr/>
        </p:nvCxnSpPr>
        <p:spPr>
          <a:xfrm>
            <a:off x="5761514" y="2141538"/>
            <a:ext cx="2795588" cy="161290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EE9E996-CFAB-4BB1-BC4E-8718B0443EC4}"/>
              </a:ext>
            </a:extLst>
          </p:cNvPr>
          <p:cNvCxnSpPr/>
          <p:nvPr/>
        </p:nvCxnSpPr>
        <p:spPr>
          <a:xfrm>
            <a:off x="5759927" y="2141538"/>
            <a:ext cx="2797175" cy="156686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2F0234F-49A1-49CE-A0A3-9C7A9025DC83}"/>
              </a:ext>
            </a:extLst>
          </p:cNvPr>
          <p:cNvCxnSpPr/>
          <p:nvPr/>
        </p:nvCxnSpPr>
        <p:spPr>
          <a:xfrm>
            <a:off x="5761514" y="2141538"/>
            <a:ext cx="2795588" cy="153828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A082A05-7FA4-49A9-996C-EFEA8C302A4A}"/>
              </a:ext>
            </a:extLst>
          </p:cNvPr>
          <p:cNvCxnSpPr/>
          <p:nvPr/>
        </p:nvCxnSpPr>
        <p:spPr>
          <a:xfrm>
            <a:off x="5759927" y="2141538"/>
            <a:ext cx="2797175" cy="14811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7998ADD-E6D2-48BB-8262-8A9AB84C0B8B}"/>
              </a:ext>
            </a:extLst>
          </p:cNvPr>
          <p:cNvCxnSpPr/>
          <p:nvPr/>
        </p:nvCxnSpPr>
        <p:spPr>
          <a:xfrm>
            <a:off x="5758339" y="2141538"/>
            <a:ext cx="2798763" cy="14462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8622E9DF-5172-4035-BF37-E52E06EC8961}"/>
              </a:ext>
            </a:extLst>
          </p:cNvPr>
          <p:cNvCxnSpPr/>
          <p:nvPr/>
        </p:nvCxnSpPr>
        <p:spPr>
          <a:xfrm>
            <a:off x="5761514" y="2141538"/>
            <a:ext cx="2795588" cy="13954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1872D5C7-C606-4E88-B163-8683E4B84477}"/>
              </a:ext>
            </a:extLst>
          </p:cNvPr>
          <p:cNvCxnSpPr/>
          <p:nvPr/>
        </p:nvCxnSpPr>
        <p:spPr>
          <a:xfrm>
            <a:off x="5761514" y="2141538"/>
            <a:ext cx="2795588" cy="14287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D42E095D-0909-4A22-A360-0537529016EF}"/>
              </a:ext>
            </a:extLst>
          </p:cNvPr>
          <p:cNvCxnSpPr/>
          <p:nvPr/>
        </p:nvCxnSpPr>
        <p:spPr>
          <a:xfrm>
            <a:off x="5761514" y="2141538"/>
            <a:ext cx="2795588" cy="13668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1953DAE-5CAC-44E9-A990-C75D4A650850}"/>
              </a:ext>
            </a:extLst>
          </p:cNvPr>
          <p:cNvCxnSpPr/>
          <p:nvPr/>
        </p:nvCxnSpPr>
        <p:spPr>
          <a:xfrm>
            <a:off x="5761514" y="2141538"/>
            <a:ext cx="2801938" cy="13033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3C70481-8218-48C1-AC58-EEF5E9A78A9F}"/>
              </a:ext>
            </a:extLst>
          </p:cNvPr>
          <p:cNvCxnSpPr/>
          <p:nvPr/>
        </p:nvCxnSpPr>
        <p:spPr>
          <a:xfrm>
            <a:off x="5759927" y="2141538"/>
            <a:ext cx="2803525" cy="123348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3D039F6C-C8D6-40E9-B6DE-8D8C618DCC1A}"/>
              </a:ext>
            </a:extLst>
          </p:cNvPr>
          <p:cNvCxnSpPr/>
          <p:nvPr/>
        </p:nvCxnSpPr>
        <p:spPr>
          <a:xfrm>
            <a:off x="5758339" y="2141538"/>
            <a:ext cx="2798763" cy="12001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4E5B2D65-9662-4B2C-983F-7A34411D2A27}"/>
              </a:ext>
            </a:extLst>
          </p:cNvPr>
          <p:cNvCxnSpPr/>
          <p:nvPr/>
        </p:nvCxnSpPr>
        <p:spPr>
          <a:xfrm>
            <a:off x="5759927" y="2141538"/>
            <a:ext cx="2797175" cy="11541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82ABB209-769D-4C58-B311-FD56A192AFD3}"/>
              </a:ext>
            </a:extLst>
          </p:cNvPr>
          <p:cNvCxnSpPr/>
          <p:nvPr/>
        </p:nvCxnSpPr>
        <p:spPr>
          <a:xfrm>
            <a:off x="5761514" y="2141538"/>
            <a:ext cx="2795588" cy="1101725"/>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89E23C6-8C6E-4B82-BB84-A28CA1C62CA6}"/>
              </a:ext>
            </a:extLst>
          </p:cNvPr>
          <p:cNvCxnSpPr/>
          <p:nvPr/>
        </p:nvCxnSpPr>
        <p:spPr>
          <a:xfrm>
            <a:off x="5761514" y="2141538"/>
            <a:ext cx="2795588" cy="10271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BE610B1-D223-4ED6-BCC1-CFEA47A9C3AC}"/>
              </a:ext>
            </a:extLst>
          </p:cNvPr>
          <p:cNvCxnSpPr/>
          <p:nvPr/>
        </p:nvCxnSpPr>
        <p:spPr>
          <a:xfrm>
            <a:off x="5759927" y="2141538"/>
            <a:ext cx="2797175" cy="9350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B49F6CE7-B38A-4328-A380-F52EB36EB162}"/>
              </a:ext>
            </a:extLst>
          </p:cNvPr>
          <p:cNvCxnSpPr/>
          <p:nvPr/>
        </p:nvCxnSpPr>
        <p:spPr>
          <a:xfrm>
            <a:off x="5758339" y="2141538"/>
            <a:ext cx="2805113" cy="820737"/>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C43A42D0-DD4C-4A16-99B0-D780D80C3F38}"/>
              </a:ext>
            </a:extLst>
          </p:cNvPr>
          <p:cNvCxnSpPr/>
          <p:nvPr/>
        </p:nvCxnSpPr>
        <p:spPr>
          <a:xfrm>
            <a:off x="5761514" y="2141538"/>
            <a:ext cx="2801938" cy="654050"/>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C6596558-7284-4EC0-9066-75DBFE1F0007}"/>
              </a:ext>
            </a:extLst>
          </p:cNvPr>
          <p:cNvCxnSpPr/>
          <p:nvPr/>
        </p:nvCxnSpPr>
        <p:spPr>
          <a:xfrm>
            <a:off x="5761514" y="2141538"/>
            <a:ext cx="2795588" cy="4302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3D61BA3-6478-4D4E-9B6C-05D477FDD7EA}"/>
              </a:ext>
            </a:extLst>
          </p:cNvPr>
          <p:cNvCxnSpPr/>
          <p:nvPr/>
        </p:nvCxnSpPr>
        <p:spPr>
          <a:xfrm>
            <a:off x="5758339" y="2141538"/>
            <a:ext cx="2805113" cy="23812"/>
          </a:xfrm>
          <a:prstGeom prst="line">
            <a:avLst/>
          </a:prstGeom>
          <a:ln w="25400" cap="flat" cmpd="sng" algn="ctr">
            <a:solidFill>
              <a:srgbClr val="935DBB"/>
            </a:solidFill>
            <a:prstDash val="solid"/>
            <a:round/>
            <a:headEnd type="none" w="med" len="med"/>
            <a:tailEnd type="diamond" w="med" len="med"/>
          </a:ln>
          <a:effectLst/>
        </p:spPr>
        <p:style>
          <a:lnRef idx="2">
            <a:schemeClr val="accent1"/>
          </a:lnRef>
          <a:fillRef idx="0">
            <a:schemeClr val="accent1"/>
          </a:fillRef>
          <a:effectRef idx="1">
            <a:schemeClr val="accent1"/>
          </a:effectRef>
          <a:fontRef idx="minor">
            <a:schemeClr val="tx1"/>
          </a:fontRef>
        </p:style>
      </p:cxnSp>
      <p:grpSp>
        <p:nvGrpSpPr>
          <p:cNvPr id="132" name="Group 188">
            <a:extLst>
              <a:ext uri="{FF2B5EF4-FFF2-40B4-BE49-F238E27FC236}">
                <a16:creationId xmlns:a16="http://schemas.microsoft.com/office/drawing/2014/main" id="{F360E8EE-A210-476F-9AE4-BE99B26806F1}"/>
              </a:ext>
            </a:extLst>
          </p:cNvPr>
          <p:cNvGrpSpPr>
            <a:grpSpLocks/>
          </p:cNvGrpSpPr>
          <p:nvPr/>
        </p:nvGrpSpPr>
        <p:grpSpPr bwMode="auto">
          <a:xfrm>
            <a:off x="5175727" y="2446338"/>
            <a:ext cx="568325" cy="312737"/>
            <a:chOff x="4921365" y="2350167"/>
            <a:chExt cx="568666" cy="311896"/>
          </a:xfrm>
        </p:grpSpPr>
        <p:sp>
          <p:nvSpPr>
            <p:cNvPr id="133" name="Text Box 16">
              <a:extLst>
                <a:ext uri="{FF2B5EF4-FFF2-40B4-BE49-F238E27FC236}">
                  <a16:creationId xmlns:a16="http://schemas.microsoft.com/office/drawing/2014/main" id="{61063425-6744-4647-AF7E-FD643F637990}"/>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-10</a:t>
              </a:r>
            </a:p>
          </p:txBody>
        </p:sp>
        <p:sp>
          <p:nvSpPr>
            <p:cNvPr id="134" name="Line 13">
              <a:extLst>
                <a:ext uri="{FF2B5EF4-FFF2-40B4-BE49-F238E27FC236}">
                  <a16:creationId xmlns:a16="http://schemas.microsoft.com/office/drawing/2014/main" id="{91B14A34-F449-4456-BF0C-6B5A5194063A}"/>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135" name="Line 13">
            <a:extLst>
              <a:ext uri="{FF2B5EF4-FFF2-40B4-BE49-F238E27FC236}">
                <a16:creationId xmlns:a16="http://schemas.microsoft.com/office/drawing/2014/main" id="{A6332EE8-34F4-4662-BB75-89F661B2363B}"/>
              </a:ext>
            </a:extLst>
          </p:cNvPr>
          <p:cNvSpPr>
            <a:spLocks noChangeShapeType="1"/>
          </p:cNvSpPr>
          <p:nvPr/>
        </p:nvSpPr>
        <p:spPr bwMode="auto">
          <a:xfrm rot="5400000">
            <a:off x="5690077" y="5316538"/>
            <a:ext cx="0" cy="107950"/>
          </a:xfrm>
          <a:prstGeom prst="line">
            <a:avLst/>
          </a:prstGeom>
          <a:noFill/>
          <a:ln w="9525">
            <a:solidFill>
              <a:srgbClr val="000000"/>
            </a:solidFill>
            <a:round/>
            <a:headEnd/>
            <a:tailEnd/>
          </a:ln>
        </p:spPr>
        <p:txBody>
          <a:bodyPr lIns="91430" tIns="45715" rIns="91430" bIns="45715"/>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nvGrpSpPr>
          <p:cNvPr id="136" name="Group 194">
            <a:extLst>
              <a:ext uri="{FF2B5EF4-FFF2-40B4-BE49-F238E27FC236}">
                <a16:creationId xmlns:a16="http://schemas.microsoft.com/office/drawing/2014/main" id="{3CB4A1D3-0DD2-4B1E-8271-2794A17DFF4C}"/>
              </a:ext>
            </a:extLst>
          </p:cNvPr>
          <p:cNvGrpSpPr>
            <a:grpSpLocks/>
          </p:cNvGrpSpPr>
          <p:nvPr/>
        </p:nvGrpSpPr>
        <p:grpSpPr bwMode="auto">
          <a:xfrm>
            <a:off x="5175727" y="3368675"/>
            <a:ext cx="568325" cy="312738"/>
            <a:chOff x="4921365" y="2350167"/>
            <a:chExt cx="568666" cy="311896"/>
          </a:xfrm>
        </p:grpSpPr>
        <p:sp>
          <p:nvSpPr>
            <p:cNvPr id="137" name="Text Box 16">
              <a:extLst>
                <a:ext uri="{FF2B5EF4-FFF2-40B4-BE49-F238E27FC236}">
                  <a16:creationId xmlns:a16="http://schemas.microsoft.com/office/drawing/2014/main" id="{59F5D314-DD56-40FD-8350-E44DD0DCC6F4}"/>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-30</a:t>
              </a:r>
            </a:p>
          </p:txBody>
        </p:sp>
        <p:sp>
          <p:nvSpPr>
            <p:cNvPr id="138" name="Line 13">
              <a:extLst>
                <a:ext uri="{FF2B5EF4-FFF2-40B4-BE49-F238E27FC236}">
                  <a16:creationId xmlns:a16="http://schemas.microsoft.com/office/drawing/2014/main" id="{533471FA-B99D-4DEB-ABE9-6CE4E6F25AD6}"/>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39" name="Group 197">
            <a:extLst>
              <a:ext uri="{FF2B5EF4-FFF2-40B4-BE49-F238E27FC236}">
                <a16:creationId xmlns:a16="http://schemas.microsoft.com/office/drawing/2014/main" id="{9D44A663-FF59-4FC2-97B9-6F22D98CFEFC}"/>
              </a:ext>
            </a:extLst>
          </p:cNvPr>
          <p:cNvGrpSpPr>
            <a:grpSpLocks/>
          </p:cNvGrpSpPr>
          <p:nvPr/>
        </p:nvGrpSpPr>
        <p:grpSpPr bwMode="auto">
          <a:xfrm>
            <a:off x="5175727" y="1985963"/>
            <a:ext cx="568325" cy="311150"/>
            <a:chOff x="4921365" y="2350167"/>
            <a:chExt cx="568666" cy="311896"/>
          </a:xfrm>
        </p:grpSpPr>
        <p:sp>
          <p:nvSpPr>
            <p:cNvPr id="140" name="Text Box 16">
              <a:extLst>
                <a:ext uri="{FF2B5EF4-FFF2-40B4-BE49-F238E27FC236}">
                  <a16:creationId xmlns:a16="http://schemas.microsoft.com/office/drawing/2014/main" id="{6AD4575F-6BB9-401C-B096-3DC1B106EF19}"/>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0</a:t>
              </a:r>
            </a:p>
          </p:txBody>
        </p:sp>
        <p:sp>
          <p:nvSpPr>
            <p:cNvPr id="141" name="Line 13">
              <a:extLst>
                <a:ext uri="{FF2B5EF4-FFF2-40B4-BE49-F238E27FC236}">
                  <a16:creationId xmlns:a16="http://schemas.microsoft.com/office/drawing/2014/main" id="{DA34A88E-9A98-4908-B9CC-E27CDE788A4C}"/>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42" name="Group 200">
            <a:extLst>
              <a:ext uri="{FF2B5EF4-FFF2-40B4-BE49-F238E27FC236}">
                <a16:creationId xmlns:a16="http://schemas.microsoft.com/office/drawing/2014/main" id="{6F72B583-882B-4283-9815-11933EA03F1B}"/>
              </a:ext>
            </a:extLst>
          </p:cNvPr>
          <p:cNvGrpSpPr>
            <a:grpSpLocks/>
          </p:cNvGrpSpPr>
          <p:nvPr/>
        </p:nvGrpSpPr>
        <p:grpSpPr bwMode="auto">
          <a:xfrm>
            <a:off x="5175727" y="3830638"/>
            <a:ext cx="568325" cy="311150"/>
            <a:chOff x="4921365" y="2350167"/>
            <a:chExt cx="568666" cy="311896"/>
          </a:xfrm>
        </p:grpSpPr>
        <p:sp>
          <p:nvSpPr>
            <p:cNvPr id="143" name="Text Box 16">
              <a:extLst>
                <a:ext uri="{FF2B5EF4-FFF2-40B4-BE49-F238E27FC236}">
                  <a16:creationId xmlns:a16="http://schemas.microsoft.com/office/drawing/2014/main" id="{384CF0BC-93A7-464B-A259-71F0D83563B5}"/>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-40</a:t>
              </a:r>
            </a:p>
          </p:txBody>
        </p:sp>
        <p:sp>
          <p:nvSpPr>
            <p:cNvPr id="144" name="Line 13">
              <a:extLst>
                <a:ext uri="{FF2B5EF4-FFF2-40B4-BE49-F238E27FC236}">
                  <a16:creationId xmlns:a16="http://schemas.microsoft.com/office/drawing/2014/main" id="{ABD657D3-A49D-4B58-AC0A-83A2D9249505}"/>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45" name="Group 203">
            <a:extLst>
              <a:ext uri="{FF2B5EF4-FFF2-40B4-BE49-F238E27FC236}">
                <a16:creationId xmlns:a16="http://schemas.microsoft.com/office/drawing/2014/main" id="{B3B4FEE6-42BE-4CC2-A855-D4885CD9E8A3}"/>
              </a:ext>
            </a:extLst>
          </p:cNvPr>
          <p:cNvGrpSpPr>
            <a:grpSpLocks/>
          </p:cNvGrpSpPr>
          <p:nvPr/>
        </p:nvGrpSpPr>
        <p:grpSpPr bwMode="auto">
          <a:xfrm>
            <a:off x="5175727" y="2908300"/>
            <a:ext cx="568325" cy="311150"/>
            <a:chOff x="4921365" y="2350167"/>
            <a:chExt cx="568666" cy="311896"/>
          </a:xfrm>
        </p:grpSpPr>
        <p:sp>
          <p:nvSpPr>
            <p:cNvPr id="146" name="Text Box 16">
              <a:extLst>
                <a:ext uri="{FF2B5EF4-FFF2-40B4-BE49-F238E27FC236}">
                  <a16:creationId xmlns:a16="http://schemas.microsoft.com/office/drawing/2014/main" id="{FFDF4510-A542-4B73-8A8E-D851E594372D}"/>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-20</a:t>
              </a:r>
            </a:p>
          </p:txBody>
        </p:sp>
        <p:sp>
          <p:nvSpPr>
            <p:cNvPr id="147" name="Line 13">
              <a:extLst>
                <a:ext uri="{FF2B5EF4-FFF2-40B4-BE49-F238E27FC236}">
                  <a16:creationId xmlns:a16="http://schemas.microsoft.com/office/drawing/2014/main" id="{A3DD7BB5-2ACD-428C-91BD-96710CE93234}"/>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48" name="Group 206">
            <a:extLst>
              <a:ext uri="{FF2B5EF4-FFF2-40B4-BE49-F238E27FC236}">
                <a16:creationId xmlns:a16="http://schemas.microsoft.com/office/drawing/2014/main" id="{C199E1B2-6503-44E8-A276-7E1C6DA3E3BA}"/>
              </a:ext>
            </a:extLst>
          </p:cNvPr>
          <p:cNvGrpSpPr>
            <a:grpSpLocks/>
          </p:cNvGrpSpPr>
          <p:nvPr/>
        </p:nvGrpSpPr>
        <p:grpSpPr bwMode="auto">
          <a:xfrm>
            <a:off x="5169377" y="4291013"/>
            <a:ext cx="568325" cy="312737"/>
            <a:chOff x="4921365" y="2350167"/>
            <a:chExt cx="568666" cy="311896"/>
          </a:xfrm>
        </p:grpSpPr>
        <p:sp>
          <p:nvSpPr>
            <p:cNvPr id="149" name="Text Box 16">
              <a:extLst>
                <a:ext uri="{FF2B5EF4-FFF2-40B4-BE49-F238E27FC236}">
                  <a16:creationId xmlns:a16="http://schemas.microsoft.com/office/drawing/2014/main" id="{9260CDAC-D11A-4BDC-A1D1-43F46B3D24AA}"/>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-50</a:t>
              </a:r>
            </a:p>
          </p:txBody>
        </p:sp>
        <p:sp>
          <p:nvSpPr>
            <p:cNvPr id="150" name="Line 13">
              <a:extLst>
                <a:ext uri="{FF2B5EF4-FFF2-40B4-BE49-F238E27FC236}">
                  <a16:creationId xmlns:a16="http://schemas.microsoft.com/office/drawing/2014/main" id="{D651E16B-37F9-4964-A483-72713E0CEFDF}"/>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grpSp>
        <p:nvGrpSpPr>
          <p:cNvPr id="151" name="Group 209">
            <a:extLst>
              <a:ext uri="{FF2B5EF4-FFF2-40B4-BE49-F238E27FC236}">
                <a16:creationId xmlns:a16="http://schemas.microsoft.com/office/drawing/2014/main" id="{6FB5F90C-33F6-4EB7-B657-AEB1E898FFA1}"/>
              </a:ext>
            </a:extLst>
          </p:cNvPr>
          <p:cNvGrpSpPr>
            <a:grpSpLocks/>
          </p:cNvGrpSpPr>
          <p:nvPr/>
        </p:nvGrpSpPr>
        <p:grpSpPr bwMode="auto">
          <a:xfrm>
            <a:off x="5169377" y="4752975"/>
            <a:ext cx="568325" cy="311150"/>
            <a:chOff x="4921365" y="2350167"/>
            <a:chExt cx="568666" cy="311896"/>
          </a:xfrm>
        </p:grpSpPr>
        <p:sp>
          <p:nvSpPr>
            <p:cNvPr id="152" name="Text Box 16">
              <a:extLst>
                <a:ext uri="{FF2B5EF4-FFF2-40B4-BE49-F238E27FC236}">
                  <a16:creationId xmlns:a16="http://schemas.microsoft.com/office/drawing/2014/main" id="{DF17D930-1DC0-496A-8E91-596AFEF26F35}"/>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b="0" dirty="0">
                  <a:latin typeface="Arial Narrow"/>
                  <a:cs typeface="Arial Narrow"/>
                </a:rPr>
                <a:t>-60</a:t>
              </a:r>
            </a:p>
          </p:txBody>
        </p:sp>
        <p:sp>
          <p:nvSpPr>
            <p:cNvPr id="153" name="Line 13">
              <a:extLst>
                <a:ext uri="{FF2B5EF4-FFF2-40B4-BE49-F238E27FC236}">
                  <a16:creationId xmlns:a16="http://schemas.microsoft.com/office/drawing/2014/main" id="{60147D3E-4582-4F5D-9CA0-4D8BCBCE8F4D}"/>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effectLst>
                  <a:outerShdw blurRad="38100" dist="38100" dir="2700000" algn="tl">
                    <a:srgbClr val="000000">
                      <a:alpha val="43137"/>
                    </a:srgbClr>
                  </a:outerShdw>
                </a:effectLst>
                <a:latin typeface="Arial Narrow"/>
                <a:cs typeface="Arial Narrow"/>
              </a:endParaRPr>
            </a:p>
          </p:txBody>
        </p:sp>
      </p:grpSp>
      <p:sp>
        <p:nvSpPr>
          <p:cNvPr id="154" name="Line 13">
            <a:extLst>
              <a:ext uri="{FF2B5EF4-FFF2-40B4-BE49-F238E27FC236}">
                <a16:creationId xmlns:a16="http://schemas.microsoft.com/office/drawing/2014/main" id="{0F415562-2E27-4A8E-AB1C-189D4DAE6EAF}"/>
              </a:ext>
            </a:extLst>
          </p:cNvPr>
          <p:cNvSpPr>
            <a:spLocks noChangeShapeType="1"/>
          </p:cNvSpPr>
          <p:nvPr/>
        </p:nvSpPr>
        <p:spPr bwMode="auto">
          <a:xfrm>
            <a:off x="5751989" y="2133600"/>
            <a:ext cx="0" cy="323850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effectLst>
                <a:outerShdw blurRad="38100" dist="38100" dir="2700000" algn="tl">
                  <a:srgbClr val="000000">
                    <a:alpha val="43137"/>
                  </a:srgbClr>
                </a:outerShdw>
              </a:effectLst>
              <a:latin typeface="Arial Narrow"/>
              <a:cs typeface="Arial Narrow"/>
            </a:endParaRPr>
          </a:p>
        </p:txBody>
      </p:sp>
      <p:sp>
        <p:nvSpPr>
          <p:cNvPr id="155" name="Line 13">
            <a:extLst>
              <a:ext uri="{FF2B5EF4-FFF2-40B4-BE49-F238E27FC236}">
                <a16:creationId xmlns:a16="http://schemas.microsoft.com/office/drawing/2014/main" id="{4277D8B2-4406-4C1C-B1CB-FAE9571C1381}"/>
              </a:ext>
            </a:extLst>
          </p:cNvPr>
          <p:cNvSpPr>
            <a:spLocks noChangeShapeType="1"/>
          </p:cNvSpPr>
          <p:nvPr/>
        </p:nvSpPr>
        <p:spPr bwMode="auto">
          <a:xfrm>
            <a:off x="1244682" y="2132013"/>
            <a:ext cx="0" cy="323850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effectLst>
                <a:outerShdw blurRad="38100" dist="38100" dir="2700000" algn="tl">
                  <a:srgbClr val="000000">
                    <a:alpha val="43137"/>
                  </a:srgbClr>
                </a:outerShdw>
              </a:effectLst>
              <a:latin typeface="Arial Narrow"/>
              <a:cs typeface="Arial Narrow"/>
            </a:endParaRPr>
          </a:p>
        </p:txBody>
      </p:sp>
      <p:sp>
        <p:nvSpPr>
          <p:cNvPr id="156" name="Text Box 41">
            <a:extLst>
              <a:ext uri="{FF2B5EF4-FFF2-40B4-BE49-F238E27FC236}">
                <a16:creationId xmlns:a16="http://schemas.microsoft.com/office/drawing/2014/main" id="{30892701-440D-4CF5-A9B0-B7947713A7A3}"/>
              </a:ext>
            </a:extLst>
          </p:cNvPr>
          <p:cNvSpPr txBox="1">
            <a:spLocks noChangeArrowheads="1"/>
          </p:cNvSpPr>
          <p:nvPr/>
        </p:nvSpPr>
        <p:spPr bwMode="auto">
          <a:xfrm>
            <a:off x="899592" y="5651401"/>
            <a:ext cx="7889875" cy="461655"/>
          </a:xfrm>
          <a:prstGeom prst="rect">
            <a:avLst/>
          </a:prstGeom>
          <a:noFill/>
          <a:ln w="9525">
            <a:noFill/>
            <a:miter lim="800000"/>
            <a:headEnd/>
            <a:tailEnd/>
          </a:ln>
          <a:effectLst>
            <a:prstShdw prst="shdw17" dist="17961" dir="2700000">
              <a:schemeClr val="hlink">
                <a:gamma/>
                <a:shade val="60000"/>
                <a:invGamma/>
                <a:alpha val="74998"/>
              </a:schemeClr>
            </a:prstShdw>
          </a:effectLst>
        </p:spPr>
        <p:txBody>
          <a:bodyPr lIns="91430" tIns="45715" rIns="91430" bIns="45715">
            <a:spAutoFit/>
          </a:bodyPr>
          <a:lstStyle/>
          <a:p>
            <a:pPr algn="ctr">
              <a:spcBef>
                <a:spcPct val="50000"/>
              </a:spcBef>
              <a:defRPr/>
            </a:pPr>
            <a:r>
              <a:rPr lang="en-US" sz="2400" b="1" dirty="0">
                <a:solidFill>
                  <a:schemeClr val="tx1">
                    <a:lumMod val="75000"/>
                    <a:lumOff val="25000"/>
                  </a:schemeClr>
                </a:solidFill>
                <a:latin typeface="Arial Narrow" panose="020B0606020202030204" pitchFamily="34" charset="0"/>
                <a:cs typeface="Arial Narrow"/>
              </a:rPr>
              <a:t>Patients with familial hypercholesterolemia </a:t>
            </a:r>
            <a:endParaRPr lang="en-CA" sz="2400" b="1" dirty="0">
              <a:solidFill>
                <a:schemeClr val="tx1">
                  <a:lumMod val="75000"/>
                  <a:lumOff val="25000"/>
                </a:schemeClr>
              </a:solidFill>
              <a:latin typeface="Arial Narrow" panose="020B0606020202030204" pitchFamily="34" charset="0"/>
              <a:cs typeface="Arial Narrow"/>
            </a:endParaRPr>
          </a:p>
        </p:txBody>
      </p:sp>
    </p:spTree>
    <p:extLst>
      <p:ext uri="{BB962C8B-B14F-4D97-AF65-F5344CB8AC3E}">
        <p14:creationId xmlns:p14="http://schemas.microsoft.com/office/powerpoint/2010/main" val="253786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072480"/>
            <a:ext cx="9162797" cy="785519"/>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1" y="1654598"/>
            <a:ext cx="8610599" cy="4066964"/>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3192"/>
              </a:solidFill>
              <a:effectLst/>
              <a:uLnTx/>
              <a:uFillTx/>
              <a:latin typeface="Arial Narrow"/>
              <a:ea typeface="+mn-ea"/>
            </a:endParaRP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rPr>
              <a:t>6%</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rPr>
              <a:t>10%</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rPr>
              <a:t>12%</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rPr>
              <a:t>15%</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lang="en-CA" b="1" dirty="0">
                <a:solidFill>
                  <a:srgbClr val="000000">
                    <a:lumMod val="85000"/>
                    <a:lumOff val="15000"/>
                  </a:srgbClr>
                </a:solidFill>
              </a:rPr>
              <a:t>Depending on the statin </a:t>
            </a:r>
            <a:endPar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6156" y="57418"/>
            <a:ext cx="8573529"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If The Statin Dose Is Doubled, LDL-C Will Be Reduced By An Additional?</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2083" y="2305050"/>
            <a:ext cx="1852346" cy="4171949"/>
          </a:xfrm>
          <a:prstGeom prst="rect">
            <a:avLst/>
          </a:prstGeom>
        </p:spPr>
      </p:pic>
    </p:spTree>
    <p:extLst>
      <p:ext uri="{BB962C8B-B14F-4D97-AF65-F5344CB8AC3E}">
        <p14:creationId xmlns:p14="http://schemas.microsoft.com/office/powerpoint/2010/main" val="295078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Presenter Disclosure</a:t>
            </a:r>
          </a:p>
        </p:txBody>
      </p:sp>
      <p:sp>
        <p:nvSpPr>
          <p:cNvPr id="18" name="Content Placeholder 2">
            <a:extLst>
              <a:ext uri="{FF2B5EF4-FFF2-40B4-BE49-F238E27FC236}">
                <a16:creationId xmlns:a16="http://schemas.microsoft.com/office/drawing/2014/main" id="{D765A9EB-7616-4D01-9772-ECE38F15BBE1}"/>
              </a:ext>
            </a:extLst>
          </p:cNvPr>
          <p:cNvSpPr txBox="1">
            <a:spLocks/>
          </p:cNvSpPr>
          <p:nvPr/>
        </p:nvSpPr>
        <p:spPr>
          <a:xfrm>
            <a:off x="1596213" y="1965072"/>
            <a:ext cx="7218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buClr>
                <a:srgbClr val="242C49"/>
              </a:buClr>
              <a:buNone/>
              <a:defRPr/>
            </a:pPr>
            <a:r>
              <a:rPr kumimoji="0" lang="en-US" altLang="en-US" sz="3600" b="1" i="0" u="none" strike="noStrike" kern="0" cap="none" spc="0" normalizeH="0" baseline="0" noProof="0" dirty="0">
                <a:ln>
                  <a:noFill/>
                </a:ln>
                <a:solidFill>
                  <a:srgbClr val="000000"/>
                </a:solidFill>
                <a:effectLst/>
                <a:uLnTx/>
                <a:uFillTx/>
                <a:latin typeface="Arial Narrow" panose="020B0606020202030204" pitchFamily="34" charset="0"/>
                <a:sym typeface="Arial Narrow Bold" charset="0"/>
              </a:rPr>
              <a:t>Presenter - </a:t>
            </a:r>
            <a:r>
              <a:rPr lang="en-US" altLang="en-US" sz="3600" b="1" dirty="0">
                <a:solidFill>
                  <a:srgbClr val="002060"/>
                </a:solidFill>
                <a:latin typeface="Arial Narrow" panose="020B0606020202030204" pitchFamily="34" charset="0"/>
                <a:sym typeface="Arial Narrow Bold" charset="0"/>
              </a:rPr>
              <a:t>[presenter name] </a:t>
            </a:r>
            <a:endParaRPr kumimoji="0" lang="en-US" altLang="en-US" sz="3600" b="1" i="0" u="none" strike="noStrike" kern="0" cap="none" spc="0" normalizeH="0" baseline="0" noProof="0" dirty="0">
              <a:ln>
                <a:noFill/>
              </a:ln>
              <a:solidFill>
                <a:srgbClr val="000000"/>
              </a:solidFill>
              <a:effectLst/>
              <a:uLnTx/>
              <a:uFillTx/>
              <a:latin typeface="Arial Narrow" panose="020B0606020202030204" pitchFamily="34" charset="0"/>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en-US" sz="3200" b="1" dirty="0">
                <a:solidFill>
                  <a:srgbClr val="002060"/>
                </a:solidFill>
                <a:latin typeface="Arial Narrow" panose="020B0606020202030204" pitchFamily="34" charset="0"/>
                <a:cs typeface="+mn-cs"/>
                <a:sym typeface="Arial Narrow Bold" charset="0"/>
              </a:rPr>
              <a:t>Relationships with commercial interests: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endParaRP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Grants/Research Support:</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Speakers Bureau/Honoraria:</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Consulting Fees: </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Patents: </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ndParaRPr>
          </a:p>
        </p:txBody>
      </p:sp>
      <p:sp>
        <p:nvSpPr>
          <p:cNvPr id="9" name="Rectangle 8"/>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735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3752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85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Even Maximal Statin Therapy May Not Be Sufficient In Achieving LDL-C Target</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1" name="Text Placeholder 3">
            <a:extLst>
              <a:ext uri="{FF2B5EF4-FFF2-40B4-BE49-F238E27FC236}">
                <a16:creationId xmlns:a16="http://schemas.microsoft.com/office/drawing/2014/main" id="{776E0A0D-5B03-48B9-B6AF-D26C1FBA6874}"/>
              </a:ext>
            </a:extLst>
          </p:cNvPr>
          <p:cNvSpPr txBox="1">
            <a:spLocks/>
          </p:cNvSpPr>
          <p:nvPr/>
        </p:nvSpPr>
        <p:spPr>
          <a:xfrm>
            <a:off x="299476" y="5546390"/>
            <a:ext cx="4392205" cy="365125"/>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164592" indent="-164592">
              <a:defRPr/>
            </a:pPr>
            <a:r>
              <a:rPr lang="en-CA" sz="700" dirty="0">
                <a:solidFill>
                  <a:schemeClr val="tx1"/>
                </a:solidFill>
                <a:latin typeface="Arial Narrow" panose="020B0606020202030204" pitchFamily="34" charset="0"/>
              </a:rPr>
              <a:t>*As per Canadian Product Monographs</a:t>
            </a:r>
          </a:p>
          <a:p>
            <a:pPr marL="164592" indent="-164592">
              <a:buFont typeface="+mj-lt"/>
              <a:buAutoNum type="arabicPeriod"/>
              <a:defRPr/>
            </a:pPr>
            <a:r>
              <a:rPr lang="en-CA" sz="700" dirty="0">
                <a:solidFill>
                  <a:schemeClr val="tx1"/>
                </a:solidFill>
                <a:latin typeface="Arial Narrow" panose="020B0606020202030204" pitchFamily="34" charset="0"/>
              </a:rPr>
              <a:t>Crestor (rosuvastatin) Product Monograph. AstraZeneca. April 21, 2015.</a:t>
            </a:r>
          </a:p>
          <a:p>
            <a:pPr marL="164592" indent="-164592">
              <a:buFont typeface="+mj-lt"/>
              <a:buAutoNum type="arabicPeriod"/>
              <a:defRPr/>
            </a:pPr>
            <a:r>
              <a:rPr lang="en-CA" sz="700" dirty="0">
                <a:solidFill>
                  <a:schemeClr val="tx1"/>
                </a:solidFill>
                <a:latin typeface="Arial Narrow" panose="020B0606020202030204" pitchFamily="34" charset="0"/>
              </a:rPr>
              <a:t>Lipitor (atorvastatin) Product Monograph. Pfizer. Feb 18, 2016.</a:t>
            </a:r>
          </a:p>
          <a:p>
            <a:pPr marL="164592" indent="-164592">
              <a:buFont typeface="+mj-lt"/>
              <a:buAutoNum type="arabicPeriod"/>
              <a:defRPr/>
            </a:pPr>
            <a:r>
              <a:rPr lang="en-CA" sz="700" dirty="0">
                <a:solidFill>
                  <a:schemeClr val="tx1"/>
                </a:solidFill>
                <a:latin typeface="Arial Narrow" panose="020B0606020202030204" pitchFamily="34" charset="0"/>
              </a:rPr>
              <a:t>Pravachol (pravastatin) Product Monograph Bristol-Myers Squibb Canada. Nov 30, 2015. </a:t>
            </a:r>
          </a:p>
          <a:p>
            <a:pPr marL="164592" indent="-164592">
              <a:buFont typeface="+mj-lt"/>
              <a:buAutoNum type="arabicPeriod"/>
              <a:defRPr/>
            </a:pPr>
            <a:r>
              <a:rPr lang="en-CA" sz="700" dirty="0" err="1">
                <a:solidFill>
                  <a:schemeClr val="tx1"/>
                </a:solidFill>
                <a:latin typeface="Arial Narrow" panose="020B0606020202030204" pitchFamily="34" charset="0"/>
              </a:rPr>
              <a:t>Mevacor</a:t>
            </a:r>
            <a:r>
              <a:rPr lang="en-CA" sz="700" dirty="0">
                <a:solidFill>
                  <a:schemeClr val="tx1"/>
                </a:solidFill>
                <a:latin typeface="Arial Narrow" panose="020B0606020202030204" pitchFamily="34" charset="0"/>
              </a:rPr>
              <a:t> (lovastatin) Product Monograph. Merck. Jul. 24, 2012.</a:t>
            </a:r>
          </a:p>
        </p:txBody>
      </p:sp>
      <p:sp>
        <p:nvSpPr>
          <p:cNvPr id="82" name="Text Placeholder 3">
            <a:extLst>
              <a:ext uri="{FF2B5EF4-FFF2-40B4-BE49-F238E27FC236}">
                <a16:creationId xmlns:a16="http://schemas.microsoft.com/office/drawing/2014/main" id="{3148C31F-32CB-426F-A8A3-DDC661C52B7B}"/>
              </a:ext>
            </a:extLst>
          </p:cNvPr>
          <p:cNvSpPr txBox="1">
            <a:spLocks/>
          </p:cNvSpPr>
          <p:nvPr/>
        </p:nvSpPr>
        <p:spPr>
          <a:xfrm>
            <a:off x="4561802" y="5665655"/>
            <a:ext cx="4492279" cy="365125"/>
          </a:xfrm>
          <a:prstGeom prst="rect">
            <a:avLst/>
          </a:prstGeom>
        </p:spPr>
        <p:txBody>
          <a:bodyPr vert="horz" lIns="91440" tIns="45720" rIns="91440" bIns="45720" rtlCol="0" anchor="b" anchorCtr="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2200" kern="1200">
                <a:solidFill>
                  <a:schemeClr val="tx2"/>
                </a:solidFill>
                <a:latin typeface="+mn-lt"/>
                <a:ea typeface="+mn-ea"/>
                <a:cs typeface="+mn-cs"/>
              </a:defRPr>
            </a:lvl2pPr>
            <a:lvl3pPr marL="9144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2000" kern="1200">
                <a:solidFill>
                  <a:schemeClr val="tx2"/>
                </a:solidFill>
                <a:latin typeface="+mn-lt"/>
                <a:ea typeface="+mn-ea"/>
                <a:cs typeface="+mn-cs"/>
              </a:defRPr>
            </a:lvl3pPr>
            <a:lvl4pPr marL="13716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ClrTx/>
              <a:buFont typeface="+mj-lt"/>
              <a:buAutoNum type="arabicPeriod" startAt="5"/>
              <a:defRPr/>
            </a:pPr>
            <a:endParaRPr lang="en-CA" sz="700" dirty="0">
              <a:solidFill>
                <a:srgbClr val="44546A">
                  <a:lumMod val="50000"/>
                </a:srgbClr>
              </a:solidFill>
              <a:latin typeface="Arial Narrow" panose="020B0606020202030204" pitchFamily="34" charset="0"/>
              <a:cs typeface="Arial Narrow"/>
            </a:endParaRPr>
          </a:p>
          <a:p>
            <a:pPr marL="228600" indent="-228600">
              <a:buClrTx/>
              <a:buFont typeface="+mj-lt"/>
              <a:buAutoNum type="arabicPeriod" startAt="5"/>
              <a:defRPr/>
            </a:pPr>
            <a:endParaRPr lang="en-CA" sz="700" dirty="0">
              <a:solidFill>
                <a:srgbClr val="44546A">
                  <a:lumMod val="50000"/>
                </a:srgbClr>
              </a:solidFill>
              <a:latin typeface="Arial Narrow" panose="020B0606020202030204" pitchFamily="34" charset="0"/>
              <a:cs typeface="Arial Narrow"/>
            </a:endParaRP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Zocor (simvastatin) Product Monograph. Merck. Dec 10, 2014.</a:t>
            </a: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Lescol (fluvastatin) Product Monograph. Novartis. Aug. 26, 2016.</a:t>
            </a: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Adapted from CURVES Investigators. Am J Cardiol. 1998;81:582-587.</a:t>
            </a:r>
          </a:p>
        </p:txBody>
      </p:sp>
      <p:pic>
        <p:nvPicPr>
          <p:cNvPr id="83" name="Picture 82">
            <a:extLst>
              <a:ext uri="{FF2B5EF4-FFF2-40B4-BE49-F238E27FC236}">
                <a16:creationId xmlns:a16="http://schemas.microsoft.com/office/drawing/2014/main" id="{0C472988-937A-45F0-945C-ABC7B323EEE7}"/>
              </a:ext>
            </a:extLst>
          </p:cNvPr>
          <p:cNvPicPr>
            <a:picLocks noChangeAspect="1"/>
          </p:cNvPicPr>
          <p:nvPr/>
        </p:nvPicPr>
        <p:blipFill>
          <a:blip r:embed="rId4"/>
          <a:stretch>
            <a:fillRect/>
          </a:stretch>
        </p:blipFill>
        <p:spPr>
          <a:xfrm>
            <a:off x="7285401" y="2583900"/>
            <a:ext cx="1635622" cy="2116411"/>
          </a:xfrm>
          <a:prstGeom prst="rect">
            <a:avLst/>
          </a:prstGeom>
        </p:spPr>
      </p:pic>
      <p:sp>
        <p:nvSpPr>
          <p:cNvPr id="84" name="Rounded Rectangle 77">
            <a:extLst>
              <a:ext uri="{FF2B5EF4-FFF2-40B4-BE49-F238E27FC236}">
                <a16:creationId xmlns:a16="http://schemas.microsoft.com/office/drawing/2014/main" id="{8B2C2C0E-63E9-45E7-8E90-A5E93EFF5AAF}"/>
              </a:ext>
            </a:extLst>
          </p:cNvPr>
          <p:cNvSpPr/>
          <p:nvPr/>
        </p:nvSpPr>
        <p:spPr>
          <a:xfrm>
            <a:off x="7374523" y="3007127"/>
            <a:ext cx="1503968" cy="16637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lumMod val="85000"/>
                    <a:lumOff val="15000"/>
                  </a:schemeClr>
                </a:solidFill>
                <a:latin typeface="Arial Narrow"/>
                <a:cs typeface="Arial Narrow"/>
              </a:rPr>
              <a:t>Doubling the statin dose results in only 6% additional LDL-C reduction</a:t>
            </a:r>
          </a:p>
        </p:txBody>
      </p:sp>
      <p:pic>
        <p:nvPicPr>
          <p:cNvPr id="4" name="Picture 3">
            <a:extLst>
              <a:ext uri="{FF2B5EF4-FFF2-40B4-BE49-F238E27FC236}">
                <a16:creationId xmlns:a16="http://schemas.microsoft.com/office/drawing/2014/main" id="{7556DF01-9343-47AC-8ED5-BF18672A33AC}"/>
              </a:ext>
            </a:extLst>
          </p:cNvPr>
          <p:cNvPicPr>
            <a:picLocks noChangeAspect="1"/>
          </p:cNvPicPr>
          <p:nvPr/>
        </p:nvPicPr>
        <p:blipFill>
          <a:blip r:embed="rId5"/>
          <a:stretch>
            <a:fillRect/>
          </a:stretch>
        </p:blipFill>
        <p:spPr>
          <a:xfrm>
            <a:off x="-116959" y="1448813"/>
            <a:ext cx="7534014" cy="4040143"/>
          </a:xfrm>
          <a:prstGeom prst="rect">
            <a:avLst/>
          </a:prstGeom>
        </p:spPr>
      </p:pic>
    </p:spTree>
    <p:extLst>
      <p:ext uri="{BB962C8B-B14F-4D97-AF65-F5344CB8AC3E}">
        <p14:creationId xmlns:p14="http://schemas.microsoft.com/office/powerpoint/2010/main" val="328668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8561"/>
            <a:ext cx="8439403" cy="1200329"/>
          </a:xfrm>
          <a:prstGeom prst="rect">
            <a:avLst/>
          </a:prstGeom>
        </p:spPr>
        <p:txBody>
          <a:bodyPr wrap="square">
            <a:spAutoFit/>
          </a:bodyPr>
          <a:lstStyle/>
          <a:p>
            <a:pPr lvl="0" algn="ctr" defTabSz="342991">
              <a:defRPr/>
            </a:pPr>
            <a:r>
              <a:rPr lang="en-CA" sz="3600" b="1" u="sng" dirty="0">
                <a:solidFill>
                  <a:prstClr val="white"/>
                </a:solidFill>
                <a:latin typeface="Arial Narrow" panose="020B0606020202030204" pitchFamily="34" charset="0"/>
              </a:rPr>
              <a:t>G</a:t>
            </a:r>
            <a:r>
              <a:rPr lang="en-CA" sz="3600" b="1" dirty="0">
                <a:solidFill>
                  <a:prstClr val="white"/>
                </a:solidFill>
                <a:latin typeface="Arial Narrow" panose="020B0606020202030204" pitchFamily="34" charset="0"/>
              </a:rPr>
              <a:t>uideline </a:t>
            </a:r>
            <a:r>
              <a:rPr lang="en-CA" sz="3600" b="1" u="sng" dirty="0">
                <a:solidFill>
                  <a:prstClr val="white"/>
                </a:solidFill>
                <a:latin typeface="Arial Narrow" panose="020B0606020202030204" pitchFamily="34" charset="0"/>
              </a:rPr>
              <a:t>O</a:t>
            </a:r>
            <a:r>
              <a:rPr lang="en-CA" sz="3600" b="1" dirty="0">
                <a:solidFill>
                  <a:prstClr val="white"/>
                </a:solidFill>
                <a:latin typeface="Arial Narrow" panose="020B0606020202030204" pitchFamily="34" charset="0"/>
              </a:rPr>
              <a:t>riented </a:t>
            </a:r>
            <a:r>
              <a:rPr lang="en-CA" sz="3600" b="1" u="sng" dirty="0">
                <a:solidFill>
                  <a:prstClr val="white"/>
                </a:solidFill>
                <a:latin typeface="Arial Narrow" panose="020B0606020202030204" pitchFamily="34" charset="0"/>
              </a:rPr>
              <a:t>A</a:t>
            </a:r>
            <a:r>
              <a:rPr lang="en-CA" sz="3600" b="1" dirty="0">
                <a:solidFill>
                  <a:prstClr val="white"/>
                </a:solidFill>
                <a:latin typeface="Arial Narrow" panose="020B0606020202030204" pitchFamily="34" charset="0"/>
              </a:rPr>
              <a:t>pproach to </a:t>
            </a:r>
            <a:r>
              <a:rPr lang="en-CA" sz="3600" b="1" u="sng" dirty="0">
                <a:solidFill>
                  <a:prstClr val="white"/>
                </a:solidFill>
                <a:latin typeface="Arial Narrow" panose="020B0606020202030204" pitchFamily="34" charset="0"/>
              </a:rPr>
              <a:t>L</a:t>
            </a:r>
            <a:r>
              <a:rPr lang="en-CA" sz="3600" b="1" dirty="0">
                <a:solidFill>
                  <a:prstClr val="white"/>
                </a:solidFill>
                <a:latin typeface="Arial Narrow" panose="020B0606020202030204" pitchFamily="34" charset="0"/>
              </a:rPr>
              <a:t>ipid lowering in Canada (GOAL)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A5400FC1-561A-451A-8816-F9197FBA4D82}"/>
              </a:ext>
            </a:extLst>
          </p:cNvPr>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12" name="Rectangle 11">
            <a:extLst>
              <a:ext uri="{FF2B5EF4-FFF2-40B4-BE49-F238E27FC236}">
                <a16:creationId xmlns:a16="http://schemas.microsoft.com/office/drawing/2014/main" id="{7FE47FB9-C8B6-4A3E-B21D-3A542B364DBD}"/>
              </a:ext>
            </a:extLst>
          </p:cNvPr>
          <p:cNvSpPr/>
          <p:nvPr/>
        </p:nvSpPr>
        <p:spPr>
          <a:xfrm>
            <a:off x="61230" y="1456150"/>
            <a:ext cx="8989621" cy="4739759"/>
          </a:xfrm>
          <a:prstGeom prst="rect">
            <a:avLst/>
          </a:prstGeom>
        </p:spPr>
        <p:txBody>
          <a:bodyPr wrap="square">
            <a:spAutoFit/>
          </a:bodyPr>
          <a:lstStyle/>
          <a:p>
            <a:pPr marL="342900" indent="-342900">
              <a:buClr>
                <a:srgbClr val="451C6A"/>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gency FB"/>
              </a:rPr>
              <a:t>The GOAL Program  is an ongoing real-world designed and coordinated by the Canadian Heart Research Centre </a:t>
            </a:r>
          </a:p>
          <a:p>
            <a:pPr marL="342900" indent="-342900">
              <a:buClr>
                <a:srgbClr val="451C6A"/>
              </a:buClr>
              <a:buFont typeface="Wingdings" panose="05000000000000000000" pitchFamily="2" charset="2"/>
              <a:buChar char="§"/>
            </a:pPr>
            <a:endParaRPr lang="en-CA" dirty="0">
              <a:solidFill>
                <a:schemeClr val="tx1">
                  <a:lumMod val="85000"/>
                  <a:lumOff val="15000"/>
                </a:schemeClr>
              </a:solidFill>
              <a:latin typeface="Arial Narrow" panose="020B0606020202030204" pitchFamily="34" charset="0"/>
              <a:cs typeface="Agency FB"/>
            </a:endParaRPr>
          </a:p>
          <a:p>
            <a:pPr marL="342900" indent="-342900">
              <a:buClr>
                <a:srgbClr val="451C6A"/>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gency FB"/>
              </a:rPr>
              <a:t>The GOAL Program is evaluating the management of patients at high-risk, defined as those with clinical atherosclerotic cardiovascular disease, and an LDL-C &gt;2.0 mmol/L despite maximal tolerated statin therapy</a:t>
            </a:r>
          </a:p>
          <a:p>
            <a:pPr>
              <a:buClr>
                <a:srgbClr val="451C6A"/>
              </a:buClr>
            </a:pPr>
            <a:endParaRPr lang="en-CA" dirty="0">
              <a:solidFill>
                <a:schemeClr val="tx1">
                  <a:lumMod val="85000"/>
                  <a:lumOff val="15000"/>
                </a:schemeClr>
              </a:solidFill>
              <a:latin typeface="Arial Narrow" panose="020B0606020202030204" pitchFamily="34" charset="0"/>
              <a:cs typeface="Agency FB"/>
            </a:endParaRPr>
          </a:p>
          <a:p>
            <a:pPr marL="342900" indent="-342900">
              <a:buClr>
                <a:srgbClr val="451C6A"/>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gency FB"/>
              </a:rPr>
              <a:t>The program incorporates a mechanism to support decision making and choice of therapy in order to assist physicians in achieving the Canadian Cardiovascular Society guideline-recommended LDL-C targets in high risk patients.</a:t>
            </a:r>
          </a:p>
          <a:p>
            <a:endParaRPr lang="en-CA" b="1" dirty="0">
              <a:solidFill>
                <a:prstClr val="black"/>
              </a:solidFill>
              <a:latin typeface="Arial Narrow" panose="020B0606020202030204" pitchFamily="34" charset="0"/>
              <a:cs typeface="Agency FB"/>
            </a:endParaRPr>
          </a:p>
          <a:p>
            <a:pPr defTabSz="457200"/>
            <a:r>
              <a:rPr lang="en-CA" b="1" u="sng" dirty="0">
                <a:solidFill>
                  <a:prstClr val="black"/>
                </a:solidFill>
                <a:latin typeface="Arial Narrow" panose="020B0606020202030204" pitchFamily="34" charset="0"/>
                <a:cs typeface="Agency FB"/>
              </a:rPr>
              <a:t>The interactive program has 3 distinct components: </a:t>
            </a:r>
          </a:p>
          <a:p>
            <a:pPr defTabSz="457200"/>
            <a:endParaRPr lang="en-CA" sz="1400" b="1" dirty="0">
              <a:solidFill>
                <a:prstClr val="black"/>
              </a:solidFill>
              <a:latin typeface="Arial Narrow" panose="020B0606020202030204" pitchFamily="34" charset="0"/>
              <a:cs typeface="Agency FB"/>
            </a:endParaRPr>
          </a:p>
          <a:p>
            <a:pPr marL="800100" lvl="1" indent="-342900">
              <a:buFont typeface="+mj-lt"/>
              <a:buAutoNum type="arabicPeriod"/>
            </a:pPr>
            <a:r>
              <a:rPr lang="en-CA" sz="1600" b="1" dirty="0">
                <a:solidFill>
                  <a:prstClr val="black"/>
                </a:solidFill>
                <a:latin typeface="Arial Narrow" panose="020B0606020202030204" pitchFamily="34" charset="0"/>
                <a:cs typeface="Agency FB"/>
              </a:rPr>
              <a:t>Capture of data as reported by the physician based on LDL-C lowering strategies at each visit. </a:t>
            </a:r>
          </a:p>
          <a:p>
            <a:pPr marL="800100" lvl="1" indent="-342900">
              <a:buFont typeface="+mj-lt"/>
              <a:buAutoNum type="arabicPeriod"/>
            </a:pPr>
            <a:r>
              <a:rPr lang="en-CA" sz="1600" b="1" dirty="0">
                <a:solidFill>
                  <a:prstClr val="black"/>
                </a:solidFill>
                <a:latin typeface="Arial Narrow" panose="020B0606020202030204" pitchFamily="34" charset="0"/>
                <a:cs typeface="Agency FB"/>
              </a:rPr>
              <a:t>Feedback on potential opportunities for LDL-C lowering based on CCS guidelines.</a:t>
            </a:r>
          </a:p>
          <a:p>
            <a:pPr marL="800100" lvl="1" indent="-342900">
              <a:buFont typeface="+mj-lt"/>
              <a:buAutoNum type="arabicPeriod"/>
            </a:pPr>
            <a:r>
              <a:rPr lang="en-CA" sz="1600" b="1" dirty="0">
                <a:solidFill>
                  <a:prstClr val="black"/>
                </a:solidFill>
                <a:latin typeface="Arial Narrow" panose="020B0606020202030204" pitchFamily="34" charset="0"/>
                <a:cs typeface="Agency FB"/>
              </a:rPr>
              <a:t>Identification of challenges and reasons faced by physicians (continuation of the care gap).</a:t>
            </a:r>
          </a:p>
          <a:p>
            <a:pPr marL="457200" indent="-457200" defTabSz="457200"/>
            <a:endParaRPr lang="en-CA" sz="2000" b="1" dirty="0">
              <a:solidFill>
                <a:prstClr val="black"/>
              </a:solidFill>
              <a:latin typeface="Arial Narrow" panose="020B0606020202030204" pitchFamily="34" charset="0"/>
              <a:cs typeface="Agency FB"/>
            </a:endParaRPr>
          </a:p>
        </p:txBody>
      </p:sp>
    </p:spTree>
    <p:extLst>
      <p:ext uri="{BB962C8B-B14F-4D97-AF65-F5344CB8AC3E}">
        <p14:creationId xmlns:p14="http://schemas.microsoft.com/office/powerpoint/2010/main" val="410278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39070" y="232347"/>
            <a:ext cx="8439403"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GOAL: Co-Morbidities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A5400FC1-561A-451A-8816-F9197FBA4D82}"/>
              </a:ext>
            </a:extLst>
          </p:cNvPr>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10" name="Rectangle 9">
            <a:extLst>
              <a:ext uri="{FF2B5EF4-FFF2-40B4-BE49-F238E27FC236}">
                <a16:creationId xmlns:a16="http://schemas.microsoft.com/office/drawing/2014/main" id="{C65471FE-7687-41D8-9037-4E9EAA41BCF6}"/>
              </a:ext>
            </a:extLst>
          </p:cNvPr>
          <p:cNvSpPr/>
          <p:nvPr/>
        </p:nvSpPr>
        <p:spPr>
          <a:xfrm>
            <a:off x="-18797" y="1209870"/>
            <a:ext cx="9144000" cy="707886"/>
          </a:xfrm>
          <a:prstGeom prst="rect">
            <a:avLst/>
          </a:prstGeom>
        </p:spPr>
        <p:txBody>
          <a:bodyPr wrap="square">
            <a:spAutoFit/>
          </a:bodyPr>
          <a:lstStyle/>
          <a:p>
            <a:pPr algn="ctr" defTabSz="457200" fontAlgn="auto">
              <a:spcBef>
                <a:spcPts val="0"/>
              </a:spcBef>
              <a:spcAft>
                <a:spcPts val="0"/>
              </a:spcAft>
            </a:pPr>
            <a:r>
              <a:rPr lang="en-US" sz="2000" b="1" dirty="0">
                <a:solidFill>
                  <a:schemeClr val="tx1">
                    <a:lumMod val="85000"/>
                    <a:lumOff val="15000"/>
                  </a:schemeClr>
                </a:solidFill>
                <a:latin typeface="Arial Narrow"/>
                <a:cs typeface="Arial Narrow"/>
              </a:rPr>
              <a:t>Co-morbidities in high-risk patients (defined as those with clinical atherosclerotic cardiovascular disease) and LDL-C &gt; 2.0 mmol/L despite maximal tolerate statin therapy</a:t>
            </a:r>
            <a:endParaRPr lang="en-US" sz="2000" dirty="0">
              <a:solidFill>
                <a:schemeClr val="tx1">
                  <a:lumMod val="85000"/>
                  <a:lumOff val="15000"/>
                </a:schemeClr>
              </a:solidFill>
              <a:latin typeface="Arial Narrow"/>
              <a:cs typeface="Arial Narrow"/>
            </a:endParaRPr>
          </a:p>
        </p:txBody>
      </p:sp>
      <p:sp>
        <p:nvSpPr>
          <p:cNvPr id="14" name="Rectangle 13">
            <a:extLst>
              <a:ext uri="{FF2B5EF4-FFF2-40B4-BE49-F238E27FC236}">
                <a16:creationId xmlns:a16="http://schemas.microsoft.com/office/drawing/2014/main" id="{653CBD60-20A9-4F4C-BC9E-70411AFAA2B9}"/>
              </a:ext>
            </a:extLst>
          </p:cNvPr>
          <p:cNvSpPr/>
          <p:nvPr/>
        </p:nvSpPr>
        <p:spPr>
          <a:xfrm>
            <a:off x="2103119" y="1947971"/>
            <a:ext cx="4937760" cy="439472"/>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srgbClr val="451C6A"/>
                </a:solidFill>
                <a:effectLst/>
                <a:uLnTx/>
                <a:uFillTx/>
                <a:latin typeface="Arial Narrow"/>
                <a:ea typeface="+mn-ea"/>
                <a:cs typeface="Arial Narrow"/>
              </a:rPr>
              <a:t>N = 1,571 patients</a:t>
            </a:r>
          </a:p>
        </p:txBody>
      </p:sp>
      <p:graphicFrame>
        <p:nvGraphicFramePr>
          <p:cNvPr id="16" name="Table 15">
            <a:extLst>
              <a:ext uri="{FF2B5EF4-FFF2-40B4-BE49-F238E27FC236}">
                <a16:creationId xmlns:a16="http://schemas.microsoft.com/office/drawing/2014/main" id="{8B7D2055-EAED-435C-93AC-01E96B496460}"/>
              </a:ext>
            </a:extLst>
          </p:cNvPr>
          <p:cNvGraphicFramePr>
            <a:graphicFrameLocks noGrp="1"/>
          </p:cNvGraphicFramePr>
          <p:nvPr>
            <p:extLst>
              <p:ext uri="{D42A27DB-BD31-4B8C-83A1-F6EECF244321}">
                <p14:modId xmlns:p14="http://schemas.microsoft.com/office/powerpoint/2010/main" val="3666890229"/>
              </p:ext>
            </p:extLst>
          </p:nvPr>
        </p:nvGraphicFramePr>
        <p:xfrm>
          <a:off x="1879830" y="2423015"/>
          <a:ext cx="5265245" cy="3702088"/>
        </p:xfrm>
        <a:graphic>
          <a:graphicData uri="http://schemas.openxmlformats.org/drawingml/2006/table">
            <a:tbl>
              <a:tblPr firstRow="1" bandRow="1"/>
              <a:tblGrid>
                <a:gridCol w="3022641">
                  <a:extLst>
                    <a:ext uri="{9D8B030D-6E8A-4147-A177-3AD203B41FA5}">
                      <a16:colId xmlns:a16="http://schemas.microsoft.com/office/drawing/2014/main" val="20000"/>
                    </a:ext>
                  </a:extLst>
                </a:gridCol>
                <a:gridCol w="2242604">
                  <a:extLst>
                    <a:ext uri="{9D8B030D-6E8A-4147-A177-3AD203B41FA5}">
                      <a16:colId xmlns:a16="http://schemas.microsoft.com/office/drawing/2014/main" val="20001"/>
                    </a:ext>
                  </a:extLst>
                </a:gridCol>
              </a:tblGrid>
              <a:tr h="51340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r>
                        <a:rPr lang="en-US" sz="2000" b="1" kern="1200" dirty="0">
                          <a:solidFill>
                            <a:schemeClr val="bg1"/>
                          </a:solidFill>
                          <a:effectLst/>
                          <a:latin typeface="Arial Narrow"/>
                          <a:ea typeface="+mn-ea"/>
                          <a:cs typeface="Arial Narrow"/>
                        </a:rPr>
                        <a:t>Medical History</a:t>
                      </a:r>
                      <a:r>
                        <a:rPr lang="en-US" sz="2000" dirty="0">
                          <a:solidFill>
                            <a:schemeClr val="bg1"/>
                          </a:solidFill>
                          <a:effectLst/>
                          <a:latin typeface="Arial Narrow"/>
                          <a:cs typeface="Arial Narrow"/>
                        </a:rPr>
                        <a:t> </a:t>
                      </a:r>
                      <a:endParaRPr lang="en-US" sz="2000" dirty="0">
                        <a:solidFill>
                          <a:schemeClr val="bg1"/>
                        </a:solidFill>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4487"/>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r>
                        <a:rPr lang="en-US" sz="2000" b="1" kern="1200" dirty="0">
                          <a:solidFill>
                            <a:schemeClr val="bg1"/>
                          </a:solidFill>
                          <a:effectLst/>
                          <a:latin typeface="Arial Narrow"/>
                          <a:ea typeface="+mn-ea"/>
                          <a:cs typeface="Arial Narrow"/>
                        </a:rPr>
                        <a:t>Percent of Patients</a:t>
                      </a:r>
                      <a:endParaRPr lang="en-US" sz="2000" dirty="0">
                        <a:solidFill>
                          <a:schemeClr val="bg1"/>
                        </a:solidFill>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4487"/>
                    </a:solidFill>
                  </a:tcPr>
                </a:tc>
                <a:extLst>
                  <a:ext uri="{0D108BD9-81ED-4DB2-BD59-A6C34878D82A}">
                    <a16:rowId xmlns:a16="http://schemas.microsoft.com/office/drawing/2014/main" val="10000"/>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sz="1800" kern="1200" dirty="0">
                          <a:solidFill>
                            <a:schemeClr val="dk1"/>
                          </a:solidFill>
                          <a:effectLst/>
                          <a:latin typeface="Arial Narrow"/>
                          <a:ea typeface="+mn-ea"/>
                          <a:cs typeface="Arial Narrow"/>
                        </a:rPr>
                        <a:t>Coronary artery disease</a:t>
                      </a:r>
                      <a:r>
                        <a:rPr lang="en-US" dirty="0">
                          <a:effectLst/>
                          <a:latin typeface="Arial Narrow"/>
                          <a:cs typeface="Arial Narrow"/>
                        </a:rPr>
                        <a:t> </a:t>
                      </a:r>
                      <a:endParaRPr lang="en-US" sz="1800" dirty="0">
                        <a:effectLst/>
                        <a:latin typeface="Arial Narrow"/>
                        <a:ea typeface="Calibri"/>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r>
                        <a:rPr lang="en-US" sz="1800" kern="1200" dirty="0">
                          <a:solidFill>
                            <a:schemeClr val="dk1"/>
                          </a:solidFill>
                          <a:effectLst/>
                          <a:latin typeface="Arial Narrow"/>
                          <a:ea typeface="+mn-ea"/>
                          <a:cs typeface="Arial Narrow"/>
                        </a:rPr>
                        <a:t>51%</a:t>
                      </a:r>
                      <a:endParaRPr lang="en-US" sz="1800" dirty="0">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extLst>
                  <a:ext uri="{0D108BD9-81ED-4DB2-BD59-A6C34878D82A}">
                    <a16:rowId xmlns:a16="http://schemas.microsoft.com/office/drawing/2014/main" val="10001"/>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Cerebrovascular disease </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r>
                        <a:rPr lang="en-US" dirty="0">
                          <a:latin typeface="Arial Narrow"/>
                          <a:cs typeface="Arial Narrow"/>
                        </a:rPr>
                        <a:t>8</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Abdominal aortic aneurysm</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15000"/>
                        </a:lnSpc>
                        <a:spcAft>
                          <a:spcPts val="0"/>
                        </a:spcAft>
                      </a:pPr>
                      <a:r>
                        <a:rPr lang="en-US" dirty="0">
                          <a:latin typeface="Arial Narrow"/>
                          <a:cs typeface="Arial Narrow"/>
                        </a:rPr>
                        <a:t>2</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extLst>
                  <a:ext uri="{0D108BD9-81ED-4DB2-BD59-A6C34878D82A}">
                    <a16:rowId xmlns:a16="http://schemas.microsoft.com/office/drawing/2014/main" val="10003"/>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Peripheral arterial disease</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15000"/>
                        </a:lnSpc>
                        <a:spcAft>
                          <a:spcPts val="0"/>
                        </a:spcAft>
                      </a:pPr>
                      <a:r>
                        <a:rPr lang="en-US" dirty="0">
                          <a:latin typeface="Arial Narrow"/>
                          <a:cs typeface="Arial Narrow"/>
                        </a:rPr>
                        <a:t>9</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Diabetes</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15000"/>
                        </a:lnSpc>
                        <a:spcAft>
                          <a:spcPts val="0"/>
                        </a:spcAft>
                      </a:pPr>
                      <a:r>
                        <a:rPr lang="en-US" dirty="0">
                          <a:latin typeface="Arial Narrow"/>
                          <a:cs typeface="Arial Narrow"/>
                        </a:rPr>
                        <a:t>36</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extLst>
                  <a:ext uri="{0D108BD9-81ED-4DB2-BD59-A6C34878D82A}">
                    <a16:rowId xmlns:a16="http://schemas.microsoft.com/office/drawing/2014/main" val="10005"/>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Treated hypertension</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15000"/>
                        </a:lnSpc>
                        <a:spcAft>
                          <a:spcPts val="0"/>
                        </a:spcAft>
                      </a:pPr>
                      <a:r>
                        <a:rPr lang="en-US" dirty="0">
                          <a:latin typeface="Arial Narrow"/>
                          <a:cs typeface="Arial Narrow"/>
                        </a:rPr>
                        <a:t>61</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Chronic kidney disease</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15000"/>
                        </a:lnSpc>
                        <a:spcAft>
                          <a:spcPts val="0"/>
                        </a:spcAft>
                      </a:pPr>
                      <a:r>
                        <a:rPr lang="en-US" dirty="0">
                          <a:latin typeface="Arial Narrow"/>
                          <a:cs typeface="Arial Narrow"/>
                        </a:rPr>
                        <a:t>8</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EBFF"/>
                    </a:solidFill>
                  </a:tcPr>
                </a:tc>
                <a:extLst>
                  <a:ext uri="{0D108BD9-81ED-4DB2-BD59-A6C34878D82A}">
                    <a16:rowId xmlns:a16="http://schemas.microsoft.com/office/drawing/2014/main" val="10007"/>
                  </a:ext>
                </a:extLst>
              </a:tr>
              <a:tr h="398586">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15000"/>
                        </a:lnSpc>
                        <a:spcAft>
                          <a:spcPts val="0"/>
                        </a:spcAft>
                      </a:pPr>
                      <a:r>
                        <a:rPr lang="en-US" dirty="0">
                          <a:latin typeface="Arial Narrow"/>
                          <a:cs typeface="Arial Narrow"/>
                        </a:rPr>
                        <a:t>Familial hypercholesterolemia </a:t>
                      </a: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r>
                        <a:rPr lang="en-CA" dirty="0">
                          <a:latin typeface="Arial Narrow"/>
                          <a:cs typeface="Arial Narrow"/>
                        </a:rPr>
                        <a:t>4</a:t>
                      </a:r>
                      <a:r>
                        <a:rPr lang="en-US" dirty="0">
                          <a:latin typeface="Arial Narrow"/>
                          <a:cs typeface="Arial Narrow"/>
                        </a:rPr>
                        <a:t>6</a:t>
                      </a:r>
                      <a:r>
                        <a:rPr lang="en-US" sz="1800" kern="1200" dirty="0">
                          <a:solidFill>
                            <a:schemeClr val="dk1"/>
                          </a:solidFill>
                          <a:effectLst/>
                          <a:latin typeface="Arial Narrow"/>
                          <a:ea typeface="+mn-ea"/>
                          <a:cs typeface="Arial Narrow"/>
                        </a:rPr>
                        <a:t>%</a:t>
                      </a:r>
                      <a:endParaRPr lang="en-US" dirty="0">
                        <a:latin typeface="Arial Narrow"/>
                        <a:cs typeface="Arial Narrow"/>
                      </a:endParaRPr>
                    </a:p>
                  </a:txBody>
                  <a:tcPr marL="68580" marR="6858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8"/>
                  </a:ext>
                </a:extLst>
              </a:tr>
            </a:tbl>
          </a:graphicData>
        </a:graphic>
      </p:graphicFrame>
      <p:sp>
        <p:nvSpPr>
          <p:cNvPr id="18" name="TextBox 17">
            <a:extLst>
              <a:ext uri="{FF2B5EF4-FFF2-40B4-BE49-F238E27FC236}">
                <a16:creationId xmlns:a16="http://schemas.microsoft.com/office/drawing/2014/main" id="{3F1F2EAE-84E2-4EBD-849D-ACC16197A557}"/>
              </a:ext>
            </a:extLst>
          </p:cNvPr>
          <p:cNvSpPr txBox="1"/>
          <p:nvPr/>
        </p:nvSpPr>
        <p:spPr>
          <a:xfrm>
            <a:off x="1055761" y="6480453"/>
            <a:ext cx="2835137" cy="246221"/>
          </a:xfrm>
          <a:prstGeom prst="rect">
            <a:avLst/>
          </a:prstGeom>
          <a:noFill/>
        </p:spPr>
        <p:txBody>
          <a:bodyPr wrap="square" rtlCol="0">
            <a:spAutoFit/>
          </a:bodyPr>
          <a:lstStyle/>
          <a:p>
            <a:r>
              <a:rPr lang="en-US" sz="1000" b="1" dirty="0">
                <a:solidFill>
                  <a:srgbClr val="FFFFFF"/>
                </a:solidFill>
                <a:latin typeface="Arial Narrow"/>
                <a:cs typeface="Arial Narrow"/>
              </a:rPr>
              <a:t>March 28, 2018 - data cut CHRC file</a:t>
            </a:r>
          </a:p>
        </p:txBody>
      </p:sp>
    </p:spTree>
    <p:extLst>
      <p:ext uri="{BB962C8B-B14F-4D97-AF65-F5344CB8AC3E}">
        <p14:creationId xmlns:p14="http://schemas.microsoft.com/office/powerpoint/2010/main" val="288661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5569" y="0"/>
            <a:ext cx="9162797" cy="1116769"/>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214168"/>
            <a:ext cx="8439403"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GOAL: Lipid Profile and Management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A5400FC1-561A-451A-8816-F9197FBA4D82}"/>
              </a:ext>
            </a:extLst>
          </p:cNvPr>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8" name="TextBox 7">
            <a:extLst>
              <a:ext uri="{FF2B5EF4-FFF2-40B4-BE49-F238E27FC236}">
                <a16:creationId xmlns:a16="http://schemas.microsoft.com/office/drawing/2014/main" id="{7339E196-0827-4ED8-848C-71785FD01718}"/>
              </a:ext>
            </a:extLst>
          </p:cNvPr>
          <p:cNvSpPr txBox="1"/>
          <p:nvPr/>
        </p:nvSpPr>
        <p:spPr>
          <a:xfrm>
            <a:off x="1055761" y="6480453"/>
            <a:ext cx="2835137" cy="246221"/>
          </a:xfrm>
          <a:prstGeom prst="rect">
            <a:avLst/>
          </a:prstGeom>
          <a:noFill/>
        </p:spPr>
        <p:txBody>
          <a:bodyPr wrap="square" rtlCol="0">
            <a:spAutoFit/>
          </a:bodyPr>
          <a:lstStyle/>
          <a:p>
            <a:r>
              <a:rPr lang="en-US" sz="1000" b="1" dirty="0">
                <a:solidFill>
                  <a:srgbClr val="FFFFFF"/>
                </a:solidFill>
                <a:latin typeface="Arial Narrow"/>
                <a:cs typeface="Arial Narrow"/>
              </a:rPr>
              <a:t>March 28, 2018 - data cut CHRC file</a:t>
            </a:r>
          </a:p>
        </p:txBody>
      </p:sp>
      <p:sp>
        <p:nvSpPr>
          <p:cNvPr id="9" name="Rectangle 8">
            <a:extLst>
              <a:ext uri="{FF2B5EF4-FFF2-40B4-BE49-F238E27FC236}">
                <a16:creationId xmlns:a16="http://schemas.microsoft.com/office/drawing/2014/main" id="{8116931E-43BF-482F-9AA6-E7A5F05ADE63}"/>
              </a:ext>
            </a:extLst>
          </p:cNvPr>
          <p:cNvSpPr/>
          <p:nvPr/>
        </p:nvSpPr>
        <p:spPr>
          <a:xfrm>
            <a:off x="1458257" y="1261391"/>
            <a:ext cx="6227486" cy="439472"/>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srgbClr val="451C6A"/>
                </a:solidFill>
                <a:effectLst/>
                <a:uLnTx/>
                <a:uFillTx/>
                <a:latin typeface="Arial Narrow"/>
                <a:ea typeface="+mn-ea"/>
                <a:cs typeface="Arial Narrow"/>
              </a:rPr>
              <a:t>N = 1,571 patients</a:t>
            </a:r>
          </a:p>
        </p:txBody>
      </p:sp>
      <p:graphicFrame>
        <p:nvGraphicFramePr>
          <p:cNvPr id="10" name="Table 9">
            <a:extLst>
              <a:ext uri="{FF2B5EF4-FFF2-40B4-BE49-F238E27FC236}">
                <a16:creationId xmlns:a16="http://schemas.microsoft.com/office/drawing/2014/main" id="{5DA2A0EB-A6E1-4E16-92B7-DC72A57D45A5}"/>
              </a:ext>
            </a:extLst>
          </p:cNvPr>
          <p:cNvGraphicFramePr>
            <a:graphicFrameLocks noGrp="1"/>
          </p:cNvGraphicFramePr>
          <p:nvPr>
            <p:extLst>
              <p:ext uri="{D42A27DB-BD31-4B8C-83A1-F6EECF244321}">
                <p14:modId xmlns:p14="http://schemas.microsoft.com/office/powerpoint/2010/main" val="1220002924"/>
              </p:ext>
            </p:extLst>
          </p:nvPr>
        </p:nvGraphicFramePr>
        <p:xfrm>
          <a:off x="935668" y="1835687"/>
          <a:ext cx="7481104" cy="3813840"/>
        </p:xfrm>
        <a:graphic>
          <a:graphicData uri="http://schemas.openxmlformats.org/drawingml/2006/table">
            <a:tbl>
              <a:tblPr firstRow="1" bandRow="1"/>
              <a:tblGrid>
                <a:gridCol w="3306910">
                  <a:extLst>
                    <a:ext uri="{9D8B030D-6E8A-4147-A177-3AD203B41FA5}">
                      <a16:colId xmlns:a16="http://schemas.microsoft.com/office/drawing/2014/main" val="20000"/>
                    </a:ext>
                  </a:extLst>
                </a:gridCol>
                <a:gridCol w="2087097">
                  <a:extLst>
                    <a:ext uri="{9D8B030D-6E8A-4147-A177-3AD203B41FA5}">
                      <a16:colId xmlns:a16="http://schemas.microsoft.com/office/drawing/2014/main" val="20001"/>
                    </a:ext>
                  </a:extLst>
                </a:gridCol>
                <a:gridCol w="2087097">
                  <a:extLst>
                    <a:ext uri="{9D8B030D-6E8A-4147-A177-3AD203B41FA5}">
                      <a16:colId xmlns:a16="http://schemas.microsoft.com/office/drawing/2014/main" val="3920219256"/>
                    </a:ext>
                  </a:extLst>
                </a:gridCol>
              </a:tblGrid>
              <a:tr h="762768">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r>
                        <a:rPr lang="en-US" sz="2000" b="1" kern="1200" dirty="0">
                          <a:solidFill>
                            <a:schemeClr val="bg1"/>
                          </a:solidFill>
                          <a:effectLst/>
                          <a:latin typeface="Arial Narrow"/>
                          <a:ea typeface="+mn-ea"/>
                          <a:cs typeface="Arial Narrow"/>
                        </a:rPr>
                        <a:t>Lab Values </a:t>
                      </a:r>
                      <a:endParaRPr lang="en-US" sz="2000" dirty="0">
                        <a:solidFill>
                          <a:schemeClr val="bg1"/>
                        </a:solidFill>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4487"/>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r>
                        <a:rPr lang="en-US" sz="2000" b="1" kern="1200" dirty="0">
                          <a:solidFill>
                            <a:schemeClr val="bg1"/>
                          </a:solidFill>
                          <a:effectLst/>
                          <a:latin typeface="Arial Narrow"/>
                          <a:ea typeface="+mn-ea"/>
                          <a:cs typeface="Arial Narrow"/>
                        </a:rPr>
                        <a:t>  Mean ± </a:t>
                      </a:r>
                      <a:r>
                        <a:rPr lang="en-US" sz="2000" b="1" kern="1200" dirty="0" err="1">
                          <a:solidFill>
                            <a:schemeClr val="bg1"/>
                          </a:solidFill>
                          <a:effectLst/>
                          <a:latin typeface="Arial Narrow"/>
                          <a:ea typeface="+mn-ea"/>
                          <a:cs typeface="Arial Narrow"/>
                        </a:rPr>
                        <a:t>std</a:t>
                      </a:r>
                      <a:r>
                        <a:rPr lang="en-US" sz="2000" b="1" kern="1200" dirty="0">
                          <a:solidFill>
                            <a:schemeClr val="bg1"/>
                          </a:solidFill>
                          <a:effectLst/>
                          <a:latin typeface="Arial Narrow"/>
                          <a:ea typeface="+mn-ea"/>
                          <a:cs typeface="Arial Narrow"/>
                        </a:rPr>
                        <a:t> </a:t>
                      </a:r>
                      <a:endParaRPr lang="en-US" sz="2000" dirty="0">
                        <a:solidFill>
                          <a:schemeClr val="bg1"/>
                        </a:solidFill>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4487"/>
                    </a:solidFill>
                  </a:tcPr>
                </a:tc>
                <a:tc>
                  <a:txBody>
                    <a:bodyPr/>
                    <a:lstStyle/>
                    <a:p>
                      <a:pPr algn="ctr"/>
                      <a:r>
                        <a:rPr lang="en-US" sz="2000" b="1" kern="1200" dirty="0">
                          <a:solidFill>
                            <a:schemeClr val="bg1"/>
                          </a:solidFill>
                          <a:effectLst/>
                          <a:latin typeface="Arial Narrow"/>
                          <a:ea typeface="+mn-ea"/>
                          <a:cs typeface="Arial Narrow"/>
                        </a:rPr>
                        <a:t>Median (IQR) </a:t>
                      </a:r>
                      <a:endParaRPr lang="en-US" sz="2000" dirty="0">
                        <a:solidFill>
                          <a:schemeClr val="bg1"/>
                        </a:solidFill>
                        <a:latin typeface="Arial Narrow"/>
                        <a:cs typeface="Arial Narrow"/>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4487"/>
                    </a:solidFill>
                  </a:tcPr>
                </a:tc>
                <a:extLst>
                  <a:ext uri="{0D108BD9-81ED-4DB2-BD59-A6C34878D82A}">
                    <a16:rowId xmlns:a16="http://schemas.microsoft.com/office/drawing/2014/main" val="10000"/>
                  </a:ext>
                </a:extLst>
              </a:tr>
              <a:tr h="762768">
                <a:tc>
                  <a:txBody>
                    <a:bodyPr/>
                    <a:lstStyle/>
                    <a:p>
                      <a:pPr marL="0" marR="0" algn="l">
                        <a:spcBef>
                          <a:spcPts val="0"/>
                        </a:spcBef>
                        <a:spcAft>
                          <a:spcPts val="0"/>
                        </a:spcAft>
                      </a:pPr>
                      <a:r>
                        <a:rPr lang="en-US" sz="1800" b="1" dirty="0">
                          <a:effectLst/>
                          <a:latin typeface="Arial Narrow" panose="020B0606020202030204" pitchFamily="34" charset="0"/>
                          <a:ea typeface="Calibri" panose="020F0502020204030204" pitchFamily="34" charset="0"/>
                          <a:cs typeface="Times New Roman" panose="02020603050405020304" pitchFamily="18" charset="0"/>
                        </a:rPr>
                        <a:t>Total cholesterol (mmol/L)</a:t>
                      </a:r>
                      <a:endParaRPr lang="en-US" sz="18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5.5±1.4 </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5.2 (4.4, 6.2)</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762768">
                <a:tc>
                  <a:txBody>
                    <a:bodyPr/>
                    <a:lstStyle/>
                    <a:p>
                      <a:pPr marL="0" marR="0" algn="l">
                        <a:spcBef>
                          <a:spcPts val="0"/>
                        </a:spcBef>
                        <a:spcAft>
                          <a:spcPts val="0"/>
                        </a:spcAft>
                      </a:pPr>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LDL-C (</a:t>
                      </a:r>
                      <a:r>
                        <a:rPr lang="en-US" sz="1800" b="1"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mmol</a:t>
                      </a:r>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/L)</a:t>
                      </a:r>
                      <a:endParaRPr lang="en-US" sz="18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0C9FF"/>
                    </a:solidFill>
                  </a:tcPr>
                </a:tc>
                <a:tc>
                  <a:txBody>
                    <a:bodyPr/>
                    <a:lstStyle/>
                    <a:p>
                      <a:pPr marL="0" marR="0" algn="ctr">
                        <a:spcBef>
                          <a:spcPts val="0"/>
                        </a:spcBef>
                        <a:spcAft>
                          <a:spcPts val="0"/>
                        </a:spcAft>
                      </a:pPr>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3.3±1.2</a:t>
                      </a:r>
                      <a:endParaRPr lang="en-US" sz="18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0C9FF"/>
                    </a:solidFill>
                  </a:tcPr>
                </a:tc>
                <a:tc>
                  <a:txBody>
                    <a:bodyPr/>
                    <a:lstStyle/>
                    <a:p>
                      <a:pPr marL="0" marR="0" algn="ctr">
                        <a:spcBef>
                          <a:spcPts val="0"/>
                        </a:spcBef>
                        <a:spcAft>
                          <a:spcPts val="0"/>
                        </a:spcAft>
                      </a:pPr>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3.0 (2.4, 3.9)</a:t>
                      </a:r>
                      <a:endParaRPr lang="en-US" sz="18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0C9FF"/>
                    </a:solidFill>
                  </a:tcPr>
                </a:tc>
                <a:extLst>
                  <a:ext uri="{0D108BD9-81ED-4DB2-BD59-A6C34878D82A}">
                    <a16:rowId xmlns:a16="http://schemas.microsoft.com/office/drawing/2014/main" val="10002"/>
                  </a:ext>
                </a:extLst>
              </a:tr>
              <a:tr h="762768">
                <a:tc>
                  <a:txBody>
                    <a:bodyPr/>
                    <a:lstStyle/>
                    <a:p>
                      <a:pPr marL="0" marR="0" algn="l">
                        <a:spcBef>
                          <a:spcPts val="0"/>
                        </a:spcBef>
                        <a:spcAft>
                          <a:spcPts val="0"/>
                        </a:spcAft>
                      </a:pPr>
                      <a:r>
                        <a:rPr lang="en-US" sz="1800" b="1">
                          <a:effectLst/>
                          <a:latin typeface="Arial Narrow" panose="020B0606020202030204" pitchFamily="34" charset="0"/>
                          <a:ea typeface="Calibri" panose="020F0502020204030204" pitchFamily="34" charset="0"/>
                          <a:cs typeface="Times New Roman" panose="02020603050405020304" pitchFamily="18" charset="0"/>
                        </a:rPr>
                        <a:t>HDL-C (mmol/L)</a:t>
                      </a:r>
                      <a:endParaRPr lang="en-US" sz="1800">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1.3±0.4</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1.2 (1.0, 1.5)</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762768">
                <a:tc>
                  <a:txBody>
                    <a:bodyPr/>
                    <a:lstStyle/>
                    <a:p>
                      <a:pPr marL="0" marR="0" algn="l">
                        <a:spcBef>
                          <a:spcPts val="0"/>
                        </a:spcBef>
                        <a:spcAft>
                          <a:spcPts val="0"/>
                        </a:spcAft>
                      </a:pPr>
                      <a:r>
                        <a:rPr lang="en-US" sz="1800" b="1" dirty="0">
                          <a:effectLst/>
                          <a:latin typeface="Arial Narrow" panose="020B0606020202030204" pitchFamily="34" charset="0"/>
                          <a:ea typeface="Calibri" panose="020F0502020204030204" pitchFamily="34" charset="0"/>
                          <a:cs typeface="Times New Roman" panose="02020603050405020304" pitchFamily="18" charset="0"/>
                        </a:rPr>
                        <a:t>Non HDL-C (mmol/L)</a:t>
                      </a:r>
                      <a:endParaRPr lang="en-US" sz="18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4.1±1.5 </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algn="ctr">
                        <a:spcBef>
                          <a:spcPts val="0"/>
                        </a:spcBef>
                        <a:spcAft>
                          <a:spcPts val="0"/>
                        </a:spcAft>
                      </a:pPr>
                      <a:r>
                        <a:rPr lang="en-US" sz="1800" b="1"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rPr>
                        <a:t>3.8 (3.1, 4.9)</a:t>
                      </a:r>
                      <a:endParaRPr lang="en-US" sz="1800" dirty="0">
                        <a:solidFill>
                          <a:schemeClr val="tx1">
                            <a:lumMod val="85000"/>
                            <a:lumOff val="15000"/>
                          </a:schemeClr>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70485" marR="7048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49899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18797" y="0"/>
            <a:ext cx="9162797" cy="103192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171636"/>
            <a:ext cx="8439403"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GOAL: Lipid Profile and Management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A5400FC1-561A-451A-8816-F9197FBA4D82}"/>
              </a:ext>
            </a:extLst>
          </p:cNvPr>
          <p:cNvPicPr>
            <a:picLocks noChangeAspect="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8" name="TextBox 7">
            <a:extLst>
              <a:ext uri="{FF2B5EF4-FFF2-40B4-BE49-F238E27FC236}">
                <a16:creationId xmlns:a16="http://schemas.microsoft.com/office/drawing/2014/main" id="{7339E196-0827-4ED8-848C-71785FD01718}"/>
              </a:ext>
            </a:extLst>
          </p:cNvPr>
          <p:cNvSpPr txBox="1"/>
          <p:nvPr/>
        </p:nvSpPr>
        <p:spPr>
          <a:xfrm>
            <a:off x="1055761" y="6480453"/>
            <a:ext cx="2835137" cy="246221"/>
          </a:xfrm>
          <a:prstGeom prst="rect">
            <a:avLst/>
          </a:prstGeom>
          <a:noFill/>
        </p:spPr>
        <p:txBody>
          <a:bodyPr wrap="square" rtlCol="0">
            <a:spAutoFit/>
          </a:bodyPr>
          <a:lstStyle/>
          <a:p>
            <a:r>
              <a:rPr lang="en-US" sz="1000" b="1" dirty="0">
                <a:solidFill>
                  <a:srgbClr val="FFFFFF"/>
                </a:solidFill>
                <a:latin typeface="Arial Narrow"/>
                <a:cs typeface="Arial Narrow"/>
              </a:rPr>
              <a:t>March 28, 2018 - data cut CHRC file</a:t>
            </a:r>
          </a:p>
        </p:txBody>
      </p:sp>
      <p:sp>
        <p:nvSpPr>
          <p:cNvPr id="9" name="Rectangle 8">
            <a:extLst>
              <a:ext uri="{FF2B5EF4-FFF2-40B4-BE49-F238E27FC236}">
                <a16:creationId xmlns:a16="http://schemas.microsoft.com/office/drawing/2014/main" id="{8116931E-43BF-482F-9AA6-E7A5F05ADE63}"/>
              </a:ext>
            </a:extLst>
          </p:cNvPr>
          <p:cNvSpPr/>
          <p:nvPr/>
        </p:nvSpPr>
        <p:spPr>
          <a:xfrm>
            <a:off x="1267883" y="1033036"/>
            <a:ext cx="6227486" cy="439472"/>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srgbClr val="451C6A"/>
                </a:solidFill>
                <a:effectLst/>
                <a:uLnTx/>
                <a:uFillTx/>
                <a:latin typeface="Arial Narrow"/>
                <a:ea typeface="+mn-ea"/>
                <a:cs typeface="Arial Narrow"/>
              </a:rPr>
              <a:t>N = 1,571 patients</a:t>
            </a:r>
          </a:p>
        </p:txBody>
      </p:sp>
      <p:pic>
        <p:nvPicPr>
          <p:cNvPr id="2" name="Picture 1">
            <a:extLst>
              <a:ext uri="{FF2B5EF4-FFF2-40B4-BE49-F238E27FC236}">
                <a16:creationId xmlns:a16="http://schemas.microsoft.com/office/drawing/2014/main" id="{87213662-6797-456F-8134-EEC852D1DA1A}"/>
              </a:ext>
            </a:extLst>
          </p:cNvPr>
          <p:cNvPicPr>
            <a:picLocks noChangeAspect="1"/>
          </p:cNvPicPr>
          <p:nvPr/>
        </p:nvPicPr>
        <p:blipFill>
          <a:blip r:embed="rId6"/>
          <a:stretch>
            <a:fillRect/>
          </a:stretch>
        </p:blipFill>
        <p:spPr>
          <a:xfrm>
            <a:off x="2558767" y="1449074"/>
            <a:ext cx="4267335" cy="4791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227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138629"/>
            <a:ext cx="9162797" cy="71937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1" y="1654598"/>
            <a:ext cx="8610599" cy="4066964"/>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6B4487"/>
              </a:buClr>
              <a:buFont typeface="+mj-lt"/>
              <a:buAutoNum type="arabicPeriod"/>
              <a:defRPr/>
            </a:pPr>
            <a:r>
              <a:rPr lang="en-CA" b="1" dirty="0">
                <a:solidFill>
                  <a:srgbClr val="000000">
                    <a:lumMod val="85000"/>
                    <a:lumOff val="15000"/>
                  </a:srgbClr>
                </a:solidFill>
              </a:rPr>
              <a:t>Only if ezetimibe is used as well</a:t>
            </a:r>
          </a:p>
          <a:p>
            <a:pPr marL="914400" lvl="1" indent="-514350">
              <a:buClr>
                <a:srgbClr val="6B4487"/>
              </a:buClr>
              <a:buFont typeface="+mj-lt"/>
              <a:buAutoNum type="arabicPeriod"/>
              <a:defRPr/>
            </a:pPr>
            <a:r>
              <a:rPr lang="en-CA" b="1" dirty="0">
                <a:solidFill>
                  <a:srgbClr val="000000">
                    <a:lumMod val="85000"/>
                    <a:lumOff val="15000"/>
                  </a:srgbClr>
                </a:solidFill>
              </a:rPr>
              <a:t>Only if ezetimibe is not used </a:t>
            </a:r>
          </a:p>
          <a:p>
            <a:pPr marL="914400" lvl="1" indent="-514350">
              <a:buClr>
                <a:srgbClr val="6B4487"/>
              </a:buClr>
              <a:buFont typeface="+mj-lt"/>
              <a:buAutoNum type="arabicPeriod"/>
              <a:defRPr/>
            </a:pPr>
            <a:r>
              <a:rPr lang="en-CA" b="1" dirty="0">
                <a:solidFill>
                  <a:srgbClr val="000000">
                    <a:lumMod val="85000"/>
                    <a:lumOff val="15000"/>
                  </a:srgbClr>
                </a:solidFill>
              </a:rPr>
              <a:t>Only if maximal statin therapy is not used</a:t>
            </a:r>
          </a:p>
          <a:p>
            <a:pPr marL="914400" lvl="1" indent="-514350">
              <a:buClr>
                <a:srgbClr val="6B4487"/>
              </a:buClr>
              <a:buFont typeface="+mj-lt"/>
              <a:buAutoNum type="arabicPeriod"/>
              <a:defRPr/>
            </a:pPr>
            <a:r>
              <a:rPr lang="en-CA" b="1" dirty="0">
                <a:solidFill>
                  <a:srgbClr val="000000">
                    <a:lumMod val="85000"/>
                    <a:lumOff val="15000"/>
                  </a:srgbClr>
                </a:solidFill>
              </a:rPr>
              <a:t>Only in statin intolerant patients</a:t>
            </a:r>
          </a:p>
          <a:p>
            <a:pPr marL="914400" lvl="1" indent="-514350">
              <a:buClr>
                <a:srgbClr val="6B4487"/>
              </a:buClr>
              <a:buFont typeface="+mj-lt"/>
              <a:buAutoNum type="arabicPeriod"/>
              <a:defRPr/>
            </a:pPr>
            <a:r>
              <a:rPr lang="en-CA" b="1" dirty="0">
                <a:solidFill>
                  <a:srgbClr val="000000">
                    <a:lumMod val="85000"/>
                    <a:lumOff val="15000"/>
                  </a:srgbClr>
                </a:solidFill>
              </a:rPr>
              <a:t>None of the above</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6156" y="57418"/>
            <a:ext cx="8573529"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Can LDL-C Lowering be Achieved Safely and Effectively with PCSK9 Inhibitors?</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956" y="2305050"/>
            <a:ext cx="1852346" cy="4171949"/>
          </a:xfrm>
          <a:prstGeom prst="rect">
            <a:avLst/>
          </a:prstGeom>
        </p:spPr>
      </p:pic>
    </p:spTree>
    <p:extLst>
      <p:ext uri="{BB962C8B-B14F-4D97-AF65-F5344CB8AC3E}">
        <p14:creationId xmlns:p14="http://schemas.microsoft.com/office/powerpoint/2010/main" val="15841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 name="Rectangle 42"/>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54" name="Picture 153" descr="PSCK9 background_1.jpg">
            <a:extLst>
              <a:ext uri="{FF2B5EF4-FFF2-40B4-BE49-F238E27FC236}">
                <a16:creationId xmlns:a16="http://schemas.microsoft.com/office/drawing/2014/main" id="{D06B9D09-96D6-49BA-A8F1-17CC9BBF38F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8797" y="923759"/>
            <a:ext cx="9162797" cy="5453217"/>
          </a:xfrm>
          <a:prstGeom prst="rect">
            <a:avLst/>
          </a:prstGeom>
        </p:spPr>
      </p:pic>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5" name="Picture 154" descr="AMG_PCSK9_group 4_r2.eps">
            <a:extLst>
              <a:ext uri="{FF2B5EF4-FFF2-40B4-BE49-F238E27FC236}">
                <a16:creationId xmlns:a16="http://schemas.microsoft.com/office/drawing/2014/main" id="{68CF75FC-B195-41BB-9060-0823C2A61E5B}"/>
              </a:ext>
            </a:extLst>
          </p:cNvPr>
          <p:cNvPicPr>
            <a:picLocks noChangeAspect="1"/>
          </p:cNvPicPr>
          <p:nvPr/>
        </p:nvPicPr>
        <p:blipFill>
          <a:blip r:embed="rId7" cstate="print"/>
          <a:stretch>
            <a:fillRect/>
          </a:stretch>
        </p:blipFill>
        <p:spPr>
          <a:xfrm>
            <a:off x="3754967" y="1441450"/>
            <a:ext cx="2819400" cy="3568700"/>
          </a:xfrm>
          <a:prstGeom prst="rect">
            <a:avLst/>
          </a:prstGeom>
        </p:spPr>
      </p:pic>
      <p:sp>
        <p:nvSpPr>
          <p:cNvPr id="156" name="Title 1">
            <a:extLst>
              <a:ext uri="{FF2B5EF4-FFF2-40B4-BE49-F238E27FC236}">
                <a16:creationId xmlns:a16="http://schemas.microsoft.com/office/drawing/2014/main" id="{B84D9CFB-E02F-4A43-AA61-9D29437ECDBE}"/>
              </a:ext>
            </a:extLst>
          </p:cNvPr>
          <p:cNvSpPr txBox="1">
            <a:spLocks/>
          </p:cNvSpPr>
          <p:nvPr/>
        </p:nvSpPr>
        <p:spPr>
          <a:xfrm>
            <a:off x="148946" y="235399"/>
            <a:ext cx="8221212" cy="946839"/>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r>
              <a:rPr lang="en-CA" sz="2400" dirty="0">
                <a:solidFill>
                  <a:schemeClr val="bg1"/>
                </a:solidFill>
                <a:latin typeface="Arial Narrow" panose="020B0606020202030204" pitchFamily="34" charset="0"/>
              </a:rPr>
              <a:t>In the Presence of PCSK9, the LDL-R Is Degraded and Does Not Cycle Back to Cell Surface</a:t>
            </a:r>
            <a:br>
              <a:rPr lang="en-CA" sz="2400" dirty="0">
                <a:solidFill>
                  <a:schemeClr val="bg1"/>
                </a:solidFill>
                <a:latin typeface="Arial Narrow" panose="020B0606020202030204" pitchFamily="34" charset="0"/>
              </a:rPr>
            </a:br>
            <a:endParaRPr lang="en-CA" sz="2400" dirty="0">
              <a:solidFill>
                <a:schemeClr val="bg1"/>
              </a:solidFill>
              <a:latin typeface="Arial Narrow" panose="020B0606020202030204" pitchFamily="34" charset="0"/>
            </a:endParaRPr>
          </a:p>
        </p:txBody>
      </p:sp>
      <p:sp>
        <p:nvSpPr>
          <p:cNvPr id="157" name="Title 1">
            <a:extLst>
              <a:ext uri="{FF2B5EF4-FFF2-40B4-BE49-F238E27FC236}">
                <a16:creationId xmlns:a16="http://schemas.microsoft.com/office/drawing/2014/main" id="{F50989C3-7ADE-43A1-BAF9-1F4065274826}"/>
              </a:ext>
            </a:extLst>
          </p:cNvPr>
          <p:cNvSpPr txBox="1">
            <a:spLocks/>
          </p:cNvSpPr>
          <p:nvPr/>
        </p:nvSpPr>
        <p:spPr>
          <a:xfrm>
            <a:off x="498557" y="206924"/>
            <a:ext cx="8221212" cy="946839"/>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defRPr/>
            </a:pPr>
            <a:r>
              <a:rPr lang="en-US" sz="2400" kern="0" dirty="0">
                <a:solidFill>
                  <a:schemeClr val="bg1"/>
                </a:solidFill>
                <a:latin typeface="Arial Narrow" panose="020B0606020202030204" pitchFamily="34" charset="0"/>
              </a:rPr>
              <a:t>Serum LDL-Cholesterol Binds to LDL-Receptors.  Following Internalization, LDL is Degraded and the Receptor Recycled</a:t>
            </a:r>
          </a:p>
          <a:p>
            <a:pPr algn="ctr">
              <a:defRPr/>
            </a:pPr>
            <a:endParaRPr lang="en-CA" sz="2400" dirty="0">
              <a:solidFill>
                <a:schemeClr val="bg1"/>
              </a:solidFill>
              <a:latin typeface="Arial Narrow" panose="020B0606020202030204" pitchFamily="34" charset="0"/>
            </a:endParaRPr>
          </a:p>
        </p:txBody>
      </p:sp>
      <p:pic>
        <p:nvPicPr>
          <p:cNvPr id="158" name="Picture 157" descr="AMG_PCSK9_group 1.eps">
            <a:extLst>
              <a:ext uri="{FF2B5EF4-FFF2-40B4-BE49-F238E27FC236}">
                <a16:creationId xmlns:a16="http://schemas.microsoft.com/office/drawing/2014/main" id="{EF429CB0-2315-4FC5-B461-C94C1BAB8B99}"/>
              </a:ext>
            </a:extLst>
          </p:cNvPr>
          <p:cNvPicPr>
            <a:picLocks noChangeAspect="1"/>
          </p:cNvPicPr>
          <p:nvPr/>
        </p:nvPicPr>
        <p:blipFill rotWithShape="1">
          <a:blip r:embed="rId8" cstate="print"/>
          <a:srcRect r="53288"/>
          <a:stretch/>
        </p:blipFill>
        <p:spPr>
          <a:xfrm>
            <a:off x="1291181" y="1667478"/>
            <a:ext cx="3565338" cy="2413000"/>
          </a:xfrm>
          <a:prstGeom prst="rect">
            <a:avLst/>
          </a:prstGeom>
        </p:spPr>
      </p:pic>
      <p:pic>
        <p:nvPicPr>
          <p:cNvPr id="159" name="Picture 158" descr="AMG_PCSK9_group 2.eps">
            <a:extLst>
              <a:ext uri="{FF2B5EF4-FFF2-40B4-BE49-F238E27FC236}">
                <a16:creationId xmlns:a16="http://schemas.microsoft.com/office/drawing/2014/main" id="{52A07BDB-3275-4F41-87FF-12E2876903D1}"/>
              </a:ext>
            </a:extLst>
          </p:cNvPr>
          <p:cNvPicPr>
            <a:picLocks noChangeAspect="1"/>
          </p:cNvPicPr>
          <p:nvPr/>
        </p:nvPicPr>
        <p:blipFill>
          <a:blip r:embed="rId9" cstate="print"/>
          <a:stretch>
            <a:fillRect/>
          </a:stretch>
        </p:blipFill>
        <p:spPr>
          <a:xfrm>
            <a:off x="481067" y="3579704"/>
            <a:ext cx="2120900" cy="2552700"/>
          </a:xfrm>
          <a:prstGeom prst="rect">
            <a:avLst/>
          </a:prstGeom>
        </p:spPr>
      </p:pic>
      <p:pic>
        <p:nvPicPr>
          <p:cNvPr id="160" name="Picture 159" descr="AMG_PCSK9_group 3.eps">
            <a:extLst>
              <a:ext uri="{FF2B5EF4-FFF2-40B4-BE49-F238E27FC236}">
                <a16:creationId xmlns:a16="http://schemas.microsoft.com/office/drawing/2014/main" id="{A52EA7E3-0997-4481-979E-D367E923995A}"/>
              </a:ext>
            </a:extLst>
          </p:cNvPr>
          <p:cNvPicPr>
            <a:picLocks noChangeAspect="1"/>
          </p:cNvPicPr>
          <p:nvPr/>
        </p:nvPicPr>
        <p:blipFill rotWithShape="1">
          <a:blip r:embed="rId10" cstate="print"/>
          <a:srcRect r="29153"/>
          <a:stretch/>
        </p:blipFill>
        <p:spPr>
          <a:xfrm>
            <a:off x="6763188" y="1414353"/>
            <a:ext cx="1412624" cy="2819400"/>
          </a:xfrm>
          <a:prstGeom prst="rect">
            <a:avLst/>
          </a:prstGeom>
        </p:spPr>
      </p:pic>
      <p:pic>
        <p:nvPicPr>
          <p:cNvPr id="161" name="Picture 160" descr="AMG_PCSK9_group 5.eps">
            <a:extLst>
              <a:ext uri="{FF2B5EF4-FFF2-40B4-BE49-F238E27FC236}">
                <a16:creationId xmlns:a16="http://schemas.microsoft.com/office/drawing/2014/main" id="{973D6C0F-BA88-4DE5-9A71-02696220491C}"/>
              </a:ext>
            </a:extLst>
          </p:cNvPr>
          <p:cNvPicPr>
            <a:picLocks noChangeAspect="1"/>
          </p:cNvPicPr>
          <p:nvPr/>
        </p:nvPicPr>
        <p:blipFill>
          <a:blip r:embed="rId11" cstate="print"/>
          <a:stretch>
            <a:fillRect/>
          </a:stretch>
        </p:blipFill>
        <p:spPr>
          <a:xfrm>
            <a:off x="2815021" y="4461040"/>
            <a:ext cx="1219200" cy="1473200"/>
          </a:xfrm>
          <a:prstGeom prst="rect">
            <a:avLst/>
          </a:prstGeom>
        </p:spPr>
      </p:pic>
      <p:grpSp>
        <p:nvGrpSpPr>
          <p:cNvPr id="162" name="Group 161">
            <a:extLst>
              <a:ext uri="{FF2B5EF4-FFF2-40B4-BE49-F238E27FC236}">
                <a16:creationId xmlns:a16="http://schemas.microsoft.com/office/drawing/2014/main" id="{686E074D-632D-4FAB-894C-B6FAF1DBB85F}"/>
              </a:ext>
            </a:extLst>
          </p:cNvPr>
          <p:cNvGrpSpPr/>
          <p:nvPr/>
        </p:nvGrpSpPr>
        <p:grpSpPr>
          <a:xfrm>
            <a:off x="8081682" y="1414353"/>
            <a:ext cx="840068" cy="2666125"/>
            <a:chOff x="8081682" y="1537575"/>
            <a:chExt cx="840068" cy="2666125"/>
          </a:xfrm>
        </p:grpSpPr>
        <p:pic>
          <p:nvPicPr>
            <p:cNvPr id="163" name="Picture 162" descr="AMG_PCSK9_group 1.eps">
              <a:extLst>
                <a:ext uri="{FF2B5EF4-FFF2-40B4-BE49-F238E27FC236}">
                  <a16:creationId xmlns:a16="http://schemas.microsoft.com/office/drawing/2014/main" id="{933B30AE-878B-48B1-BA82-AC8208256780}"/>
                </a:ext>
              </a:extLst>
            </p:cNvPr>
            <p:cNvPicPr>
              <a:picLocks noChangeAspect="1"/>
            </p:cNvPicPr>
            <p:nvPr/>
          </p:nvPicPr>
          <p:blipFill rotWithShape="1">
            <a:blip r:embed="rId8" cstate="print"/>
            <a:srcRect l="88994"/>
            <a:stretch/>
          </p:blipFill>
          <p:spPr>
            <a:xfrm>
              <a:off x="8081682" y="1790700"/>
              <a:ext cx="840068" cy="2413000"/>
            </a:xfrm>
            <a:prstGeom prst="rect">
              <a:avLst/>
            </a:prstGeom>
          </p:spPr>
        </p:pic>
        <p:pic>
          <p:nvPicPr>
            <p:cNvPr id="164" name="Picture 163" descr="AMG_PCSK9_group 3.eps">
              <a:extLst>
                <a:ext uri="{FF2B5EF4-FFF2-40B4-BE49-F238E27FC236}">
                  <a16:creationId xmlns:a16="http://schemas.microsoft.com/office/drawing/2014/main" id="{0F96C0C7-B8AC-4F78-8B20-2EB83E454CCB}"/>
                </a:ext>
              </a:extLst>
            </p:cNvPr>
            <p:cNvPicPr>
              <a:picLocks noChangeAspect="1"/>
            </p:cNvPicPr>
            <p:nvPr/>
          </p:nvPicPr>
          <p:blipFill rotWithShape="1">
            <a:blip r:embed="rId10" cstate="print"/>
            <a:srcRect l="75568" r="-5242" b="64393"/>
            <a:stretch/>
          </p:blipFill>
          <p:spPr>
            <a:xfrm>
              <a:off x="8269940" y="1537575"/>
              <a:ext cx="591672" cy="1003919"/>
            </a:xfrm>
            <a:prstGeom prst="rect">
              <a:avLst/>
            </a:prstGeom>
          </p:spPr>
        </p:pic>
      </p:grpSp>
      <p:grpSp>
        <p:nvGrpSpPr>
          <p:cNvPr id="165" name="Group 164">
            <a:extLst>
              <a:ext uri="{FF2B5EF4-FFF2-40B4-BE49-F238E27FC236}">
                <a16:creationId xmlns:a16="http://schemas.microsoft.com/office/drawing/2014/main" id="{33704029-FA11-4EAC-B408-11945415CC3B}"/>
              </a:ext>
            </a:extLst>
          </p:cNvPr>
          <p:cNvGrpSpPr/>
          <p:nvPr/>
        </p:nvGrpSpPr>
        <p:grpSpPr>
          <a:xfrm>
            <a:off x="2215620" y="2060801"/>
            <a:ext cx="1934851" cy="2284921"/>
            <a:chOff x="2215620" y="2184023"/>
            <a:chExt cx="1934851" cy="2284921"/>
          </a:xfrm>
        </p:grpSpPr>
        <p:sp>
          <p:nvSpPr>
            <p:cNvPr id="166" name="TextBox 165">
              <a:extLst>
                <a:ext uri="{FF2B5EF4-FFF2-40B4-BE49-F238E27FC236}">
                  <a16:creationId xmlns:a16="http://schemas.microsoft.com/office/drawing/2014/main" id="{ED606BA2-5CFD-4F65-8C67-4B2E8168ECA5}"/>
                </a:ext>
              </a:extLst>
            </p:cNvPr>
            <p:cNvSpPr txBox="1"/>
            <p:nvPr/>
          </p:nvSpPr>
          <p:spPr>
            <a:xfrm>
              <a:off x="2215620" y="2184023"/>
              <a:ext cx="70653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a:t>
              </a:r>
            </a:p>
          </p:txBody>
        </p:sp>
        <p:sp>
          <p:nvSpPr>
            <p:cNvPr id="167" name="TextBox 166">
              <a:extLst>
                <a:ext uri="{FF2B5EF4-FFF2-40B4-BE49-F238E27FC236}">
                  <a16:creationId xmlns:a16="http://schemas.microsoft.com/office/drawing/2014/main" id="{332A6524-780B-48D8-A9EB-CA51E032463C}"/>
                </a:ext>
              </a:extLst>
            </p:cNvPr>
            <p:cNvSpPr txBox="1"/>
            <p:nvPr/>
          </p:nvSpPr>
          <p:spPr>
            <a:xfrm>
              <a:off x="3443940" y="3499572"/>
              <a:ext cx="70653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LDL-R</a:t>
              </a:r>
            </a:p>
          </p:txBody>
        </p:sp>
        <p:sp>
          <p:nvSpPr>
            <p:cNvPr id="168" name="TextBox 167">
              <a:extLst>
                <a:ext uri="{FF2B5EF4-FFF2-40B4-BE49-F238E27FC236}">
                  <a16:creationId xmlns:a16="http://schemas.microsoft.com/office/drawing/2014/main" id="{3B4FB426-0720-4DFA-9B83-A104440DBAB3}"/>
                </a:ext>
              </a:extLst>
            </p:cNvPr>
            <p:cNvSpPr txBox="1"/>
            <p:nvPr/>
          </p:nvSpPr>
          <p:spPr>
            <a:xfrm>
              <a:off x="2601967" y="4215028"/>
              <a:ext cx="1032229"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Endocytosis</a:t>
              </a:r>
            </a:p>
          </p:txBody>
        </p:sp>
      </p:grpSp>
      <p:grpSp>
        <p:nvGrpSpPr>
          <p:cNvPr id="169" name="Group 168">
            <a:extLst>
              <a:ext uri="{FF2B5EF4-FFF2-40B4-BE49-F238E27FC236}">
                <a16:creationId xmlns:a16="http://schemas.microsoft.com/office/drawing/2014/main" id="{A49CB7D1-9741-4462-9CA8-2B6AAE83B651}"/>
              </a:ext>
            </a:extLst>
          </p:cNvPr>
          <p:cNvGrpSpPr/>
          <p:nvPr/>
        </p:nvGrpSpPr>
        <p:grpSpPr>
          <a:xfrm>
            <a:off x="602486" y="4523903"/>
            <a:ext cx="2636403" cy="1218880"/>
            <a:chOff x="602486" y="4647125"/>
            <a:chExt cx="2636403" cy="1218880"/>
          </a:xfrm>
        </p:grpSpPr>
        <p:sp>
          <p:nvSpPr>
            <p:cNvPr id="170" name="TextBox 169">
              <a:extLst>
                <a:ext uri="{FF2B5EF4-FFF2-40B4-BE49-F238E27FC236}">
                  <a16:creationId xmlns:a16="http://schemas.microsoft.com/office/drawing/2014/main" id="{8E7BA938-3C87-4B44-A6F1-9F2247F3CD09}"/>
                </a:ext>
              </a:extLst>
            </p:cNvPr>
            <p:cNvSpPr txBox="1"/>
            <p:nvPr/>
          </p:nvSpPr>
          <p:spPr>
            <a:xfrm>
              <a:off x="602486" y="4647125"/>
              <a:ext cx="975119" cy="415498"/>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LDL-R</a:t>
              </a:r>
            </a:p>
            <a:p>
              <a:pPr defTabSz="914400">
                <a:defRPr/>
              </a:pPr>
              <a:r>
                <a:rPr lang="en-CA" sz="1050" b="1" dirty="0">
                  <a:solidFill>
                    <a:prstClr val="white"/>
                  </a:solidFill>
                  <a:latin typeface="Arial Narrow" panose="020B0606020202030204" pitchFamily="34" charset="0"/>
                  <a:cs typeface="Arial" panose="020B0604020202020204" pitchFamily="34" charset="0"/>
                </a:rPr>
                <a:t>Recycling</a:t>
              </a:r>
            </a:p>
          </p:txBody>
        </p:sp>
        <p:sp>
          <p:nvSpPr>
            <p:cNvPr id="171" name="TextBox 170">
              <a:extLst>
                <a:ext uri="{FF2B5EF4-FFF2-40B4-BE49-F238E27FC236}">
                  <a16:creationId xmlns:a16="http://schemas.microsoft.com/office/drawing/2014/main" id="{7795B65A-7F27-4E0C-B2B1-8EBF47CD8923}"/>
                </a:ext>
              </a:extLst>
            </p:cNvPr>
            <p:cNvSpPr txBox="1"/>
            <p:nvPr/>
          </p:nvSpPr>
          <p:spPr>
            <a:xfrm>
              <a:off x="2325541" y="4769023"/>
              <a:ext cx="913348" cy="253916"/>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Endosome</a:t>
              </a:r>
            </a:p>
          </p:txBody>
        </p:sp>
        <p:sp>
          <p:nvSpPr>
            <p:cNvPr id="172" name="TextBox 171">
              <a:extLst>
                <a:ext uri="{FF2B5EF4-FFF2-40B4-BE49-F238E27FC236}">
                  <a16:creationId xmlns:a16="http://schemas.microsoft.com/office/drawing/2014/main" id="{4FBD6E64-3993-4EEB-BAD7-BDE2A622918B}"/>
                </a:ext>
              </a:extLst>
            </p:cNvPr>
            <p:cNvSpPr txBox="1"/>
            <p:nvPr/>
          </p:nvSpPr>
          <p:spPr>
            <a:xfrm>
              <a:off x="1469579" y="5612089"/>
              <a:ext cx="1452572" cy="253916"/>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LDL Degradation </a:t>
              </a:r>
            </a:p>
          </p:txBody>
        </p:sp>
      </p:grpSp>
      <p:grpSp>
        <p:nvGrpSpPr>
          <p:cNvPr id="173" name="Group 172">
            <a:extLst>
              <a:ext uri="{FF2B5EF4-FFF2-40B4-BE49-F238E27FC236}">
                <a16:creationId xmlns:a16="http://schemas.microsoft.com/office/drawing/2014/main" id="{409210BB-FAA0-4A3F-A2A1-DC45930561C7}"/>
              </a:ext>
            </a:extLst>
          </p:cNvPr>
          <p:cNvGrpSpPr/>
          <p:nvPr/>
        </p:nvGrpSpPr>
        <p:grpSpPr>
          <a:xfrm>
            <a:off x="4674054" y="1589283"/>
            <a:ext cx="1864402" cy="2819976"/>
            <a:chOff x="4674054" y="1712505"/>
            <a:chExt cx="1864402" cy="2819976"/>
          </a:xfrm>
        </p:grpSpPr>
        <p:sp>
          <p:nvSpPr>
            <p:cNvPr id="174" name="TextBox 173">
              <a:extLst>
                <a:ext uri="{FF2B5EF4-FFF2-40B4-BE49-F238E27FC236}">
                  <a16:creationId xmlns:a16="http://schemas.microsoft.com/office/drawing/2014/main" id="{484F1894-7EAE-474A-92B2-04304C9A1970}"/>
                </a:ext>
              </a:extLst>
            </p:cNvPr>
            <p:cNvSpPr txBox="1"/>
            <p:nvPr/>
          </p:nvSpPr>
          <p:spPr>
            <a:xfrm>
              <a:off x="4924070" y="1712505"/>
              <a:ext cx="70653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a:t>
              </a:r>
            </a:p>
          </p:txBody>
        </p:sp>
        <p:sp>
          <p:nvSpPr>
            <p:cNvPr id="175" name="TextBox 174">
              <a:extLst>
                <a:ext uri="{FF2B5EF4-FFF2-40B4-BE49-F238E27FC236}">
                  <a16:creationId xmlns:a16="http://schemas.microsoft.com/office/drawing/2014/main" id="{86CE7020-15DA-4250-99A5-9C79EBD59BF6}"/>
                </a:ext>
              </a:extLst>
            </p:cNvPr>
            <p:cNvSpPr txBox="1"/>
            <p:nvPr/>
          </p:nvSpPr>
          <p:spPr>
            <a:xfrm>
              <a:off x="5831925" y="3064207"/>
              <a:ext cx="70653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LDL-R</a:t>
              </a:r>
            </a:p>
          </p:txBody>
        </p:sp>
        <p:sp>
          <p:nvSpPr>
            <p:cNvPr id="176" name="TextBox 175">
              <a:extLst>
                <a:ext uri="{FF2B5EF4-FFF2-40B4-BE49-F238E27FC236}">
                  <a16:creationId xmlns:a16="http://schemas.microsoft.com/office/drawing/2014/main" id="{60A84242-091C-41B3-987F-D858A6918BEC}"/>
                </a:ext>
              </a:extLst>
            </p:cNvPr>
            <p:cNvSpPr txBox="1"/>
            <p:nvPr/>
          </p:nvSpPr>
          <p:spPr>
            <a:xfrm>
              <a:off x="5446433" y="3593795"/>
              <a:ext cx="1092023"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Endocytosis</a:t>
              </a:r>
            </a:p>
          </p:txBody>
        </p:sp>
        <p:sp>
          <p:nvSpPr>
            <p:cNvPr id="177" name="TextBox 176">
              <a:extLst>
                <a:ext uri="{FF2B5EF4-FFF2-40B4-BE49-F238E27FC236}">
                  <a16:creationId xmlns:a16="http://schemas.microsoft.com/office/drawing/2014/main" id="{6F4D4CC9-8BE7-4F0C-B199-BE8AD7D3306F}"/>
                </a:ext>
              </a:extLst>
            </p:cNvPr>
            <p:cNvSpPr txBox="1"/>
            <p:nvPr/>
          </p:nvSpPr>
          <p:spPr>
            <a:xfrm>
              <a:off x="4674054" y="4278565"/>
              <a:ext cx="894845"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Endosome</a:t>
              </a:r>
            </a:p>
          </p:txBody>
        </p:sp>
      </p:grpSp>
      <p:grpSp>
        <p:nvGrpSpPr>
          <p:cNvPr id="178" name="Group 177">
            <a:extLst>
              <a:ext uri="{FF2B5EF4-FFF2-40B4-BE49-F238E27FC236}">
                <a16:creationId xmlns:a16="http://schemas.microsoft.com/office/drawing/2014/main" id="{438A825D-726E-42A3-9AC8-B6F7E0FF0403}"/>
              </a:ext>
            </a:extLst>
          </p:cNvPr>
          <p:cNvGrpSpPr/>
          <p:nvPr/>
        </p:nvGrpSpPr>
        <p:grpSpPr>
          <a:xfrm>
            <a:off x="5779314" y="1822114"/>
            <a:ext cx="1675897" cy="2491091"/>
            <a:chOff x="5779314" y="1945336"/>
            <a:chExt cx="1675897" cy="2491091"/>
          </a:xfrm>
        </p:grpSpPr>
        <p:sp>
          <p:nvSpPr>
            <p:cNvPr id="179" name="TextBox 178">
              <a:extLst>
                <a:ext uri="{FF2B5EF4-FFF2-40B4-BE49-F238E27FC236}">
                  <a16:creationId xmlns:a16="http://schemas.microsoft.com/office/drawing/2014/main" id="{A0E3F10F-764E-4EF6-8573-0B4F73652406}"/>
                </a:ext>
              </a:extLst>
            </p:cNvPr>
            <p:cNvSpPr txBox="1"/>
            <p:nvPr/>
          </p:nvSpPr>
          <p:spPr>
            <a:xfrm>
              <a:off x="6560366" y="1945336"/>
              <a:ext cx="894845"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PCSK9</a:t>
              </a:r>
            </a:p>
          </p:txBody>
        </p:sp>
        <p:sp>
          <p:nvSpPr>
            <p:cNvPr id="180" name="TextBox 179">
              <a:extLst>
                <a:ext uri="{FF2B5EF4-FFF2-40B4-BE49-F238E27FC236}">
                  <a16:creationId xmlns:a16="http://schemas.microsoft.com/office/drawing/2014/main" id="{151ED3D6-986D-4586-A205-8C21269E346F}"/>
                </a:ext>
              </a:extLst>
            </p:cNvPr>
            <p:cNvSpPr txBox="1"/>
            <p:nvPr/>
          </p:nvSpPr>
          <p:spPr>
            <a:xfrm>
              <a:off x="5779314" y="4020929"/>
              <a:ext cx="1299453" cy="415498"/>
            </a:xfrm>
            <a:prstGeom prst="rect">
              <a:avLst/>
            </a:prstGeom>
            <a:noFill/>
          </p:spPr>
          <p:txBody>
            <a:bodyPr wrap="square" rtlCol="0">
              <a:spAutoFit/>
            </a:bodyPr>
            <a:lstStyle/>
            <a:p>
              <a:pPr algn="r" defTabSz="914400">
                <a:defRPr/>
              </a:pPr>
              <a:r>
                <a:rPr lang="en-CA" sz="1050" b="1" dirty="0">
                  <a:solidFill>
                    <a:prstClr val="white"/>
                  </a:solidFill>
                  <a:latin typeface="Arial Narrow" panose="020B0606020202030204" pitchFamily="34" charset="0"/>
                  <a:cs typeface="Arial" panose="020B0604020202020204" pitchFamily="34" charset="0"/>
                </a:rPr>
                <a:t>PCSK9</a:t>
              </a:r>
            </a:p>
            <a:p>
              <a:pPr algn="r" defTabSz="914400">
                <a:defRPr/>
              </a:pPr>
              <a:r>
                <a:rPr lang="en-CA" sz="1050" b="1" dirty="0">
                  <a:solidFill>
                    <a:prstClr val="white"/>
                  </a:solidFill>
                  <a:latin typeface="Arial Narrow" panose="020B0606020202030204" pitchFamily="34" charset="0"/>
                  <a:cs typeface="Arial" panose="020B0604020202020204" pitchFamily="34" charset="0"/>
                </a:rPr>
                <a:t>Self-procession</a:t>
              </a:r>
            </a:p>
          </p:txBody>
        </p:sp>
      </p:grpSp>
      <p:grpSp>
        <p:nvGrpSpPr>
          <p:cNvPr id="181" name="Group 180">
            <a:extLst>
              <a:ext uri="{FF2B5EF4-FFF2-40B4-BE49-F238E27FC236}">
                <a16:creationId xmlns:a16="http://schemas.microsoft.com/office/drawing/2014/main" id="{18E3E64A-5D3C-48CD-B7BE-036DFF2F41F3}"/>
              </a:ext>
            </a:extLst>
          </p:cNvPr>
          <p:cNvGrpSpPr/>
          <p:nvPr/>
        </p:nvGrpSpPr>
        <p:grpSpPr>
          <a:xfrm>
            <a:off x="5704975" y="1455772"/>
            <a:ext cx="3417352" cy="4712331"/>
            <a:chOff x="5704975" y="1578994"/>
            <a:chExt cx="3417352" cy="4712331"/>
          </a:xfrm>
        </p:grpSpPr>
        <p:sp>
          <p:nvSpPr>
            <p:cNvPr id="182" name="TextBox 181">
              <a:extLst>
                <a:ext uri="{FF2B5EF4-FFF2-40B4-BE49-F238E27FC236}">
                  <a16:creationId xmlns:a16="http://schemas.microsoft.com/office/drawing/2014/main" id="{57B11654-7825-4814-9215-987C4FBB084B}"/>
                </a:ext>
              </a:extLst>
            </p:cNvPr>
            <p:cNvSpPr txBox="1"/>
            <p:nvPr/>
          </p:nvSpPr>
          <p:spPr>
            <a:xfrm>
              <a:off x="8227482" y="3790627"/>
              <a:ext cx="894845"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Hepatocyte</a:t>
              </a:r>
            </a:p>
          </p:txBody>
        </p:sp>
        <p:sp>
          <p:nvSpPr>
            <p:cNvPr id="183" name="TextBox 182">
              <a:extLst>
                <a:ext uri="{FF2B5EF4-FFF2-40B4-BE49-F238E27FC236}">
                  <a16:creationId xmlns:a16="http://schemas.microsoft.com/office/drawing/2014/main" id="{5C8A2058-0E69-45B4-92BE-EAA8F24E2A23}"/>
                </a:ext>
              </a:extLst>
            </p:cNvPr>
            <p:cNvSpPr txBox="1"/>
            <p:nvPr/>
          </p:nvSpPr>
          <p:spPr>
            <a:xfrm>
              <a:off x="8123554" y="1578994"/>
              <a:ext cx="894845"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Plasma</a:t>
              </a:r>
            </a:p>
          </p:txBody>
        </p:sp>
        <p:sp>
          <p:nvSpPr>
            <p:cNvPr id="185" name="TextBox 184">
              <a:extLst>
                <a:ext uri="{FF2B5EF4-FFF2-40B4-BE49-F238E27FC236}">
                  <a16:creationId xmlns:a16="http://schemas.microsoft.com/office/drawing/2014/main" id="{B0A6EDBD-5637-43F9-A99F-15EBDBDC9835}"/>
                </a:ext>
              </a:extLst>
            </p:cNvPr>
            <p:cNvSpPr txBox="1"/>
            <p:nvPr/>
          </p:nvSpPr>
          <p:spPr>
            <a:xfrm>
              <a:off x="8269941" y="5493488"/>
              <a:ext cx="838098" cy="384721"/>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Golgi</a:t>
              </a:r>
            </a:p>
            <a:p>
              <a:pPr algn="ctr" defTabSz="914400">
                <a:defRPr/>
              </a:pPr>
              <a:r>
                <a:rPr lang="en-CA" sz="950" b="1" dirty="0">
                  <a:solidFill>
                    <a:prstClr val="white"/>
                  </a:solidFill>
                  <a:latin typeface="Arial Narrow" panose="020B0606020202030204" pitchFamily="34" charset="0"/>
                  <a:cs typeface="Arial" panose="020B0604020202020204" pitchFamily="34" charset="0"/>
                </a:rPr>
                <a:t>Apparatus</a:t>
              </a:r>
            </a:p>
          </p:txBody>
        </p:sp>
        <p:sp>
          <p:nvSpPr>
            <p:cNvPr id="186" name="TextBox 185">
              <a:extLst>
                <a:ext uri="{FF2B5EF4-FFF2-40B4-BE49-F238E27FC236}">
                  <a16:creationId xmlns:a16="http://schemas.microsoft.com/office/drawing/2014/main" id="{B8EFD03B-7551-481B-9CA5-6BE7BBCAD225}"/>
                </a:ext>
              </a:extLst>
            </p:cNvPr>
            <p:cNvSpPr txBox="1"/>
            <p:nvPr/>
          </p:nvSpPr>
          <p:spPr>
            <a:xfrm>
              <a:off x="7469500" y="5802991"/>
              <a:ext cx="1002502" cy="384721"/>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Endoplasmic Reticulum (ER)</a:t>
              </a:r>
            </a:p>
          </p:txBody>
        </p:sp>
        <p:sp>
          <p:nvSpPr>
            <p:cNvPr id="187" name="TextBox 186">
              <a:extLst>
                <a:ext uri="{FF2B5EF4-FFF2-40B4-BE49-F238E27FC236}">
                  <a16:creationId xmlns:a16="http://schemas.microsoft.com/office/drawing/2014/main" id="{FA3B854E-FA22-4F92-979D-4E5D4AB22162}"/>
                </a:ext>
              </a:extLst>
            </p:cNvPr>
            <p:cNvSpPr txBox="1"/>
            <p:nvPr/>
          </p:nvSpPr>
          <p:spPr>
            <a:xfrm>
              <a:off x="5704975" y="6052798"/>
              <a:ext cx="661939"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Nucleus</a:t>
              </a:r>
            </a:p>
          </p:txBody>
        </p:sp>
      </p:grpSp>
      <p:sp>
        <p:nvSpPr>
          <p:cNvPr id="188" name="TextBox 187">
            <a:extLst>
              <a:ext uri="{FF2B5EF4-FFF2-40B4-BE49-F238E27FC236}">
                <a16:creationId xmlns:a16="http://schemas.microsoft.com/office/drawing/2014/main" id="{8DD8A6CB-DB96-472F-9B5D-499787F814DA}"/>
              </a:ext>
            </a:extLst>
          </p:cNvPr>
          <p:cNvSpPr txBox="1"/>
          <p:nvPr/>
        </p:nvSpPr>
        <p:spPr>
          <a:xfrm>
            <a:off x="3103008" y="5929576"/>
            <a:ext cx="1571046" cy="415498"/>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LDL, LDL-R and </a:t>
            </a:r>
          </a:p>
          <a:p>
            <a:pPr defTabSz="914400">
              <a:defRPr/>
            </a:pPr>
            <a:r>
              <a:rPr lang="en-CA" sz="1050" b="1" dirty="0">
                <a:solidFill>
                  <a:prstClr val="white"/>
                </a:solidFill>
                <a:latin typeface="Arial Narrow" panose="020B0606020202030204" pitchFamily="34" charset="0"/>
                <a:cs typeface="Arial" panose="020B0604020202020204" pitchFamily="34" charset="0"/>
              </a:rPr>
              <a:t>PCSK9 Degradation</a:t>
            </a:r>
          </a:p>
        </p:txBody>
      </p:sp>
      <p:pic>
        <p:nvPicPr>
          <p:cNvPr id="189" name="Picture 188">
            <a:extLst>
              <a:ext uri="{FF2B5EF4-FFF2-40B4-BE49-F238E27FC236}">
                <a16:creationId xmlns:a16="http://schemas.microsoft.com/office/drawing/2014/main" id="{E67A2336-458D-4DEB-AE0E-465C8D904359}"/>
              </a:ext>
            </a:extLst>
          </p:cNvPr>
          <p:cNvPicPr>
            <a:picLocks noChangeAspect="1"/>
          </p:cNvPicPr>
          <p:nvPr/>
        </p:nvPicPr>
        <p:blipFill>
          <a:blip r:embed="rId12" cstate="print"/>
          <a:stretch>
            <a:fillRect/>
          </a:stretch>
        </p:blipFill>
        <p:spPr>
          <a:xfrm>
            <a:off x="-337426" y="5636427"/>
            <a:ext cx="3670300" cy="876300"/>
          </a:xfrm>
          <a:prstGeom prst="rect">
            <a:avLst/>
          </a:prstGeom>
        </p:spPr>
      </p:pic>
      <p:sp>
        <p:nvSpPr>
          <p:cNvPr id="2" name="Rectangle 1"/>
          <p:cNvSpPr/>
          <p:nvPr/>
        </p:nvSpPr>
        <p:spPr>
          <a:xfrm>
            <a:off x="116574" y="6488945"/>
            <a:ext cx="7225082" cy="246221"/>
          </a:xfrm>
          <a:prstGeom prst="rect">
            <a:avLst/>
          </a:prstGeom>
        </p:spPr>
        <p:txBody>
          <a:bodyPr wrap="square">
            <a:spAutoFit/>
          </a:bodyPr>
          <a:lstStyle/>
          <a:p>
            <a:pPr lvl="0" defTabSz="914400">
              <a:buClr>
                <a:srgbClr val="EF4136"/>
              </a:buClr>
            </a:pPr>
            <a:r>
              <a:rPr lang="en-US" sz="1000" dirty="0" err="1">
                <a:solidFill>
                  <a:schemeClr val="bg1"/>
                </a:solidFill>
                <a:latin typeface="Arial Narrow" panose="020B0606020202030204" pitchFamily="34" charset="0"/>
              </a:rPr>
              <a:t>Qian</a:t>
            </a:r>
            <a:r>
              <a:rPr lang="en-US" sz="1000" dirty="0">
                <a:solidFill>
                  <a:schemeClr val="bg1"/>
                </a:solidFill>
                <a:latin typeface="Arial Narrow" panose="020B0606020202030204" pitchFamily="34" charset="0"/>
              </a:rPr>
              <a:t> YW, et al. J Lipid Res. 2007;48:1488-1498; Horton JD, et al. J Lipid Res. 2009;50(</a:t>
            </a:r>
            <a:r>
              <a:rPr lang="en-US" sz="1000" dirty="0" err="1">
                <a:solidFill>
                  <a:schemeClr val="bg1"/>
                </a:solidFill>
                <a:latin typeface="Arial Narrow" panose="020B0606020202030204" pitchFamily="34" charset="0"/>
              </a:rPr>
              <a:t>suppl</a:t>
            </a:r>
            <a:r>
              <a:rPr lang="en-US" sz="1000" dirty="0">
                <a:solidFill>
                  <a:schemeClr val="bg1"/>
                </a:solidFill>
                <a:latin typeface="Arial Narrow" panose="020B0606020202030204" pitchFamily="34" charset="0"/>
              </a:rPr>
              <a:t>):S172-S177. </a:t>
            </a:r>
          </a:p>
        </p:txBody>
      </p:sp>
    </p:spTree>
    <p:extLst>
      <p:ext uri="{BB962C8B-B14F-4D97-AF65-F5344CB8AC3E}">
        <p14:creationId xmlns:p14="http://schemas.microsoft.com/office/powerpoint/2010/main" val="290133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8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8797" y="6284157"/>
            <a:ext cx="9162797" cy="57384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buClr>
                <a:srgbClr val="EF4136"/>
              </a:buClr>
            </a:pPr>
            <a:r>
              <a:rPr lang="en-US" sz="1000" dirty="0" err="1">
                <a:solidFill>
                  <a:schemeClr val="bg1"/>
                </a:solidFill>
                <a:latin typeface="Arial Narrow" panose="020B0606020202030204" pitchFamily="34" charset="0"/>
              </a:rPr>
              <a:t>Qian</a:t>
            </a:r>
            <a:r>
              <a:rPr lang="en-US" sz="1000" dirty="0">
                <a:solidFill>
                  <a:schemeClr val="bg1"/>
                </a:solidFill>
                <a:latin typeface="Arial Narrow" panose="020B0606020202030204" pitchFamily="34" charset="0"/>
              </a:rPr>
              <a:t> YW, et al. J Lipid Res. 2007;48:1488-1498; Horton JD, et al. J Lipid Res. 2009;50(</a:t>
            </a:r>
            <a:r>
              <a:rPr lang="en-US" sz="1000" dirty="0" err="1">
                <a:solidFill>
                  <a:schemeClr val="bg1"/>
                </a:solidFill>
                <a:latin typeface="Arial Narrow" panose="020B0606020202030204" pitchFamily="34" charset="0"/>
              </a:rPr>
              <a:t>suppl</a:t>
            </a:r>
            <a:r>
              <a:rPr lang="en-US" sz="1000" dirty="0">
                <a:solidFill>
                  <a:schemeClr val="bg1"/>
                </a:solidFill>
                <a:latin typeface="Arial Narrow" panose="020B0606020202030204" pitchFamily="34" charset="0"/>
              </a:rPr>
              <a:t>):S172-S177. </a:t>
            </a:r>
          </a:p>
        </p:txBody>
      </p:sp>
      <p:sp>
        <p:nvSpPr>
          <p:cNvPr id="32" name="Rectangle 31"/>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0" name="Picture 69" descr="PSCK9 background_1.jpg">
            <a:extLst>
              <a:ext uri="{FF2B5EF4-FFF2-40B4-BE49-F238E27FC236}">
                <a16:creationId xmlns:a16="http://schemas.microsoft.com/office/drawing/2014/main" id="{CFFFB5AC-99DC-4BAE-986D-8712CBF751D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1430" y="917151"/>
            <a:ext cx="9162796" cy="5465064"/>
          </a:xfrm>
          <a:prstGeom prst="rect">
            <a:avLst/>
          </a:prstGeom>
        </p:spPr>
      </p:pic>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 name="Title 1">
            <a:extLst>
              <a:ext uri="{FF2B5EF4-FFF2-40B4-BE49-F238E27FC236}">
                <a16:creationId xmlns:a16="http://schemas.microsoft.com/office/drawing/2014/main" id="{C55B1624-A1BC-4FAE-B479-F63995CEF704}"/>
              </a:ext>
            </a:extLst>
          </p:cNvPr>
          <p:cNvSpPr txBox="1">
            <a:spLocks/>
          </p:cNvSpPr>
          <p:nvPr/>
        </p:nvSpPr>
        <p:spPr>
          <a:xfrm>
            <a:off x="127203" y="381775"/>
            <a:ext cx="8891196" cy="946839"/>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r>
              <a:rPr lang="en-US" dirty="0">
                <a:solidFill>
                  <a:schemeClr val="bg1"/>
                </a:solidFill>
                <a:latin typeface="Arial Narrow" panose="020B0606020202030204" pitchFamily="34" charset="0"/>
              </a:rPr>
              <a:t>Blocking PCSK9 Activity Inhibits </a:t>
            </a:r>
            <a:br>
              <a:rPr lang="en-US" dirty="0">
                <a:solidFill>
                  <a:schemeClr val="bg1"/>
                </a:solidFill>
                <a:latin typeface="Arial Narrow" panose="020B0606020202030204" pitchFamily="34" charset="0"/>
              </a:rPr>
            </a:br>
            <a:r>
              <a:rPr lang="en-US" dirty="0">
                <a:solidFill>
                  <a:schemeClr val="bg1"/>
                </a:solidFill>
                <a:latin typeface="Arial Narrow" panose="020B0606020202030204" pitchFamily="34" charset="0"/>
              </a:rPr>
              <a:t>Intracellular Degradation of LDL-R</a:t>
            </a:r>
            <a:br>
              <a:rPr lang="en-US" dirty="0">
                <a:solidFill>
                  <a:schemeClr val="bg1"/>
                </a:solidFill>
                <a:latin typeface="Arial Narrow" panose="020B0606020202030204" pitchFamily="34" charset="0"/>
              </a:rPr>
            </a:br>
            <a:endParaRPr lang="en-CA" dirty="0">
              <a:solidFill>
                <a:schemeClr val="bg1"/>
              </a:solidFill>
              <a:latin typeface="Arial Narrow" panose="020B0606020202030204" pitchFamily="34" charset="0"/>
            </a:endParaRPr>
          </a:p>
        </p:txBody>
      </p:sp>
      <p:sp>
        <p:nvSpPr>
          <p:cNvPr id="69" name="Title 1">
            <a:extLst>
              <a:ext uri="{FF2B5EF4-FFF2-40B4-BE49-F238E27FC236}">
                <a16:creationId xmlns:a16="http://schemas.microsoft.com/office/drawing/2014/main" id="{C75CBF77-6A26-4E8E-851A-926BE6524170}"/>
              </a:ext>
            </a:extLst>
          </p:cNvPr>
          <p:cNvSpPr txBox="1">
            <a:spLocks/>
          </p:cNvSpPr>
          <p:nvPr/>
        </p:nvSpPr>
        <p:spPr>
          <a:xfrm>
            <a:off x="349764" y="359191"/>
            <a:ext cx="8221212" cy="946839"/>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pPr algn="ctr">
              <a:defRPr/>
            </a:pPr>
            <a:r>
              <a:rPr lang="en-US" dirty="0">
                <a:solidFill>
                  <a:schemeClr val="bg1"/>
                </a:solidFill>
                <a:latin typeface="Arial Narrow" panose="020B0606020202030204" pitchFamily="34" charset="0"/>
              </a:rPr>
              <a:t>Monoclonal Antibody binds to PCSK9 and inhibits Binding to the LDL-Receptor </a:t>
            </a:r>
          </a:p>
          <a:p>
            <a:pPr algn="ctr">
              <a:defRPr/>
            </a:pPr>
            <a:endParaRPr lang="en-CA" dirty="0">
              <a:solidFill>
                <a:schemeClr val="bg1"/>
              </a:solidFill>
              <a:latin typeface="Arial Narrow" panose="020B0606020202030204" pitchFamily="34" charset="0"/>
            </a:endParaRPr>
          </a:p>
        </p:txBody>
      </p:sp>
      <p:pic>
        <p:nvPicPr>
          <p:cNvPr id="71" name="Picture 70" descr="AMG_PCSK9_group 2_2.eps">
            <a:extLst>
              <a:ext uri="{FF2B5EF4-FFF2-40B4-BE49-F238E27FC236}">
                <a16:creationId xmlns:a16="http://schemas.microsoft.com/office/drawing/2014/main" id="{39F3475C-05EF-490F-8A60-74DDE43FDF28}"/>
              </a:ext>
            </a:extLst>
          </p:cNvPr>
          <p:cNvPicPr>
            <a:picLocks noChangeAspect="1"/>
          </p:cNvPicPr>
          <p:nvPr/>
        </p:nvPicPr>
        <p:blipFill>
          <a:blip r:embed="rId7" cstate="print"/>
          <a:stretch>
            <a:fillRect/>
          </a:stretch>
        </p:blipFill>
        <p:spPr>
          <a:xfrm>
            <a:off x="6080287" y="919182"/>
            <a:ext cx="2915547" cy="3493403"/>
          </a:xfrm>
          <a:prstGeom prst="rect">
            <a:avLst/>
          </a:prstGeom>
        </p:spPr>
      </p:pic>
      <p:pic>
        <p:nvPicPr>
          <p:cNvPr id="72" name="Picture 71" descr="AMG_PCSK9_group 2_1.eps">
            <a:extLst>
              <a:ext uri="{FF2B5EF4-FFF2-40B4-BE49-F238E27FC236}">
                <a16:creationId xmlns:a16="http://schemas.microsoft.com/office/drawing/2014/main" id="{84DDC412-7ECF-445F-B7AC-8A6E534081A0}"/>
              </a:ext>
            </a:extLst>
          </p:cNvPr>
          <p:cNvPicPr>
            <a:picLocks noChangeAspect="1"/>
          </p:cNvPicPr>
          <p:nvPr/>
        </p:nvPicPr>
        <p:blipFill>
          <a:blip r:embed="rId8" cstate="print"/>
          <a:stretch>
            <a:fillRect/>
          </a:stretch>
        </p:blipFill>
        <p:spPr>
          <a:xfrm>
            <a:off x="-56394" y="1480098"/>
            <a:ext cx="5817962" cy="4557185"/>
          </a:xfrm>
          <a:prstGeom prst="rect">
            <a:avLst/>
          </a:prstGeom>
        </p:spPr>
      </p:pic>
      <p:pic>
        <p:nvPicPr>
          <p:cNvPr id="73" name="Picture 72">
            <a:extLst>
              <a:ext uri="{FF2B5EF4-FFF2-40B4-BE49-F238E27FC236}">
                <a16:creationId xmlns:a16="http://schemas.microsoft.com/office/drawing/2014/main" id="{DA77B5BD-EA4F-4165-BF7A-69FDF5ACBE68}"/>
              </a:ext>
            </a:extLst>
          </p:cNvPr>
          <p:cNvPicPr>
            <a:picLocks noChangeAspect="1"/>
          </p:cNvPicPr>
          <p:nvPr/>
        </p:nvPicPr>
        <p:blipFill>
          <a:blip r:embed="rId9" cstate="print"/>
          <a:stretch>
            <a:fillRect/>
          </a:stretch>
        </p:blipFill>
        <p:spPr>
          <a:xfrm>
            <a:off x="-337426" y="5631833"/>
            <a:ext cx="3670300" cy="876300"/>
          </a:xfrm>
          <a:prstGeom prst="rect">
            <a:avLst/>
          </a:prstGeom>
        </p:spPr>
      </p:pic>
      <p:sp>
        <p:nvSpPr>
          <p:cNvPr id="74" name="TextBox 73">
            <a:extLst>
              <a:ext uri="{FF2B5EF4-FFF2-40B4-BE49-F238E27FC236}">
                <a16:creationId xmlns:a16="http://schemas.microsoft.com/office/drawing/2014/main" id="{34C3C49D-7825-4C69-B672-C33C62CEDCE9}"/>
              </a:ext>
            </a:extLst>
          </p:cNvPr>
          <p:cNvSpPr txBox="1"/>
          <p:nvPr/>
        </p:nvSpPr>
        <p:spPr>
          <a:xfrm>
            <a:off x="5089887" y="4085319"/>
            <a:ext cx="1432600" cy="415498"/>
          </a:xfrm>
          <a:prstGeom prst="rect">
            <a:avLst/>
          </a:prstGeom>
          <a:noFill/>
        </p:spPr>
        <p:txBody>
          <a:bodyPr wrap="square" rtlCol="0">
            <a:spAutoFit/>
          </a:bodyPr>
          <a:lstStyle/>
          <a:p>
            <a:pPr algn="r" defTabSz="914400">
              <a:defRPr/>
            </a:pPr>
            <a:r>
              <a:rPr lang="en-CA" sz="1050" b="1" dirty="0">
                <a:solidFill>
                  <a:prstClr val="white"/>
                </a:solidFill>
                <a:latin typeface="Arial Narrow" panose="020B0606020202030204" pitchFamily="34" charset="0"/>
                <a:cs typeface="Arial" panose="020B0604020202020204" pitchFamily="34" charset="0"/>
              </a:rPr>
              <a:t>PCSK9</a:t>
            </a:r>
          </a:p>
          <a:p>
            <a:pPr algn="r" defTabSz="914400">
              <a:defRPr/>
            </a:pPr>
            <a:r>
              <a:rPr lang="en-CA" sz="1050" b="1" dirty="0">
                <a:solidFill>
                  <a:prstClr val="white"/>
                </a:solidFill>
                <a:latin typeface="Arial Narrow" panose="020B0606020202030204" pitchFamily="34" charset="0"/>
                <a:cs typeface="Arial" panose="020B0604020202020204" pitchFamily="34" charset="0"/>
              </a:rPr>
              <a:t>Self-procession</a:t>
            </a:r>
          </a:p>
        </p:txBody>
      </p:sp>
      <p:grpSp>
        <p:nvGrpSpPr>
          <p:cNvPr id="75" name="Group 74">
            <a:extLst>
              <a:ext uri="{FF2B5EF4-FFF2-40B4-BE49-F238E27FC236}">
                <a16:creationId xmlns:a16="http://schemas.microsoft.com/office/drawing/2014/main" id="{C327556D-E78E-4FB6-80E2-1667ECAEAD87}"/>
              </a:ext>
            </a:extLst>
          </p:cNvPr>
          <p:cNvGrpSpPr/>
          <p:nvPr/>
        </p:nvGrpSpPr>
        <p:grpSpPr>
          <a:xfrm>
            <a:off x="7174555" y="1048883"/>
            <a:ext cx="1646795" cy="461908"/>
            <a:chOff x="5698212" y="2243535"/>
            <a:chExt cx="1646795" cy="461908"/>
          </a:xfrm>
        </p:grpSpPr>
        <p:pic>
          <p:nvPicPr>
            <p:cNvPr id="76" name="Picture 75">
              <a:extLst>
                <a:ext uri="{FF2B5EF4-FFF2-40B4-BE49-F238E27FC236}">
                  <a16:creationId xmlns:a16="http://schemas.microsoft.com/office/drawing/2014/main" id="{E7FE4A23-65BF-45FB-894E-C1FF6030E3D4}"/>
                </a:ext>
              </a:extLst>
            </p:cNvPr>
            <p:cNvPicPr>
              <a:picLocks noChangeAspect="1"/>
            </p:cNvPicPr>
            <p:nvPr/>
          </p:nvPicPr>
          <p:blipFill rotWithShape="1">
            <a:blip r:embed="rId10" cstate="print"/>
            <a:srcRect r="11747" b="73157"/>
            <a:stretch/>
          </p:blipFill>
          <p:spPr>
            <a:xfrm>
              <a:off x="5767072" y="2243535"/>
              <a:ext cx="1524316" cy="461908"/>
            </a:xfrm>
            <a:prstGeom prst="rect">
              <a:avLst/>
            </a:prstGeom>
          </p:spPr>
        </p:pic>
        <p:sp>
          <p:nvSpPr>
            <p:cNvPr id="77" name="TextBox 76">
              <a:extLst>
                <a:ext uri="{FF2B5EF4-FFF2-40B4-BE49-F238E27FC236}">
                  <a16:creationId xmlns:a16="http://schemas.microsoft.com/office/drawing/2014/main" id="{60EC2415-89A2-4E48-8B98-A18853410716}"/>
                </a:ext>
              </a:extLst>
            </p:cNvPr>
            <p:cNvSpPr txBox="1"/>
            <p:nvPr/>
          </p:nvSpPr>
          <p:spPr>
            <a:xfrm>
              <a:off x="5698212" y="2303079"/>
              <a:ext cx="1646795" cy="369332"/>
            </a:xfrm>
            <a:prstGeom prst="rect">
              <a:avLst/>
            </a:prstGeom>
            <a:noFill/>
          </p:spPr>
          <p:txBody>
            <a:bodyPr wrap="square" rtlCol="0">
              <a:spAutoFit/>
            </a:bodyPr>
            <a:lstStyle/>
            <a:p>
              <a:pPr algn="ctr" defTabSz="914400">
                <a:defRPr/>
              </a:pPr>
              <a:r>
                <a:rPr lang="en-CA" b="1" dirty="0">
                  <a:solidFill>
                    <a:prstClr val="white"/>
                  </a:solidFill>
                  <a:latin typeface="Arial Narrow" panose="020B0606020202030204" pitchFamily="34" charset="0"/>
                  <a:cs typeface="Arial" panose="020B0604020202020204" pitchFamily="34" charset="0"/>
                </a:rPr>
                <a:t>PCSK9 </a:t>
              </a:r>
              <a:r>
                <a:rPr lang="en-CA" b="1" dirty="0" err="1">
                  <a:solidFill>
                    <a:prstClr val="white"/>
                  </a:solidFill>
                  <a:latin typeface="Arial Narrow" panose="020B0606020202030204" pitchFamily="34" charset="0"/>
                  <a:cs typeface="Arial" panose="020B0604020202020204" pitchFamily="34" charset="0"/>
                </a:rPr>
                <a:t>MAb</a:t>
              </a:r>
              <a:endParaRPr lang="en-CA" b="1" dirty="0">
                <a:solidFill>
                  <a:prstClr val="white"/>
                </a:solidFill>
                <a:latin typeface="Arial Narrow" panose="020B0606020202030204" pitchFamily="34" charset="0"/>
                <a:cs typeface="Arial" panose="020B0604020202020204" pitchFamily="34" charset="0"/>
              </a:endParaRPr>
            </a:p>
          </p:txBody>
        </p:sp>
      </p:grpSp>
      <p:grpSp>
        <p:nvGrpSpPr>
          <p:cNvPr id="78" name="Group 77">
            <a:extLst>
              <a:ext uri="{FF2B5EF4-FFF2-40B4-BE49-F238E27FC236}">
                <a16:creationId xmlns:a16="http://schemas.microsoft.com/office/drawing/2014/main" id="{6EC0B916-57FC-436D-8B12-FC862F831546}"/>
              </a:ext>
            </a:extLst>
          </p:cNvPr>
          <p:cNvGrpSpPr/>
          <p:nvPr/>
        </p:nvGrpSpPr>
        <p:grpSpPr>
          <a:xfrm>
            <a:off x="1497724" y="1734414"/>
            <a:ext cx="4434397" cy="4095942"/>
            <a:chOff x="1497724" y="1852398"/>
            <a:chExt cx="4434397" cy="4095942"/>
          </a:xfrm>
        </p:grpSpPr>
        <p:grpSp>
          <p:nvGrpSpPr>
            <p:cNvPr id="79" name="Group 78">
              <a:extLst>
                <a:ext uri="{FF2B5EF4-FFF2-40B4-BE49-F238E27FC236}">
                  <a16:creationId xmlns:a16="http://schemas.microsoft.com/office/drawing/2014/main" id="{0DA1FF9F-7E07-490B-A761-32959F89C95B}"/>
                </a:ext>
              </a:extLst>
            </p:cNvPr>
            <p:cNvGrpSpPr/>
            <p:nvPr/>
          </p:nvGrpSpPr>
          <p:grpSpPr>
            <a:xfrm>
              <a:off x="1497724" y="3226542"/>
              <a:ext cx="4434397" cy="2721798"/>
              <a:chOff x="1497724" y="3226542"/>
              <a:chExt cx="4434397" cy="2721798"/>
            </a:xfrm>
          </p:grpSpPr>
          <p:sp>
            <p:nvSpPr>
              <p:cNvPr id="81" name="TextBox 80">
                <a:extLst>
                  <a:ext uri="{FF2B5EF4-FFF2-40B4-BE49-F238E27FC236}">
                    <a16:creationId xmlns:a16="http://schemas.microsoft.com/office/drawing/2014/main" id="{1C396B7B-850D-4D26-9B72-0F0A46205032}"/>
                  </a:ext>
                </a:extLst>
              </p:cNvPr>
              <p:cNvSpPr txBox="1"/>
              <p:nvPr/>
            </p:nvSpPr>
            <p:spPr>
              <a:xfrm>
                <a:off x="5212080" y="3226542"/>
                <a:ext cx="62357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LDL-R</a:t>
                </a:r>
              </a:p>
            </p:txBody>
          </p:sp>
          <p:sp>
            <p:nvSpPr>
              <p:cNvPr id="82" name="TextBox 81">
                <a:extLst>
                  <a:ext uri="{FF2B5EF4-FFF2-40B4-BE49-F238E27FC236}">
                    <a16:creationId xmlns:a16="http://schemas.microsoft.com/office/drawing/2014/main" id="{79D25762-C795-4D24-A46D-90B16A9D0950}"/>
                  </a:ext>
                </a:extLst>
              </p:cNvPr>
              <p:cNvSpPr txBox="1"/>
              <p:nvPr/>
            </p:nvSpPr>
            <p:spPr>
              <a:xfrm>
                <a:off x="4749780" y="3680986"/>
                <a:ext cx="118234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Endocytosis</a:t>
                </a:r>
              </a:p>
            </p:txBody>
          </p:sp>
          <p:sp>
            <p:nvSpPr>
              <p:cNvPr id="83" name="TextBox 82">
                <a:extLst>
                  <a:ext uri="{FF2B5EF4-FFF2-40B4-BE49-F238E27FC236}">
                    <a16:creationId xmlns:a16="http://schemas.microsoft.com/office/drawing/2014/main" id="{1CBF333B-1FA9-4F13-9160-5B553BFAD3EA}"/>
                  </a:ext>
                </a:extLst>
              </p:cNvPr>
              <p:cNvSpPr txBox="1"/>
              <p:nvPr/>
            </p:nvSpPr>
            <p:spPr>
              <a:xfrm>
                <a:off x="3977043" y="4392090"/>
                <a:ext cx="868207"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Endosome</a:t>
                </a:r>
              </a:p>
            </p:txBody>
          </p:sp>
          <p:sp>
            <p:nvSpPr>
              <p:cNvPr id="84" name="TextBox 83">
                <a:extLst>
                  <a:ext uri="{FF2B5EF4-FFF2-40B4-BE49-F238E27FC236}">
                    <a16:creationId xmlns:a16="http://schemas.microsoft.com/office/drawing/2014/main" id="{29B82C2C-EFB7-4138-AEB3-BC6FE2B526FD}"/>
                  </a:ext>
                </a:extLst>
              </p:cNvPr>
              <p:cNvSpPr txBox="1"/>
              <p:nvPr/>
            </p:nvSpPr>
            <p:spPr>
              <a:xfrm>
                <a:off x="1497724" y="5532842"/>
                <a:ext cx="1107824" cy="415498"/>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LDL</a:t>
                </a:r>
              </a:p>
              <a:p>
                <a:pPr defTabSz="914400">
                  <a:defRPr/>
                </a:pPr>
                <a:r>
                  <a:rPr lang="en-CA" sz="1050" b="1" dirty="0">
                    <a:solidFill>
                      <a:prstClr val="white"/>
                    </a:solidFill>
                    <a:latin typeface="Arial Narrow" panose="020B0606020202030204" pitchFamily="34" charset="0"/>
                    <a:cs typeface="Arial" panose="020B0604020202020204" pitchFamily="34" charset="0"/>
                  </a:rPr>
                  <a:t>Degradation</a:t>
                </a:r>
              </a:p>
            </p:txBody>
          </p:sp>
          <p:sp>
            <p:nvSpPr>
              <p:cNvPr id="85" name="TextBox 84">
                <a:extLst>
                  <a:ext uri="{FF2B5EF4-FFF2-40B4-BE49-F238E27FC236}">
                    <a16:creationId xmlns:a16="http://schemas.microsoft.com/office/drawing/2014/main" id="{42D09B80-83B1-4D6D-9E08-9529D26CE98A}"/>
                  </a:ext>
                </a:extLst>
              </p:cNvPr>
              <p:cNvSpPr txBox="1"/>
              <p:nvPr/>
            </p:nvSpPr>
            <p:spPr>
              <a:xfrm>
                <a:off x="2676711" y="3450154"/>
                <a:ext cx="868207" cy="415498"/>
              </a:xfrm>
              <a:prstGeom prst="rect">
                <a:avLst/>
              </a:prstGeom>
              <a:noFill/>
            </p:spPr>
            <p:txBody>
              <a:bodyPr wrap="square" rtlCol="0">
                <a:spAutoFit/>
              </a:bodyPr>
              <a:lstStyle/>
              <a:p>
                <a:pPr defTabSz="914400">
                  <a:defRPr/>
                </a:pPr>
                <a:r>
                  <a:rPr lang="en-CA" sz="1050" b="1" dirty="0">
                    <a:solidFill>
                      <a:prstClr val="white"/>
                    </a:solidFill>
                    <a:latin typeface="Arial Narrow" panose="020B0606020202030204" pitchFamily="34" charset="0"/>
                    <a:cs typeface="Arial" panose="020B0604020202020204" pitchFamily="34" charset="0"/>
                  </a:rPr>
                  <a:t>LDL-R</a:t>
                </a:r>
              </a:p>
              <a:p>
                <a:pPr defTabSz="914400">
                  <a:defRPr/>
                </a:pPr>
                <a:r>
                  <a:rPr lang="en-CA" sz="1050" b="1" dirty="0">
                    <a:solidFill>
                      <a:prstClr val="white"/>
                    </a:solidFill>
                    <a:latin typeface="Arial Narrow" panose="020B0606020202030204" pitchFamily="34" charset="0"/>
                    <a:cs typeface="Arial" panose="020B0604020202020204" pitchFamily="34" charset="0"/>
                  </a:rPr>
                  <a:t>Recycling</a:t>
                </a:r>
              </a:p>
            </p:txBody>
          </p:sp>
          <p:sp>
            <p:nvSpPr>
              <p:cNvPr id="86" name="TextBox 85">
                <a:extLst>
                  <a:ext uri="{FF2B5EF4-FFF2-40B4-BE49-F238E27FC236}">
                    <a16:creationId xmlns:a16="http://schemas.microsoft.com/office/drawing/2014/main" id="{EEBEBFA4-2479-4BC1-9577-519CBD31CB6B}"/>
                  </a:ext>
                </a:extLst>
              </p:cNvPr>
              <p:cNvSpPr txBox="1"/>
              <p:nvPr/>
            </p:nvSpPr>
            <p:spPr>
              <a:xfrm>
                <a:off x="2324406" y="5248971"/>
                <a:ext cx="868207" cy="253916"/>
              </a:xfrm>
              <a:prstGeom prst="rect">
                <a:avLst/>
              </a:prstGeom>
              <a:noFill/>
            </p:spPr>
            <p:txBody>
              <a:bodyPr wrap="square" rtlCol="0">
                <a:spAutoFit/>
              </a:bodyPr>
              <a:lstStyle/>
              <a:p>
                <a:pPr defTabSz="914400">
                  <a:defRPr/>
                </a:pPr>
                <a:r>
                  <a:rPr lang="en-CA" sz="1050" b="1" dirty="0" err="1">
                    <a:solidFill>
                      <a:prstClr val="white"/>
                    </a:solidFill>
                    <a:latin typeface="Arial Narrow" panose="020B0606020202030204" pitchFamily="34" charset="0"/>
                    <a:cs typeface="Arial" panose="020B0604020202020204" pitchFamily="34" charset="0"/>
                  </a:rPr>
                  <a:t>Lyosome</a:t>
                </a:r>
                <a:endParaRPr lang="en-CA" sz="1050" b="1" dirty="0">
                  <a:solidFill>
                    <a:prstClr val="white"/>
                  </a:solidFill>
                  <a:latin typeface="Arial Narrow" panose="020B0606020202030204" pitchFamily="34" charset="0"/>
                  <a:cs typeface="Arial" panose="020B0604020202020204" pitchFamily="34" charset="0"/>
                </a:endParaRPr>
              </a:p>
            </p:txBody>
          </p:sp>
        </p:grpSp>
        <p:sp>
          <p:nvSpPr>
            <p:cNvPr id="80" name="TextBox 79">
              <a:extLst>
                <a:ext uri="{FF2B5EF4-FFF2-40B4-BE49-F238E27FC236}">
                  <a16:creationId xmlns:a16="http://schemas.microsoft.com/office/drawing/2014/main" id="{BB53B3ED-48E6-4FAF-A55F-3B2964D8F602}"/>
                </a:ext>
              </a:extLst>
            </p:cNvPr>
            <p:cNvSpPr txBox="1"/>
            <p:nvPr/>
          </p:nvSpPr>
          <p:spPr>
            <a:xfrm>
              <a:off x="3865469" y="1852398"/>
              <a:ext cx="706531" cy="253916"/>
            </a:xfrm>
            <a:prstGeom prst="rect">
              <a:avLst/>
            </a:prstGeom>
            <a:noFill/>
          </p:spPr>
          <p:txBody>
            <a:bodyPr wrap="square" rtlCol="0">
              <a:spAutoFit/>
            </a:bodyPr>
            <a:lstStyle/>
            <a:p>
              <a:pPr algn="ctr" defTabSz="914400">
                <a:defRPr/>
              </a:pPr>
              <a:r>
                <a:rPr lang="en-CA" sz="1050" b="1" dirty="0">
                  <a:solidFill>
                    <a:prstClr val="white"/>
                  </a:solidFill>
                  <a:latin typeface="Arial Narrow" panose="020B0606020202030204" pitchFamily="34" charset="0"/>
                  <a:cs typeface="Arial" panose="020B0604020202020204" pitchFamily="34" charset="0"/>
                </a:rPr>
                <a:t>LDL</a:t>
              </a:r>
            </a:p>
          </p:txBody>
        </p:sp>
      </p:grpSp>
      <p:grpSp>
        <p:nvGrpSpPr>
          <p:cNvPr id="87" name="Group 86">
            <a:extLst>
              <a:ext uri="{FF2B5EF4-FFF2-40B4-BE49-F238E27FC236}">
                <a16:creationId xmlns:a16="http://schemas.microsoft.com/office/drawing/2014/main" id="{F9E24778-1AF0-4501-8513-1B3D7C9ABBB5}"/>
              </a:ext>
            </a:extLst>
          </p:cNvPr>
          <p:cNvGrpSpPr/>
          <p:nvPr/>
        </p:nvGrpSpPr>
        <p:grpSpPr>
          <a:xfrm>
            <a:off x="5704975" y="1455772"/>
            <a:ext cx="3417352" cy="4712331"/>
            <a:chOff x="5704975" y="1578994"/>
            <a:chExt cx="3417352" cy="4712331"/>
          </a:xfrm>
        </p:grpSpPr>
        <p:sp>
          <p:nvSpPr>
            <p:cNvPr id="88" name="TextBox 87">
              <a:extLst>
                <a:ext uri="{FF2B5EF4-FFF2-40B4-BE49-F238E27FC236}">
                  <a16:creationId xmlns:a16="http://schemas.microsoft.com/office/drawing/2014/main" id="{C8425071-9B68-40A4-9E7F-4913C5AA330A}"/>
                </a:ext>
              </a:extLst>
            </p:cNvPr>
            <p:cNvSpPr txBox="1"/>
            <p:nvPr/>
          </p:nvSpPr>
          <p:spPr>
            <a:xfrm>
              <a:off x="8227482" y="3790627"/>
              <a:ext cx="894845"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Hepatocyte</a:t>
              </a:r>
            </a:p>
          </p:txBody>
        </p:sp>
        <p:sp>
          <p:nvSpPr>
            <p:cNvPr id="89" name="TextBox 88">
              <a:extLst>
                <a:ext uri="{FF2B5EF4-FFF2-40B4-BE49-F238E27FC236}">
                  <a16:creationId xmlns:a16="http://schemas.microsoft.com/office/drawing/2014/main" id="{56DA22D9-BED8-4706-B05F-AAE3212110E9}"/>
                </a:ext>
              </a:extLst>
            </p:cNvPr>
            <p:cNvSpPr txBox="1"/>
            <p:nvPr/>
          </p:nvSpPr>
          <p:spPr>
            <a:xfrm>
              <a:off x="8123554" y="1578994"/>
              <a:ext cx="894845"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Plasma</a:t>
              </a:r>
            </a:p>
          </p:txBody>
        </p:sp>
        <p:sp>
          <p:nvSpPr>
            <p:cNvPr id="91" name="TextBox 90">
              <a:extLst>
                <a:ext uri="{FF2B5EF4-FFF2-40B4-BE49-F238E27FC236}">
                  <a16:creationId xmlns:a16="http://schemas.microsoft.com/office/drawing/2014/main" id="{224E74E1-0DE7-41A2-B141-99D064B7F6E2}"/>
                </a:ext>
              </a:extLst>
            </p:cNvPr>
            <p:cNvSpPr txBox="1"/>
            <p:nvPr/>
          </p:nvSpPr>
          <p:spPr>
            <a:xfrm>
              <a:off x="8269941" y="5493488"/>
              <a:ext cx="838098" cy="384721"/>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Golgi</a:t>
              </a:r>
            </a:p>
            <a:p>
              <a:pPr algn="ctr" defTabSz="914400">
                <a:defRPr/>
              </a:pPr>
              <a:r>
                <a:rPr lang="en-CA" sz="950" b="1" dirty="0">
                  <a:solidFill>
                    <a:prstClr val="white"/>
                  </a:solidFill>
                  <a:latin typeface="Arial Narrow" panose="020B0606020202030204" pitchFamily="34" charset="0"/>
                  <a:cs typeface="Arial" panose="020B0604020202020204" pitchFamily="34" charset="0"/>
                </a:rPr>
                <a:t>Apparatus</a:t>
              </a:r>
            </a:p>
          </p:txBody>
        </p:sp>
        <p:sp>
          <p:nvSpPr>
            <p:cNvPr id="92" name="TextBox 91">
              <a:extLst>
                <a:ext uri="{FF2B5EF4-FFF2-40B4-BE49-F238E27FC236}">
                  <a16:creationId xmlns:a16="http://schemas.microsoft.com/office/drawing/2014/main" id="{C3116DA9-57FD-4DA0-8788-81E10D5F4132}"/>
                </a:ext>
              </a:extLst>
            </p:cNvPr>
            <p:cNvSpPr txBox="1"/>
            <p:nvPr/>
          </p:nvSpPr>
          <p:spPr>
            <a:xfrm>
              <a:off x="7469500" y="5802991"/>
              <a:ext cx="1002502" cy="384721"/>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Endoplasmic Reticulum (ER)</a:t>
              </a:r>
            </a:p>
          </p:txBody>
        </p:sp>
        <p:sp>
          <p:nvSpPr>
            <p:cNvPr id="93" name="TextBox 92">
              <a:extLst>
                <a:ext uri="{FF2B5EF4-FFF2-40B4-BE49-F238E27FC236}">
                  <a16:creationId xmlns:a16="http://schemas.microsoft.com/office/drawing/2014/main" id="{051C1D0C-16DC-4718-B6C3-9895FBA95451}"/>
                </a:ext>
              </a:extLst>
            </p:cNvPr>
            <p:cNvSpPr txBox="1"/>
            <p:nvPr/>
          </p:nvSpPr>
          <p:spPr>
            <a:xfrm>
              <a:off x="5704975" y="6052798"/>
              <a:ext cx="661939" cy="238527"/>
            </a:xfrm>
            <a:prstGeom prst="rect">
              <a:avLst/>
            </a:prstGeom>
            <a:noFill/>
          </p:spPr>
          <p:txBody>
            <a:bodyPr wrap="square" rtlCol="0">
              <a:spAutoFit/>
            </a:bodyPr>
            <a:lstStyle/>
            <a:p>
              <a:pPr algn="ctr" defTabSz="914400">
                <a:defRPr/>
              </a:pPr>
              <a:r>
                <a:rPr lang="en-CA" sz="950" b="1" dirty="0">
                  <a:solidFill>
                    <a:prstClr val="white"/>
                  </a:solidFill>
                  <a:latin typeface="Arial Narrow" panose="020B0606020202030204" pitchFamily="34" charset="0"/>
                  <a:cs typeface="Arial" panose="020B0604020202020204" pitchFamily="34" charset="0"/>
                </a:rPr>
                <a:t>Nucleus</a:t>
              </a:r>
            </a:p>
          </p:txBody>
        </p:sp>
      </p:grpSp>
    </p:spTree>
    <p:extLst>
      <p:ext uri="{BB962C8B-B14F-4D97-AF65-F5344CB8AC3E}">
        <p14:creationId xmlns:p14="http://schemas.microsoft.com/office/powerpoint/2010/main" val="175924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69" y="6403225"/>
            <a:ext cx="9162797" cy="45477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133480"/>
            <a:ext cx="8439403" cy="954107"/>
          </a:xfrm>
          <a:prstGeom prst="rect">
            <a:avLst/>
          </a:prstGeom>
        </p:spPr>
        <p:txBody>
          <a:bodyPr wrap="square">
            <a:spAutoFit/>
          </a:bodyPr>
          <a:lstStyle/>
          <a:p>
            <a:pPr lvl="0" algn="ctr" defTabSz="342991">
              <a:defRPr/>
            </a:pPr>
            <a:r>
              <a:rPr lang="en-CA" sz="2800" b="1" dirty="0">
                <a:solidFill>
                  <a:prstClr val="white"/>
                </a:solidFill>
                <a:latin typeface="Arial Narrow" panose="020B0606020202030204" pitchFamily="34" charset="0"/>
              </a:rPr>
              <a:t>Loss-of-function Mutations for PCSK9 are Associated with Lower Serum LDL-C and Lower Incidence of CHD</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5814"/>
            <a:ext cx="8726037" cy="253916"/>
          </a:xfrm>
          <a:prstGeom prst="rect">
            <a:avLst/>
          </a:prstGeom>
          <a:noFill/>
          <a:ln w="9525">
            <a:noFill/>
            <a:miter lim="800000"/>
            <a:headEnd/>
            <a:tailEnd/>
          </a:ln>
        </p:spPr>
        <p:txBody>
          <a:bodyPr wrap="square">
            <a:spAutoFit/>
          </a:bodyPr>
          <a:lstStyle/>
          <a:p>
            <a:pPr lvl="0"/>
            <a:r>
              <a:rPr lang="da-DK" sz="1000" dirty="0">
                <a:solidFill>
                  <a:srgbClr val="FFFFFF"/>
                </a:solidFill>
                <a:latin typeface="Arial Narrow" pitchFamily="34" charset="0"/>
                <a:cs typeface="Arial" charset="0"/>
              </a:rPr>
              <a:t>Cohen JC, et al. N Engl J Med. 2006;354:1264-1272.</a:t>
            </a:r>
          </a:p>
        </p:txBody>
      </p:sp>
      <p:sp>
        <p:nvSpPr>
          <p:cNvPr id="180" name="Rounded Rectangle 26">
            <a:extLst>
              <a:ext uri="{FF2B5EF4-FFF2-40B4-BE49-F238E27FC236}">
                <a16:creationId xmlns:a16="http://schemas.microsoft.com/office/drawing/2014/main" id="{884849F3-9AD9-4C32-ABFB-41EA50785050}"/>
              </a:ext>
            </a:extLst>
          </p:cNvPr>
          <p:cNvSpPr/>
          <p:nvPr/>
        </p:nvSpPr>
        <p:spPr>
          <a:xfrm>
            <a:off x="4881841" y="1478225"/>
            <a:ext cx="3551466" cy="368510"/>
          </a:xfrm>
          <a:prstGeom prst="roundRect">
            <a:avLst/>
          </a:prstGeom>
          <a:solidFill>
            <a:srgbClr val="6B44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cs typeface="Arial Narrow"/>
            </a:endParaRPr>
          </a:p>
        </p:txBody>
      </p:sp>
      <p:graphicFrame>
        <p:nvGraphicFramePr>
          <p:cNvPr id="181" name="Content Placeholder 10">
            <a:extLst>
              <a:ext uri="{FF2B5EF4-FFF2-40B4-BE49-F238E27FC236}">
                <a16:creationId xmlns:a16="http://schemas.microsoft.com/office/drawing/2014/main" id="{C389E58C-7EB9-4A29-BEC4-68D42FF9E273}"/>
              </a:ext>
            </a:extLst>
          </p:cNvPr>
          <p:cNvGraphicFramePr>
            <a:graphicFrameLocks/>
          </p:cNvGraphicFramePr>
          <p:nvPr>
            <p:extLst>
              <p:ext uri="{D42A27DB-BD31-4B8C-83A1-F6EECF244321}">
                <p14:modId xmlns:p14="http://schemas.microsoft.com/office/powerpoint/2010/main" val="4105503592"/>
              </p:ext>
            </p:extLst>
          </p:nvPr>
        </p:nvGraphicFramePr>
        <p:xfrm>
          <a:off x="351546" y="1887395"/>
          <a:ext cx="4368921" cy="344190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2" name="Content Placeholder 10">
            <a:extLst>
              <a:ext uri="{FF2B5EF4-FFF2-40B4-BE49-F238E27FC236}">
                <a16:creationId xmlns:a16="http://schemas.microsoft.com/office/drawing/2014/main" id="{5B3BE395-79BC-4078-90F6-FE86069EAEBC}"/>
              </a:ext>
            </a:extLst>
          </p:cNvPr>
          <p:cNvGraphicFramePr>
            <a:graphicFrameLocks/>
          </p:cNvGraphicFramePr>
          <p:nvPr>
            <p:extLst>
              <p:ext uri="{D42A27DB-BD31-4B8C-83A1-F6EECF244321}">
                <p14:modId xmlns:p14="http://schemas.microsoft.com/office/powerpoint/2010/main" val="101718177"/>
              </p:ext>
            </p:extLst>
          </p:nvPr>
        </p:nvGraphicFramePr>
        <p:xfrm>
          <a:off x="4833601" y="2005612"/>
          <a:ext cx="3569572" cy="2801879"/>
        </p:xfrm>
        <a:graphic>
          <a:graphicData uri="http://schemas.openxmlformats.org/drawingml/2006/chart">
            <c:chart xmlns:c="http://schemas.openxmlformats.org/drawingml/2006/chart" xmlns:r="http://schemas.openxmlformats.org/officeDocument/2006/relationships" r:id="rId6"/>
          </a:graphicData>
        </a:graphic>
      </p:graphicFrame>
      <p:sp>
        <p:nvSpPr>
          <p:cNvPr id="183" name="Rectangle 24">
            <a:extLst>
              <a:ext uri="{FF2B5EF4-FFF2-40B4-BE49-F238E27FC236}">
                <a16:creationId xmlns:a16="http://schemas.microsoft.com/office/drawing/2014/main" id="{53C2A3D1-29A5-4E32-A898-C97A53D8A9D8}"/>
              </a:ext>
            </a:extLst>
          </p:cNvPr>
          <p:cNvSpPr>
            <a:spLocks noChangeArrowheads="1"/>
          </p:cNvSpPr>
          <p:nvPr/>
        </p:nvSpPr>
        <p:spPr bwMode="auto">
          <a:xfrm>
            <a:off x="1091791" y="5312835"/>
            <a:ext cx="1565150" cy="5217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449263" algn="l"/>
                <a:tab pos="898525"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400" b="1" kern="0" dirty="0">
                <a:latin typeface="Arial Narrow"/>
                <a:cs typeface="Arial Narrow"/>
              </a:rPr>
              <a:t>No PCSK9 Mutation</a:t>
            </a:r>
          </a:p>
          <a:p>
            <a:pPr algn="ctr" defTabSz="914400">
              <a:defRPr/>
            </a:pPr>
            <a:r>
              <a:rPr lang="en-CA" altLang="en-US" sz="1400" b="1" kern="0" dirty="0">
                <a:latin typeface="Arial Narrow"/>
                <a:cs typeface="Arial Narrow"/>
              </a:rPr>
              <a:t>N=3278   </a:t>
            </a:r>
          </a:p>
        </p:txBody>
      </p:sp>
      <p:sp>
        <p:nvSpPr>
          <p:cNvPr id="184" name="Rectangle 25">
            <a:extLst>
              <a:ext uri="{FF2B5EF4-FFF2-40B4-BE49-F238E27FC236}">
                <a16:creationId xmlns:a16="http://schemas.microsoft.com/office/drawing/2014/main" id="{4F7ED20A-FCA3-4023-BD26-11C78453EAAD}"/>
              </a:ext>
            </a:extLst>
          </p:cNvPr>
          <p:cNvSpPr>
            <a:spLocks noChangeArrowheads="1"/>
          </p:cNvSpPr>
          <p:nvPr/>
        </p:nvSpPr>
        <p:spPr bwMode="auto">
          <a:xfrm>
            <a:off x="2644079" y="5324338"/>
            <a:ext cx="1463031" cy="7372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449263" algn="l"/>
              </a:tabLst>
              <a:defRPr>
                <a:solidFill>
                  <a:srgbClr val="000000"/>
                </a:solidFill>
                <a:latin typeface="Arial" panose="020B0604020202020204" pitchFamily="34" charset="0"/>
                <a:ea typeface="Microsoft YaHei" panose="020B0503020204020204" pitchFamily="34" charset="-122"/>
              </a:defRPr>
            </a:lvl1pPr>
            <a:lvl2pPr>
              <a:tabLst>
                <a:tab pos="449263" algn="l"/>
              </a:tabLst>
              <a:defRPr>
                <a:solidFill>
                  <a:srgbClr val="000000"/>
                </a:solidFill>
                <a:latin typeface="Arial" panose="020B0604020202020204" pitchFamily="34" charset="0"/>
                <a:ea typeface="Microsoft YaHei" panose="020B0503020204020204" pitchFamily="34" charset="-122"/>
              </a:defRPr>
            </a:lvl2pPr>
            <a:lvl3pPr>
              <a:tabLst>
                <a:tab pos="449263" algn="l"/>
              </a:tabLst>
              <a:defRPr>
                <a:solidFill>
                  <a:srgbClr val="000000"/>
                </a:solidFill>
                <a:latin typeface="Arial" panose="020B0604020202020204" pitchFamily="34" charset="0"/>
                <a:ea typeface="Microsoft YaHei" panose="020B0503020204020204" pitchFamily="34" charset="-122"/>
              </a:defRPr>
            </a:lvl3pPr>
            <a:lvl4pPr>
              <a:tabLst>
                <a:tab pos="449263" algn="l"/>
              </a:tabLst>
              <a:defRPr>
                <a:solidFill>
                  <a:srgbClr val="000000"/>
                </a:solidFill>
                <a:latin typeface="Arial" panose="020B0604020202020204" pitchFamily="34" charset="0"/>
                <a:ea typeface="Microsoft YaHei" panose="020B0503020204020204" pitchFamily="34" charset="-122"/>
              </a:defRPr>
            </a:lvl4pPr>
            <a:lvl5pPr>
              <a:tabLst>
                <a:tab pos="4492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400" b="1" kern="0" dirty="0">
                <a:latin typeface="Arial Narrow"/>
                <a:cs typeface="Arial Narrow"/>
              </a:rPr>
              <a:t>PCSK9  -ve Mutation</a:t>
            </a:r>
          </a:p>
          <a:p>
            <a:pPr algn="ctr" defTabSz="914400">
              <a:defRPr/>
            </a:pPr>
            <a:r>
              <a:rPr lang="en-CA" altLang="en-US" sz="1400" b="1" kern="0" dirty="0">
                <a:latin typeface="Arial Narrow"/>
                <a:cs typeface="Arial Narrow"/>
              </a:rPr>
              <a:t>N=85</a:t>
            </a:r>
          </a:p>
        </p:txBody>
      </p:sp>
      <p:sp>
        <p:nvSpPr>
          <p:cNvPr id="185" name="Rectangle 24">
            <a:extLst>
              <a:ext uri="{FF2B5EF4-FFF2-40B4-BE49-F238E27FC236}">
                <a16:creationId xmlns:a16="http://schemas.microsoft.com/office/drawing/2014/main" id="{AA97ECCE-2D97-4D96-A4B2-E76491883DA1}"/>
              </a:ext>
            </a:extLst>
          </p:cNvPr>
          <p:cNvSpPr>
            <a:spLocks noChangeArrowheads="1"/>
          </p:cNvSpPr>
          <p:nvPr/>
        </p:nvSpPr>
        <p:spPr bwMode="auto">
          <a:xfrm>
            <a:off x="5707977" y="4680350"/>
            <a:ext cx="949597" cy="5217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449263" algn="l"/>
                <a:tab pos="898525"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400" b="1" kern="0" dirty="0">
                <a:latin typeface="Arial Narrow"/>
                <a:cs typeface="Arial Narrow"/>
              </a:rPr>
              <a:t>No PCSK9 </a:t>
            </a:r>
            <a:br>
              <a:rPr lang="en-CA" altLang="en-US" sz="1400" b="1" kern="0" dirty="0">
                <a:latin typeface="Arial Narrow"/>
                <a:cs typeface="Arial Narrow"/>
              </a:rPr>
            </a:br>
            <a:r>
              <a:rPr lang="en-CA" altLang="en-US" sz="1400" b="1" kern="0" dirty="0">
                <a:latin typeface="Arial Narrow"/>
                <a:cs typeface="Arial Narrow"/>
              </a:rPr>
              <a:t>Mutation</a:t>
            </a:r>
          </a:p>
        </p:txBody>
      </p:sp>
      <p:sp>
        <p:nvSpPr>
          <p:cNvPr id="186" name="Rectangle 25">
            <a:extLst>
              <a:ext uri="{FF2B5EF4-FFF2-40B4-BE49-F238E27FC236}">
                <a16:creationId xmlns:a16="http://schemas.microsoft.com/office/drawing/2014/main" id="{BF196514-DD65-48A6-A024-39269A16E66C}"/>
              </a:ext>
            </a:extLst>
          </p:cNvPr>
          <p:cNvSpPr>
            <a:spLocks noChangeArrowheads="1"/>
          </p:cNvSpPr>
          <p:nvPr/>
        </p:nvSpPr>
        <p:spPr bwMode="auto">
          <a:xfrm>
            <a:off x="6696662" y="4680350"/>
            <a:ext cx="1316685" cy="5217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449263" algn="l"/>
              </a:tabLst>
              <a:defRPr>
                <a:solidFill>
                  <a:srgbClr val="000000"/>
                </a:solidFill>
                <a:latin typeface="Arial" panose="020B0604020202020204" pitchFamily="34" charset="0"/>
                <a:ea typeface="Microsoft YaHei" panose="020B0503020204020204" pitchFamily="34" charset="-122"/>
              </a:defRPr>
            </a:lvl1pPr>
            <a:lvl2pPr>
              <a:tabLst>
                <a:tab pos="449263" algn="l"/>
              </a:tabLst>
              <a:defRPr>
                <a:solidFill>
                  <a:srgbClr val="000000"/>
                </a:solidFill>
                <a:latin typeface="Arial" panose="020B0604020202020204" pitchFamily="34" charset="0"/>
                <a:ea typeface="Microsoft YaHei" panose="020B0503020204020204" pitchFamily="34" charset="-122"/>
              </a:defRPr>
            </a:lvl2pPr>
            <a:lvl3pPr>
              <a:tabLst>
                <a:tab pos="449263" algn="l"/>
              </a:tabLst>
              <a:defRPr>
                <a:solidFill>
                  <a:srgbClr val="000000"/>
                </a:solidFill>
                <a:latin typeface="Arial" panose="020B0604020202020204" pitchFamily="34" charset="0"/>
                <a:ea typeface="Microsoft YaHei" panose="020B0503020204020204" pitchFamily="34" charset="-122"/>
              </a:defRPr>
            </a:lvl3pPr>
            <a:lvl4pPr>
              <a:tabLst>
                <a:tab pos="449263" algn="l"/>
              </a:tabLst>
              <a:defRPr>
                <a:solidFill>
                  <a:srgbClr val="000000"/>
                </a:solidFill>
                <a:latin typeface="Arial" panose="020B0604020202020204" pitchFamily="34" charset="0"/>
                <a:ea typeface="Microsoft YaHei" panose="020B0503020204020204" pitchFamily="34" charset="-122"/>
              </a:defRPr>
            </a:lvl4pPr>
            <a:lvl5pPr>
              <a:tabLst>
                <a:tab pos="4492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400" b="1" kern="0" dirty="0">
                <a:latin typeface="Arial Narrow"/>
                <a:cs typeface="Arial Narrow"/>
              </a:rPr>
              <a:t>PCSK9 –ve Mutation</a:t>
            </a:r>
          </a:p>
        </p:txBody>
      </p:sp>
      <p:sp>
        <p:nvSpPr>
          <p:cNvPr id="187" name="Rectangle 12">
            <a:extLst>
              <a:ext uri="{FF2B5EF4-FFF2-40B4-BE49-F238E27FC236}">
                <a16:creationId xmlns:a16="http://schemas.microsoft.com/office/drawing/2014/main" id="{68A72B44-0B55-4843-986B-3BE4940D23AA}"/>
              </a:ext>
            </a:extLst>
          </p:cNvPr>
          <p:cNvSpPr>
            <a:spLocks noChangeArrowheads="1"/>
          </p:cNvSpPr>
          <p:nvPr/>
        </p:nvSpPr>
        <p:spPr bwMode="auto">
          <a:xfrm>
            <a:off x="5754465" y="5120974"/>
            <a:ext cx="2090935" cy="337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600" b="1" i="1" kern="0" dirty="0">
                <a:latin typeface="Arial Narrow"/>
                <a:cs typeface="Arial Narrow"/>
              </a:rPr>
              <a:t>PCSK9</a:t>
            </a:r>
            <a:r>
              <a:rPr lang="en-CA" altLang="en-US" sz="1600" b="1" i="1" kern="0" baseline="30000" dirty="0">
                <a:latin typeface="Arial Narrow"/>
                <a:cs typeface="Arial Narrow"/>
              </a:rPr>
              <a:t>142X</a:t>
            </a:r>
            <a:r>
              <a:rPr lang="en-CA" altLang="en-US" sz="1600" b="1" i="1" kern="0" dirty="0">
                <a:latin typeface="Arial Narrow"/>
                <a:cs typeface="Arial Narrow"/>
              </a:rPr>
              <a:t> or PCSK9</a:t>
            </a:r>
            <a:r>
              <a:rPr lang="en-CA" altLang="en-US" sz="1600" b="1" i="1" kern="0" baseline="30000" dirty="0">
                <a:latin typeface="Arial Narrow"/>
                <a:cs typeface="Arial Narrow"/>
              </a:rPr>
              <a:t>679X</a:t>
            </a:r>
          </a:p>
        </p:txBody>
      </p:sp>
      <p:sp>
        <p:nvSpPr>
          <p:cNvPr id="188" name="Rectangle 12">
            <a:extLst>
              <a:ext uri="{FF2B5EF4-FFF2-40B4-BE49-F238E27FC236}">
                <a16:creationId xmlns:a16="http://schemas.microsoft.com/office/drawing/2014/main" id="{A9A05995-EFB9-4082-92C1-96EC213214A8}"/>
              </a:ext>
            </a:extLst>
          </p:cNvPr>
          <p:cNvSpPr>
            <a:spLocks noChangeArrowheads="1"/>
          </p:cNvSpPr>
          <p:nvPr/>
        </p:nvSpPr>
        <p:spPr bwMode="auto">
          <a:xfrm>
            <a:off x="1110773" y="5911594"/>
            <a:ext cx="2090935" cy="337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4"/>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a:solidFill>
                  <a:srgbClr val="000000"/>
                </a:solidFill>
                <a:latin typeface="Arial" panose="020B0604020202020204" pitchFamily="34" charset="0"/>
                <a:ea typeface="Microsoft YaHei" panose="020B0503020204020204" pitchFamily="34" charset="-122"/>
              </a:defRPr>
            </a:lvl9pPr>
          </a:lstStyle>
          <a:p>
            <a:pPr algn="ctr" defTabSz="914400">
              <a:defRPr/>
            </a:pPr>
            <a:r>
              <a:rPr lang="en-CA" altLang="en-US" sz="1600" b="1" i="1" kern="0" dirty="0">
                <a:latin typeface="Arial Narrow"/>
                <a:cs typeface="Arial Narrow"/>
              </a:rPr>
              <a:t>PCSK9</a:t>
            </a:r>
            <a:r>
              <a:rPr lang="en-CA" altLang="en-US" sz="1600" b="1" i="1" kern="0" baseline="30000" dirty="0">
                <a:latin typeface="Arial Narrow"/>
                <a:cs typeface="Arial Narrow"/>
              </a:rPr>
              <a:t>142X</a:t>
            </a:r>
            <a:r>
              <a:rPr lang="en-CA" altLang="en-US" sz="1600" b="1" i="1" kern="0" dirty="0">
                <a:latin typeface="Arial Narrow"/>
                <a:cs typeface="Arial Narrow"/>
              </a:rPr>
              <a:t> or PCSK9</a:t>
            </a:r>
            <a:r>
              <a:rPr lang="en-CA" altLang="en-US" sz="1600" b="1" i="1" kern="0" baseline="30000" dirty="0">
                <a:latin typeface="Arial Narrow"/>
                <a:cs typeface="Arial Narrow"/>
              </a:rPr>
              <a:t>679X</a:t>
            </a:r>
          </a:p>
        </p:txBody>
      </p:sp>
      <p:sp>
        <p:nvSpPr>
          <p:cNvPr id="189" name="TextBox 3">
            <a:extLst>
              <a:ext uri="{FF2B5EF4-FFF2-40B4-BE49-F238E27FC236}">
                <a16:creationId xmlns:a16="http://schemas.microsoft.com/office/drawing/2014/main" id="{4EE50D0B-E4A0-450C-87F2-CE936F5CA17A}"/>
              </a:ext>
            </a:extLst>
          </p:cNvPr>
          <p:cNvSpPr txBox="1">
            <a:spLocks noChangeArrowheads="1"/>
          </p:cNvSpPr>
          <p:nvPr/>
        </p:nvSpPr>
        <p:spPr bwMode="auto">
          <a:xfrm rot="16200000">
            <a:off x="-1452582" y="3446223"/>
            <a:ext cx="3425439" cy="307777"/>
          </a:xfrm>
          <a:prstGeom prst="rect">
            <a:avLst/>
          </a:prstGeom>
          <a:noFill/>
          <a:ln w="9525">
            <a:noFill/>
            <a:miter lim="800000"/>
            <a:headEnd/>
            <a:tailEnd/>
          </a:ln>
        </p:spPr>
        <p:txBody>
          <a:bodyPr wrap="square">
            <a:spAutoFit/>
          </a:bodyPr>
          <a:lstStyle/>
          <a:p>
            <a:pPr algn="ctr" defTabSz="914400"/>
            <a:r>
              <a:rPr lang="en-CA" altLang="en-US" sz="1400" b="1" dirty="0">
                <a:solidFill>
                  <a:schemeClr val="tx1">
                    <a:lumMod val="85000"/>
                    <a:lumOff val="15000"/>
                  </a:schemeClr>
                </a:solidFill>
                <a:latin typeface="Arial Narrow"/>
                <a:cs typeface="Arial Narrow"/>
              </a:rPr>
              <a:t>Mean LDL-C Level (mmol/L)</a:t>
            </a:r>
          </a:p>
        </p:txBody>
      </p:sp>
      <p:sp>
        <p:nvSpPr>
          <p:cNvPr id="190" name="TextBox 3">
            <a:extLst>
              <a:ext uri="{FF2B5EF4-FFF2-40B4-BE49-F238E27FC236}">
                <a16:creationId xmlns:a16="http://schemas.microsoft.com/office/drawing/2014/main" id="{537C58AA-ADE9-479C-97C1-20B76490CCF7}"/>
              </a:ext>
            </a:extLst>
          </p:cNvPr>
          <p:cNvSpPr txBox="1">
            <a:spLocks noChangeArrowheads="1"/>
          </p:cNvSpPr>
          <p:nvPr/>
        </p:nvSpPr>
        <p:spPr bwMode="auto">
          <a:xfrm rot="16200000">
            <a:off x="3230002" y="3279098"/>
            <a:ext cx="2801879" cy="307777"/>
          </a:xfrm>
          <a:prstGeom prst="rect">
            <a:avLst/>
          </a:prstGeom>
          <a:noFill/>
          <a:ln w="9525">
            <a:noFill/>
            <a:miter lim="800000"/>
            <a:headEnd/>
            <a:tailEnd/>
          </a:ln>
        </p:spPr>
        <p:txBody>
          <a:bodyPr wrap="square">
            <a:spAutoFit/>
          </a:bodyPr>
          <a:lstStyle/>
          <a:p>
            <a:pPr algn="ctr" defTabSz="914400"/>
            <a:r>
              <a:rPr lang="en-CA" altLang="en-US" sz="1400" b="1" dirty="0">
                <a:solidFill>
                  <a:schemeClr val="tx1">
                    <a:lumMod val="85000"/>
                    <a:lumOff val="15000"/>
                  </a:schemeClr>
                </a:solidFill>
                <a:latin typeface="Arial Narrow"/>
                <a:cs typeface="Arial Narrow"/>
              </a:rPr>
              <a:t>Coronary Heart Disease (%)</a:t>
            </a:r>
          </a:p>
        </p:txBody>
      </p:sp>
      <p:sp>
        <p:nvSpPr>
          <p:cNvPr id="191" name="TextBox 190">
            <a:extLst>
              <a:ext uri="{FF2B5EF4-FFF2-40B4-BE49-F238E27FC236}">
                <a16:creationId xmlns:a16="http://schemas.microsoft.com/office/drawing/2014/main" id="{89C9BA46-4D6D-4F3A-95FD-A99C8CB0529F}"/>
              </a:ext>
            </a:extLst>
          </p:cNvPr>
          <p:cNvSpPr txBox="1"/>
          <p:nvPr/>
        </p:nvSpPr>
        <p:spPr>
          <a:xfrm>
            <a:off x="6799405" y="2825883"/>
            <a:ext cx="1731555" cy="1169551"/>
          </a:xfrm>
          <a:prstGeom prst="rect">
            <a:avLst/>
          </a:prstGeom>
          <a:noFill/>
        </p:spPr>
        <p:txBody>
          <a:bodyPr wrap="square" rtlCol="0">
            <a:spAutoFit/>
          </a:bodyPr>
          <a:lstStyle/>
          <a:p>
            <a:pPr algn="r" defTabSz="914400"/>
            <a:r>
              <a:rPr lang="en-CA" altLang="en-US" sz="1400" b="1" dirty="0">
                <a:solidFill>
                  <a:prstClr val="black"/>
                </a:solidFill>
                <a:latin typeface="Arial Narrow"/>
                <a:cs typeface="Arial Narrow"/>
              </a:rPr>
              <a:t>P = 0.008 for the reduction </a:t>
            </a:r>
          </a:p>
          <a:p>
            <a:pPr algn="r" defTabSz="914400"/>
            <a:r>
              <a:rPr lang="en-CA" altLang="en-US" sz="1400" b="1" dirty="0">
                <a:solidFill>
                  <a:prstClr val="black"/>
                </a:solidFill>
                <a:latin typeface="Arial Narrow"/>
                <a:cs typeface="Arial Narrow"/>
              </a:rPr>
              <a:t>HR, 0.11</a:t>
            </a:r>
          </a:p>
          <a:p>
            <a:pPr algn="r" defTabSz="914400"/>
            <a:r>
              <a:rPr lang="en-CA" altLang="en-US" sz="1400" b="1" dirty="0">
                <a:solidFill>
                  <a:prstClr val="black"/>
                </a:solidFill>
                <a:latin typeface="Arial Narrow"/>
                <a:cs typeface="Arial Narrow"/>
              </a:rPr>
              <a:t>95% CI, 0.02 to 0.81</a:t>
            </a:r>
          </a:p>
          <a:p>
            <a:pPr algn="r" defTabSz="914400"/>
            <a:r>
              <a:rPr lang="en-CA" altLang="en-US" sz="1400" b="1" dirty="0">
                <a:solidFill>
                  <a:prstClr val="black"/>
                </a:solidFill>
                <a:latin typeface="Arial Narrow"/>
                <a:cs typeface="Arial Narrow"/>
              </a:rPr>
              <a:t>P = 0.03</a:t>
            </a:r>
            <a:endParaRPr lang="en-CA" altLang="en-US" sz="1200" b="1" dirty="0">
              <a:solidFill>
                <a:prstClr val="black"/>
              </a:solidFill>
              <a:latin typeface="Arial Narrow"/>
              <a:cs typeface="Arial Narrow"/>
            </a:endParaRPr>
          </a:p>
        </p:txBody>
      </p:sp>
      <p:sp>
        <p:nvSpPr>
          <p:cNvPr id="192" name="TextBox 191">
            <a:extLst>
              <a:ext uri="{FF2B5EF4-FFF2-40B4-BE49-F238E27FC236}">
                <a16:creationId xmlns:a16="http://schemas.microsoft.com/office/drawing/2014/main" id="{07A1EB12-CB6E-4AEC-93C2-6ED6EA786E5A}"/>
              </a:ext>
            </a:extLst>
          </p:cNvPr>
          <p:cNvSpPr txBox="1"/>
          <p:nvPr/>
        </p:nvSpPr>
        <p:spPr>
          <a:xfrm>
            <a:off x="2622941" y="2780928"/>
            <a:ext cx="1197841" cy="338554"/>
          </a:xfrm>
          <a:prstGeom prst="rect">
            <a:avLst/>
          </a:prstGeom>
          <a:noFill/>
        </p:spPr>
        <p:txBody>
          <a:bodyPr wrap="square" rtlCol="0">
            <a:spAutoFit/>
          </a:bodyPr>
          <a:lstStyle/>
          <a:p>
            <a:pPr algn="r" defTabSz="914400"/>
            <a:r>
              <a:rPr lang="en-CA" altLang="en-US" sz="1600" b="1" dirty="0">
                <a:solidFill>
                  <a:prstClr val="black"/>
                </a:solidFill>
                <a:latin typeface="Arial Narrow"/>
                <a:cs typeface="Arial Narrow"/>
              </a:rPr>
              <a:t>P &lt; 0.0001</a:t>
            </a:r>
          </a:p>
        </p:txBody>
      </p:sp>
      <p:sp>
        <p:nvSpPr>
          <p:cNvPr id="193" name="TextBox 192">
            <a:extLst>
              <a:ext uri="{FF2B5EF4-FFF2-40B4-BE49-F238E27FC236}">
                <a16:creationId xmlns:a16="http://schemas.microsoft.com/office/drawing/2014/main" id="{80C96084-3CAC-4551-A970-C8FD4380A472}"/>
              </a:ext>
            </a:extLst>
          </p:cNvPr>
          <p:cNvSpPr txBox="1"/>
          <p:nvPr/>
        </p:nvSpPr>
        <p:spPr>
          <a:xfrm>
            <a:off x="4937989" y="1487848"/>
            <a:ext cx="3439285" cy="353943"/>
          </a:xfrm>
          <a:prstGeom prst="rect">
            <a:avLst/>
          </a:prstGeom>
          <a:solidFill>
            <a:srgbClr val="6B4487"/>
          </a:solidFill>
          <a:ln w="25400">
            <a:noFill/>
          </a:ln>
        </p:spPr>
        <p:txBody>
          <a:bodyPr wrap="square" rtlCol="0">
            <a:spAutoFit/>
          </a:bodyPr>
          <a:lstStyle/>
          <a:p>
            <a:pPr algn="ctr" defTabSz="914400"/>
            <a:r>
              <a:rPr lang="en-CA" sz="1700" b="1" dirty="0">
                <a:solidFill>
                  <a:prstClr val="white"/>
                </a:solidFill>
                <a:latin typeface="Arial Narrow"/>
                <a:cs typeface="Arial Narrow"/>
              </a:rPr>
              <a:t>Rate of Cardiovascular Disease</a:t>
            </a:r>
          </a:p>
        </p:txBody>
      </p:sp>
      <p:sp>
        <p:nvSpPr>
          <p:cNvPr id="194" name="TextBox 193">
            <a:extLst>
              <a:ext uri="{FF2B5EF4-FFF2-40B4-BE49-F238E27FC236}">
                <a16:creationId xmlns:a16="http://schemas.microsoft.com/office/drawing/2014/main" id="{905DD0A0-75B3-460F-A776-6A4D0585D715}"/>
              </a:ext>
            </a:extLst>
          </p:cNvPr>
          <p:cNvSpPr txBox="1"/>
          <p:nvPr/>
        </p:nvSpPr>
        <p:spPr>
          <a:xfrm>
            <a:off x="5713051" y="2667910"/>
            <a:ext cx="812800" cy="307777"/>
          </a:xfrm>
          <a:prstGeom prst="rect">
            <a:avLst/>
          </a:prstGeom>
          <a:noFill/>
        </p:spPr>
        <p:txBody>
          <a:bodyPr wrap="square" rtlCol="0">
            <a:spAutoFit/>
          </a:bodyPr>
          <a:lstStyle/>
          <a:p>
            <a:pPr algn="ctr" defTabSz="914400"/>
            <a:r>
              <a:rPr lang="en-CA" sz="1400" b="1" dirty="0">
                <a:latin typeface="Arial Narrow"/>
                <a:cs typeface="Arial Narrow"/>
              </a:rPr>
              <a:t>9.7%</a:t>
            </a:r>
          </a:p>
        </p:txBody>
      </p:sp>
      <p:sp>
        <p:nvSpPr>
          <p:cNvPr id="195" name="TextBox 194">
            <a:extLst>
              <a:ext uri="{FF2B5EF4-FFF2-40B4-BE49-F238E27FC236}">
                <a16:creationId xmlns:a16="http://schemas.microsoft.com/office/drawing/2014/main" id="{6CD3ED50-2F91-4AE1-8DAB-9E7A92483883}"/>
              </a:ext>
            </a:extLst>
          </p:cNvPr>
          <p:cNvSpPr txBox="1"/>
          <p:nvPr/>
        </p:nvSpPr>
        <p:spPr>
          <a:xfrm>
            <a:off x="6948604" y="4121236"/>
            <a:ext cx="812800" cy="307777"/>
          </a:xfrm>
          <a:prstGeom prst="rect">
            <a:avLst/>
          </a:prstGeom>
          <a:noFill/>
        </p:spPr>
        <p:txBody>
          <a:bodyPr wrap="square" rtlCol="0">
            <a:spAutoFit/>
          </a:bodyPr>
          <a:lstStyle/>
          <a:p>
            <a:pPr algn="ctr" defTabSz="914400"/>
            <a:r>
              <a:rPr lang="en-CA" sz="1400" b="1" dirty="0">
                <a:solidFill>
                  <a:prstClr val="black"/>
                </a:solidFill>
                <a:latin typeface="Arial Narrow"/>
                <a:cs typeface="Arial Narrow"/>
              </a:rPr>
              <a:t>1.2%</a:t>
            </a:r>
          </a:p>
        </p:txBody>
      </p:sp>
      <p:sp>
        <p:nvSpPr>
          <p:cNvPr id="196" name="TextBox 195">
            <a:extLst>
              <a:ext uri="{FF2B5EF4-FFF2-40B4-BE49-F238E27FC236}">
                <a16:creationId xmlns:a16="http://schemas.microsoft.com/office/drawing/2014/main" id="{BE0BCD17-12B9-432A-8244-55493D133DD7}"/>
              </a:ext>
            </a:extLst>
          </p:cNvPr>
          <p:cNvSpPr txBox="1"/>
          <p:nvPr/>
        </p:nvSpPr>
        <p:spPr>
          <a:xfrm>
            <a:off x="1373678" y="2532812"/>
            <a:ext cx="812800" cy="307777"/>
          </a:xfrm>
          <a:prstGeom prst="rect">
            <a:avLst/>
          </a:prstGeom>
          <a:noFill/>
        </p:spPr>
        <p:txBody>
          <a:bodyPr wrap="square" rtlCol="0">
            <a:spAutoFit/>
          </a:bodyPr>
          <a:lstStyle/>
          <a:p>
            <a:pPr algn="ctr" defTabSz="914400"/>
            <a:r>
              <a:rPr lang="en-CA" sz="1400" b="1" dirty="0">
                <a:solidFill>
                  <a:prstClr val="black"/>
                </a:solidFill>
                <a:latin typeface="Arial Narrow"/>
                <a:cs typeface="Arial Narrow"/>
              </a:rPr>
              <a:t>3.6</a:t>
            </a:r>
          </a:p>
        </p:txBody>
      </p:sp>
      <p:sp>
        <p:nvSpPr>
          <p:cNvPr id="197" name="TextBox 196">
            <a:extLst>
              <a:ext uri="{FF2B5EF4-FFF2-40B4-BE49-F238E27FC236}">
                <a16:creationId xmlns:a16="http://schemas.microsoft.com/office/drawing/2014/main" id="{AD5C1CBF-4978-4DF9-8CF5-1DE1943A846C}"/>
              </a:ext>
            </a:extLst>
          </p:cNvPr>
          <p:cNvSpPr txBox="1"/>
          <p:nvPr/>
        </p:nvSpPr>
        <p:spPr>
          <a:xfrm>
            <a:off x="2929380" y="3148074"/>
            <a:ext cx="812800" cy="307777"/>
          </a:xfrm>
          <a:prstGeom prst="rect">
            <a:avLst/>
          </a:prstGeom>
          <a:noFill/>
        </p:spPr>
        <p:txBody>
          <a:bodyPr wrap="square" rtlCol="0">
            <a:spAutoFit/>
          </a:bodyPr>
          <a:lstStyle/>
          <a:p>
            <a:pPr algn="ctr" defTabSz="914400"/>
            <a:r>
              <a:rPr lang="en-CA" sz="1400" b="1" dirty="0">
                <a:solidFill>
                  <a:prstClr val="black"/>
                </a:solidFill>
                <a:latin typeface="Arial Narrow"/>
                <a:cs typeface="Arial Narrow"/>
              </a:rPr>
              <a:t>2.6</a:t>
            </a:r>
          </a:p>
        </p:txBody>
      </p:sp>
      <p:sp>
        <p:nvSpPr>
          <p:cNvPr id="198" name="Rounded Rectangle 46">
            <a:extLst>
              <a:ext uri="{FF2B5EF4-FFF2-40B4-BE49-F238E27FC236}">
                <a16:creationId xmlns:a16="http://schemas.microsoft.com/office/drawing/2014/main" id="{E6059AB1-FB18-4A66-A79C-0857F10A02BC}"/>
              </a:ext>
            </a:extLst>
          </p:cNvPr>
          <p:cNvSpPr/>
          <p:nvPr/>
        </p:nvSpPr>
        <p:spPr>
          <a:xfrm>
            <a:off x="1040499" y="1483705"/>
            <a:ext cx="3078750" cy="369332"/>
          </a:xfrm>
          <a:prstGeom prst="roundRect">
            <a:avLst/>
          </a:prstGeom>
          <a:solidFill>
            <a:srgbClr val="6B44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cs typeface="Arial Narrow"/>
            </a:endParaRPr>
          </a:p>
        </p:txBody>
      </p:sp>
      <p:sp>
        <p:nvSpPr>
          <p:cNvPr id="199" name="TextBox 198">
            <a:extLst>
              <a:ext uri="{FF2B5EF4-FFF2-40B4-BE49-F238E27FC236}">
                <a16:creationId xmlns:a16="http://schemas.microsoft.com/office/drawing/2014/main" id="{FBB3743A-873E-4821-8E39-B34DF422F338}"/>
              </a:ext>
            </a:extLst>
          </p:cNvPr>
          <p:cNvSpPr txBox="1"/>
          <p:nvPr/>
        </p:nvSpPr>
        <p:spPr>
          <a:xfrm>
            <a:off x="1091299" y="1486652"/>
            <a:ext cx="2971802" cy="369332"/>
          </a:xfrm>
          <a:prstGeom prst="rect">
            <a:avLst/>
          </a:prstGeom>
          <a:solidFill>
            <a:srgbClr val="6B4487"/>
          </a:solidFill>
          <a:ln w="25400">
            <a:noFill/>
          </a:ln>
        </p:spPr>
        <p:txBody>
          <a:bodyPr wrap="square" rtlCol="0">
            <a:spAutoFit/>
          </a:bodyPr>
          <a:lstStyle/>
          <a:p>
            <a:pPr algn="ctr" defTabSz="914400"/>
            <a:r>
              <a:rPr lang="en-CA" b="1" dirty="0">
                <a:solidFill>
                  <a:prstClr val="white"/>
                </a:solidFill>
                <a:latin typeface="Arial Narrow"/>
                <a:cs typeface="Arial Narrow"/>
              </a:rPr>
              <a:t> LDL-C Levels</a:t>
            </a:r>
          </a:p>
        </p:txBody>
      </p:sp>
      <p:sp>
        <p:nvSpPr>
          <p:cNvPr id="200" name="TextBox 199">
            <a:extLst>
              <a:ext uri="{FF2B5EF4-FFF2-40B4-BE49-F238E27FC236}">
                <a16:creationId xmlns:a16="http://schemas.microsoft.com/office/drawing/2014/main" id="{74139E0C-77B7-4112-AA40-9C93A077355B}"/>
              </a:ext>
            </a:extLst>
          </p:cNvPr>
          <p:cNvSpPr txBox="1"/>
          <p:nvPr/>
        </p:nvSpPr>
        <p:spPr>
          <a:xfrm>
            <a:off x="4944296" y="5484151"/>
            <a:ext cx="3815893" cy="646331"/>
          </a:xfrm>
          <a:prstGeom prst="rect">
            <a:avLst/>
          </a:prstGeom>
          <a:solidFill>
            <a:srgbClr val="451C6A"/>
          </a:solidFill>
          <a:ln>
            <a:noFill/>
          </a:ln>
        </p:spPr>
        <p:txBody>
          <a:bodyPr wrap="square" rtlCol="0">
            <a:spAutoFit/>
          </a:bodyPr>
          <a:lstStyle/>
          <a:p>
            <a:pPr algn="ctr" defTabSz="914400">
              <a:defRPr/>
            </a:pPr>
            <a:r>
              <a:rPr lang="en-CA" b="1" kern="0" dirty="0">
                <a:solidFill>
                  <a:prstClr val="white"/>
                </a:solidFill>
                <a:latin typeface="Arial Narrow"/>
                <a:cs typeface="Arial Narrow"/>
              </a:rPr>
              <a:t>Lifetime exposure to lower LDL results in dramatic reduction in CV rates</a:t>
            </a:r>
          </a:p>
        </p:txBody>
      </p:sp>
      <p:cxnSp>
        <p:nvCxnSpPr>
          <p:cNvPr id="201" name="Straight Connector 200">
            <a:extLst>
              <a:ext uri="{FF2B5EF4-FFF2-40B4-BE49-F238E27FC236}">
                <a16:creationId xmlns:a16="http://schemas.microsoft.com/office/drawing/2014/main" id="{40CBB306-D7B9-4D1D-8FB9-18C6FD1961D6}"/>
              </a:ext>
            </a:extLst>
          </p:cNvPr>
          <p:cNvCxnSpPr/>
          <p:nvPr/>
        </p:nvCxnSpPr>
        <p:spPr>
          <a:xfrm>
            <a:off x="1040499" y="5166795"/>
            <a:ext cx="3179442" cy="0"/>
          </a:xfrm>
          <a:prstGeom prst="line">
            <a:avLst/>
          </a:prstGeom>
          <a:noFill/>
          <a:ln w="25400" cap="flat" cmpd="sng" algn="ctr">
            <a:solidFill>
              <a:sysClr val="windowText" lastClr="000000"/>
            </a:solidFill>
            <a:prstDash val="solid"/>
            <a:miter lim="800000"/>
          </a:ln>
          <a:effectLst/>
        </p:spPr>
      </p:cxnSp>
      <p:cxnSp>
        <p:nvCxnSpPr>
          <p:cNvPr id="202" name="Straight Connector 201">
            <a:extLst>
              <a:ext uri="{FF2B5EF4-FFF2-40B4-BE49-F238E27FC236}">
                <a16:creationId xmlns:a16="http://schemas.microsoft.com/office/drawing/2014/main" id="{BC6B1D3B-63F4-46F2-9510-820CA97E8B21}"/>
              </a:ext>
            </a:extLst>
          </p:cNvPr>
          <p:cNvCxnSpPr/>
          <p:nvPr/>
        </p:nvCxnSpPr>
        <p:spPr>
          <a:xfrm>
            <a:off x="5372012" y="4656895"/>
            <a:ext cx="2971502" cy="0"/>
          </a:xfrm>
          <a:prstGeom prst="line">
            <a:avLst/>
          </a:prstGeom>
          <a:noFill/>
          <a:ln w="25400" cap="flat" cmpd="sng" algn="ctr">
            <a:solidFill>
              <a:sysClr val="windowText" lastClr="000000"/>
            </a:solidFill>
            <a:prstDash val="solid"/>
            <a:miter lim="800000"/>
          </a:ln>
          <a:effectLst/>
        </p:spPr>
      </p:cxnSp>
    </p:spTree>
    <p:extLst>
      <p:ext uri="{BB962C8B-B14F-4D97-AF65-F5344CB8AC3E}">
        <p14:creationId xmlns:p14="http://schemas.microsoft.com/office/powerpoint/2010/main" val="164080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569" y="6337076"/>
            <a:ext cx="9162797" cy="52092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48416"/>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Additional LDL-C Reduction Observed With The Addition Of A PCSK9 Inhibitor</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3282"/>
            <a:ext cx="8726037" cy="3693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itchFamily="34" charset="0"/>
                <a:cs typeface="Arial" charset="0"/>
              </a:rPr>
              <a:t>Praluent (alirocumab) Canadian Product Monograph. April 11, 2016.</a:t>
            </a:r>
          </a:p>
          <a:p>
            <a:pPr lvl="0"/>
            <a:r>
              <a:rPr lang="da-DK" sz="900" dirty="0">
                <a:solidFill>
                  <a:srgbClr val="FFFFFF"/>
                </a:solidFill>
                <a:latin typeface="Arial Narrow" pitchFamily="34" charset="0"/>
                <a:cs typeface="Arial" charset="0"/>
              </a:rPr>
              <a:t>Repatha™ (evolocumab) Canadian Product Monograph. June 29 2016.</a:t>
            </a:r>
          </a:p>
        </p:txBody>
      </p:sp>
      <p:sp>
        <p:nvSpPr>
          <p:cNvPr id="48" name="Rectangle 47">
            <a:extLst>
              <a:ext uri="{FF2B5EF4-FFF2-40B4-BE49-F238E27FC236}">
                <a16:creationId xmlns:a16="http://schemas.microsoft.com/office/drawing/2014/main" id="{15D8AD1B-D5C1-4455-A43F-AA6712DDA1AF}"/>
              </a:ext>
            </a:extLst>
          </p:cNvPr>
          <p:cNvSpPr/>
          <p:nvPr/>
        </p:nvSpPr>
        <p:spPr>
          <a:xfrm>
            <a:off x="5409628" y="1492689"/>
            <a:ext cx="3056009" cy="767470"/>
          </a:xfrm>
          <a:prstGeom prst="rect">
            <a:avLst/>
          </a:prstGeom>
          <a:solidFill>
            <a:srgbClr val="451C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49" name="Rectangle 48">
            <a:extLst>
              <a:ext uri="{FF2B5EF4-FFF2-40B4-BE49-F238E27FC236}">
                <a16:creationId xmlns:a16="http://schemas.microsoft.com/office/drawing/2014/main" id="{8731F49A-2CFF-45B9-A52E-8941A76E6B6F}"/>
              </a:ext>
            </a:extLst>
          </p:cNvPr>
          <p:cNvSpPr/>
          <p:nvPr/>
        </p:nvSpPr>
        <p:spPr>
          <a:xfrm>
            <a:off x="921133" y="1493686"/>
            <a:ext cx="4526703" cy="775998"/>
          </a:xfrm>
          <a:prstGeom prst="rect">
            <a:avLst/>
          </a:prstGeom>
          <a:solidFill>
            <a:srgbClr val="6B44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ea typeface="+mn-ea"/>
              <a:cs typeface="Arial Narrow"/>
            </a:endParaRPr>
          </a:p>
        </p:txBody>
      </p:sp>
      <p:graphicFrame>
        <p:nvGraphicFramePr>
          <p:cNvPr id="52" name="Content Placeholder 7">
            <a:extLst>
              <a:ext uri="{FF2B5EF4-FFF2-40B4-BE49-F238E27FC236}">
                <a16:creationId xmlns:a16="http://schemas.microsoft.com/office/drawing/2014/main" id="{A015B359-CD57-4CDF-AFCF-328C6AA3FBD4}"/>
              </a:ext>
            </a:extLst>
          </p:cNvPr>
          <p:cNvGraphicFramePr>
            <a:graphicFrameLocks/>
          </p:cNvGraphicFramePr>
          <p:nvPr>
            <p:extLst>
              <p:ext uri="{D42A27DB-BD31-4B8C-83A1-F6EECF244321}">
                <p14:modId xmlns:p14="http://schemas.microsoft.com/office/powerpoint/2010/main" val="4129906079"/>
              </p:ext>
            </p:extLst>
          </p:nvPr>
        </p:nvGraphicFramePr>
        <p:xfrm>
          <a:off x="372239" y="2114379"/>
          <a:ext cx="8293100" cy="3785572"/>
        </p:xfrm>
        <a:graphic>
          <a:graphicData uri="http://schemas.openxmlformats.org/drawingml/2006/chart">
            <c:chart xmlns:c="http://schemas.openxmlformats.org/drawingml/2006/chart" xmlns:r="http://schemas.openxmlformats.org/officeDocument/2006/relationships" r:id="rId5"/>
          </a:graphicData>
        </a:graphic>
      </p:graphicFrame>
      <p:cxnSp>
        <p:nvCxnSpPr>
          <p:cNvPr id="54" name="Straight Connector 53">
            <a:extLst>
              <a:ext uri="{FF2B5EF4-FFF2-40B4-BE49-F238E27FC236}">
                <a16:creationId xmlns:a16="http://schemas.microsoft.com/office/drawing/2014/main" id="{38B4ADAE-9EBB-4D4D-A3A0-FE4781156A96}"/>
              </a:ext>
            </a:extLst>
          </p:cNvPr>
          <p:cNvCxnSpPr/>
          <p:nvPr/>
        </p:nvCxnSpPr>
        <p:spPr>
          <a:xfrm>
            <a:off x="921133" y="1493686"/>
            <a:ext cx="0" cy="4406265"/>
          </a:xfrm>
          <a:prstGeom prst="line">
            <a:avLst/>
          </a:prstGeom>
          <a:noFill/>
          <a:ln w="19050" cap="flat" cmpd="sng" algn="ctr">
            <a:solidFill>
              <a:schemeClr val="tx1">
                <a:lumMod val="65000"/>
                <a:lumOff val="35000"/>
              </a:schemeClr>
            </a:solidFill>
            <a:prstDash val="solid"/>
          </a:ln>
          <a:effectLst/>
        </p:spPr>
      </p:cxnSp>
      <p:sp>
        <p:nvSpPr>
          <p:cNvPr id="55" name="TextBox 54">
            <a:extLst>
              <a:ext uri="{FF2B5EF4-FFF2-40B4-BE49-F238E27FC236}">
                <a16:creationId xmlns:a16="http://schemas.microsoft.com/office/drawing/2014/main" id="{773FAF5E-AC06-4343-A31A-5054C9F8AF59}"/>
              </a:ext>
            </a:extLst>
          </p:cNvPr>
          <p:cNvSpPr txBox="1"/>
          <p:nvPr/>
        </p:nvSpPr>
        <p:spPr>
          <a:xfrm>
            <a:off x="953866" y="1513236"/>
            <a:ext cx="1446325" cy="738664"/>
          </a:xfrm>
          <a:prstGeom prst="rect">
            <a:avLst/>
          </a:prstGeom>
          <a:solidFill>
            <a:srgbClr val="6B4487"/>
          </a:solidFill>
        </p:spPr>
        <p:txBody>
          <a:bodyPr wrap="square" rtlCol="0">
            <a:spAutoFit/>
          </a:bodyPr>
          <a:lstStyle/>
          <a:p>
            <a:pPr algn="ctr" defTabSz="914400"/>
            <a:r>
              <a:rPr lang="en-CA" sz="1400" b="1" dirty="0">
                <a:solidFill>
                  <a:prstClr val="white"/>
                </a:solidFill>
                <a:latin typeface="Arial Narrow"/>
                <a:cs typeface="Arial Narrow"/>
              </a:rPr>
              <a:t>Alirocumab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75 mg</a:t>
            </a:r>
          </a:p>
          <a:p>
            <a:pPr algn="ctr" defTabSz="914400"/>
            <a:r>
              <a:rPr lang="en-CA" sz="1400" dirty="0">
                <a:solidFill>
                  <a:prstClr val="white"/>
                </a:solidFill>
                <a:latin typeface="Arial Narrow"/>
                <a:cs typeface="Arial Narrow"/>
              </a:rPr>
              <a:t>Q2W</a:t>
            </a:r>
          </a:p>
        </p:txBody>
      </p:sp>
      <p:sp>
        <p:nvSpPr>
          <p:cNvPr id="56" name="TextBox 55">
            <a:extLst>
              <a:ext uri="{FF2B5EF4-FFF2-40B4-BE49-F238E27FC236}">
                <a16:creationId xmlns:a16="http://schemas.microsoft.com/office/drawing/2014/main" id="{F87ACAE1-E45F-43D9-A8E0-1BDAF80AFE6B}"/>
              </a:ext>
            </a:extLst>
          </p:cNvPr>
          <p:cNvSpPr txBox="1"/>
          <p:nvPr/>
        </p:nvSpPr>
        <p:spPr>
          <a:xfrm>
            <a:off x="2548306" y="1513236"/>
            <a:ext cx="1344487" cy="738664"/>
          </a:xfrm>
          <a:prstGeom prst="rect">
            <a:avLst/>
          </a:prstGeom>
          <a:solidFill>
            <a:srgbClr val="6B4487"/>
          </a:solidFill>
        </p:spPr>
        <p:txBody>
          <a:bodyPr wrap="square" rtlCol="0">
            <a:spAutoFit/>
          </a:bodyPr>
          <a:lstStyle/>
          <a:p>
            <a:pPr algn="ctr" defTabSz="914400"/>
            <a:r>
              <a:rPr lang="en-CA" sz="1400" b="1" dirty="0">
                <a:solidFill>
                  <a:prstClr val="white"/>
                </a:solidFill>
                <a:latin typeface="Arial Narrow"/>
                <a:cs typeface="Arial Narrow"/>
              </a:rPr>
              <a:t>Alirocumab</a:t>
            </a:r>
            <a:r>
              <a:rPr lang="en-CA" sz="1400" dirty="0">
                <a:solidFill>
                  <a:prstClr val="white"/>
                </a:solidFill>
                <a:latin typeface="Arial Narrow"/>
                <a:cs typeface="Arial Narrow"/>
              </a:rPr>
              <a:t> </a:t>
            </a:r>
            <a:br>
              <a:rPr lang="en-CA" sz="1400" dirty="0">
                <a:solidFill>
                  <a:prstClr val="white"/>
                </a:solidFill>
                <a:latin typeface="Arial Narrow"/>
                <a:cs typeface="Arial Narrow"/>
              </a:rPr>
            </a:br>
            <a:r>
              <a:rPr lang="en-CA" sz="1400" dirty="0">
                <a:solidFill>
                  <a:prstClr val="white"/>
                </a:solidFill>
                <a:latin typeface="Arial Narrow"/>
                <a:cs typeface="Arial Narrow"/>
              </a:rPr>
              <a:t>75/150 mg</a:t>
            </a:r>
          </a:p>
          <a:p>
            <a:pPr algn="ctr" defTabSz="914400"/>
            <a:r>
              <a:rPr lang="en-CA" sz="1400" dirty="0">
                <a:solidFill>
                  <a:prstClr val="white"/>
                </a:solidFill>
                <a:latin typeface="Arial Narrow"/>
                <a:cs typeface="Arial Narrow"/>
              </a:rPr>
              <a:t>Q2W</a:t>
            </a:r>
          </a:p>
        </p:txBody>
      </p:sp>
      <p:sp>
        <p:nvSpPr>
          <p:cNvPr id="57" name="TextBox 56">
            <a:extLst>
              <a:ext uri="{FF2B5EF4-FFF2-40B4-BE49-F238E27FC236}">
                <a16:creationId xmlns:a16="http://schemas.microsoft.com/office/drawing/2014/main" id="{F1E412E9-A468-4C5B-8D84-7290B3A8F6B2}"/>
              </a:ext>
            </a:extLst>
          </p:cNvPr>
          <p:cNvSpPr txBox="1"/>
          <p:nvPr/>
        </p:nvSpPr>
        <p:spPr>
          <a:xfrm>
            <a:off x="4040908" y="1513236"/>
            <a:ext cx="1376213" cy="738664"/>
          </a:xfrm>
          <a:prstGeom prst="rect">
            <a:avLst/>
          </a:prstGeom>
          <a:solidFill>
            <a:srgbClr val="6B4487"/>
          </a:solidFill>
        </p:spPr>
        <p:txBody>
          <a:bodyPr wrap="square" rtlCol="0">
            <a:spAutoFit/>
          </a:bodyPr>
          <a:lstStyle/>
          <a:p>
            <a:pPr algn="ctr" defTabSz="914400"/>
            <a:r>
              <a:rPr lang="en-CA" sz="1400" b="1" dirty="0">
                <a:solidFill>
                  <a:prstClr val="white"/>
                </a:solidFill>
                <a:latin typeface="Arial Narrow"/>
                <a:cs typeface="Arial Narrow"/>
              </a:rPr>
              <a:t>Alirocumab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150 mg</a:t>
            </a:r>
          </a:p>
          <a:p>
            <a:pPr algn="ctr" defTabSz="914400"/>
            <a:r>
              <a:rPr lang="en-CA" sz="1400" dirty="0">
                <a:solidFill>
                  <a:prstClr val="white"/>
                </a:solidFill>
                <a:latin typeface="Arial Narrow"/>
                <a:cs typeface="Arial Narrow"/>
              </a:rPr>
              <a:t>Q2W</a:t>
            </a:r>
          </a:p>
        </p:txBody>
      </p:sp>
      <p:sp>
        <p:nvSpPr>
          <p:cNvPr id="58" name="TextBox 57">
            <a:extLst>
              <a:ext uri="{FF2B5EF4-FFF2-40B4-BE49-F238E27FC236}">
                <a16:creationId xmlns:a16="http://schemas.microsoft.com/office/drawing/2014/main" id="{4124E00D-BF95-4E07-861D-C9AA9EBC5ECA}"/>
              </a:ext>
            </a:extLst>
          </p:cNvPr>
          <p:cNvSpPr txBox="1"/>
          <p:nvPr/>
        </p:nvSpPr>
        <p:spPr>
          <a:xfrm>
            <a:off x="5685116" y="1513236"/>
            <a:ext cx="1267149" cy="738664"/>
          </a:xfrm>
          <a:prstGeom prst="rect">
            <a:avLst/>
          </a:prstGeom>
          <a:noFill/>
        </p:spPr>
        <p:txBody>
          <a:bodyPr wrap="square" rtlCol="0">
            <a:spAutoFit/>
          </a:bodyPr>
          <a:lstStyle/>
          <a:p>
            <a:pPr algn="ctr" defTabSz="914400"/>
            <a:r>
              <a:rPr lang="en-CA" sz="1400" b="1" dirty="0">
                <a:solidFill>
                  <a:prstClr val="white"/>
                </a:solidFill>
                <a:latin typeface="Arial Narrow"/>
                <a:cs typeface="Arial Narrow"/>
              </a:rPr>
              <a:t>Evolocumab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140 mg</a:t>
            </a:r>
          </a:p>
          <a:p>
            <a:pPr algn="ctr" defTabSz="914400"/>
            <a:r>
              <a:rPr lang="en-CA" sz="1400" dirty="0">
                <a:solidFill>
                  <a:prstClr val="white"/>
                </a:solidFill>
                <a:latin typeface="Arial Narrow"/>
                <a:cs typeface="Arial Narrow"/>
              </a:rPr>
              <a:t>Q2W</a:t>
            </a:r>
          </a:p>
        </p:txBody>
      </p:sp>
      <p:sp>
        <p:nvSpPr>
          <p:cNvPr id="59" name="TextBox 58">
            <a:extLst>
              <a:ext uri="{FF2B5EF4-FFF2-40B4-BE49-F238E27FC236}">
                <a16:creationId xmlns:a16="http://schemas.microsoft.com/office/drawing/2014/main" id="{6AC8CFB3-36F2-4AA1-B18A-EFB1242E8C21}"/>
              </a:ext>
            </a:extLst>
          </p:cNvPr>
          <p:cNvSpPr txBox="1"/>
          <p:nvPr/>
        </p:nvSpPr>
        <p:spPr>
          <a:xfrm>
            <a:off x="7220260" y="1513236"/>
            <a:ext cx="1245378" cy="738664"/>
          </a:xfrm>
          <a:prstGeom prst="rect">
            <a:avLst/>
          </a:prstGeom>
          <a:noFill/>
        </p:spPr>
        <p:txBody>
          <a:bodyPr wrap="square" rtlCol="0">
            <a:spAutoFit/>
          </a:bodyPr>
          <a:lstStyle/>
          <a:p>
            <a:pPr algn="ctr" defTabSz="914400"/>
            <a:r>
              <a:rPr lang="en-CA" sz="1400" b="1" dirty="0">
                <a:solidFill>
                  <a:prstClr val="white"/>
                </a:solidFill>
                <a:latin typeface="Arial Narrow"/>
                <a:cs typeface="Arial Narrow"/>
              </a:rPr>
              <a:t>Evolocumab </a:t>
            </a:r>
          </a:p>
          <a:p>
            <a:pPr algn="ctr" defTabSz="914400"/>
            <a:r>
              <a:rPr lang="en-CA" sz="1400" dirty="0">
                <a:solidFill>
                  <a:prstClr val="white"/>
                </a:solidFill>
                <a:latin typeface="Arial Narrow"/>
                <a:cs typeface="Arial Narrow"/>
              </a:rPr>
              <a:t>420 mg</a:t>
            </a:r>
          </a:p>
          <a:p>
            <a:pPr algn="ctr" defTabSz="914400"/>
            <a:r>
              <a:rPr lang="en-CA" sz="1400" dirty="0">
                <a:solidFill>
                  <a:prstClr val="white"/>
                </a:solidFill>
                <a:latin typeface="Arial Narrow"/>
                <a:cs typeface="Arial Narrow"/>
              </a:rPr>
              <a:t>QM</a:t>
            </a:r>
          </a:p>
        </p:txBody>
      </p:sp>
      <p:sp>
        <p:nvSpPr>
          <p:cNvPr id="60" name="TextBox 59">
            <a:extLst>
              <a:ext uri="{FF2B5EF4-FFF2-40B4-BE49-F238E27FC236}">
                <a16:creationId xmlns:a16="http://schemas.microsoft.com/office/drawing/2014/main" id="{B683EC80-860F-434C-A860-0DAD16B132A8}"/>
              </a:ext>
            </a:extLst>
          </p:cNvPr>
          <p:cNvSpPr txBox="1"/>
          <p:nvPr/>
        </p:nvSpPr>
        <p:spPr>
          <a:xfrm>
            <a:off x="1325674" y="5883703"/>
            <a:ext cx="3230290" cy="276999"/>
          </a:xfrm>
          <a:prstGeom prst="rect">
            <a:avLst/>
          </a:prstGeom>
          <a:noFill/>
        </p:spPr>
        <p:txBody>
          <a:bodyPr wrap="square" rtlCol="0">
            <a:spAutoFit/>
          </a:bodyPr>
          <a:lstStyle/>
          <a:p>
            <a:pPr defTabSz="914400"/>
            <a:r>
              <a:rPr lang="en-CA" sz="1200" dirty="0">
                <a:solidFill>
                  <a:prstClr val="black"/>
                </a:solidFill>
                <a:latin typeface="Arial Narrow"/>
                <a:cs typeface="Arial Narrow"/>
              </a:rPr>
              <a:t>Heterozygous Familial Hypercholesterolemia </a:t>
            </a:r>
          </a:p>
        </p:txBody>
      </p:sp>
      <p:sp>
        <p:nvSpPr>
          <p:cNvPr id="61" name="TextBox 60">
            <a:extLst>
              <a:ext uri="{FF2B5EF4-FFF2-40B4-BE49-F238E27FC236}">
                <a16:creationId xmlns:a16="http://schemas.microsoft.com/office/drawing/2014/main" id="{E61D4A28-F6CD-45D5-86C6-AB5997401107}"/>
              </a:ext>
            </a:extLst>
          </p:cNvPr>
          <p:cNvSpPr txBox="1"/>
          <p:nvPr/>
        </p:nvSpPr>
        <p:spPr>
          <a:xfrm>
            <a:off x="4200915" y="5883703"/>
            <a:ext cx="1685290" cy="276999"/>
          </a:xfrm>
          <a:prstGeom prst="rect">
            <a:avLst/>
          </a:prstGeom>
          <a:noFill/>
        </p:spPr>
        <p:txBody>
          <a:bodyPr wrap="square" rtlCol="0">
            <a:spAutoFit/>
          </a:bodyPr>
          <a:lstStyle/>
          <a:p>
            <a:pPr defTabSz="914400"/>
            <a:r>
              <a:rPr lang="en-CA" sz="1200" dirty="0">
                <a:solidFill>
                  <a:prstClr val="black"/>
                </a:solidFill>
                <a:latin typeface="Arial Narrow"/>
                <a:cs typeface="Arial Narrow"/>
              </a:rPr>
              <a:t>Clinical ASCVD</a:t>
            </a:r>
          </a:p>
        </p:txBody>
      </p:sp>
      <p:sp>
        <p:nvSpPr>
          <p:cNvPr id="62" name="Rectangle 61">
            <a:extLst>
              <a:ext uri="{FF2B5EF4-FFF2-40B4-BE49-F238E27FC236}">
                <a16:creationId xmlns:a16="http://schemas.microsoft.com/office/drawing/2014/main" id="{AE83A9D5-3F11-4997-A8B8-8105FC51693B}"/>
              </a:ext>
            </a:extLst>
          </p:cNvPr>
          <p:cNvSpPr/>
          <p:nvPr/>
        </p:nvSpPr>
        <p:spPr>
          <a:xfrm>
            <a:off x="1129029" y="5932916"/>
            <a:ext cx="196645" cy="178571"/>
          </a:xfrm>
          <a:prstGeom prst="rect">
            <a:avLst/>
          </a:prstGeom>
          <a:solidFill>
            <a:srgbClr val="935DB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63" name="Rectangle 62">
            <a:extLst>
              <a:ext uri="{FF2B5EF4-FFF2-40B4-BE49-F238E27FC236}">
                <a16:creationId xmlns:a16="http://schemas.microsoft.com/office/drawing/2014/main" id="{E7094A89-50C5-447B-9BC1-6C64B4FEBAC2}"/>
              </a:ext>
            </a:extLst>
          </p:cNvPr>
          <p:cNvSpPr/>
          <p:nvPr/>
        </p:nvSpPr>
        <p:spPr>
          <a:xfrm>
            <a:off x="4014733" y="5932916"/>
            <a:ext cx="196645" cy="178571"/>
          </a:xfrm>
          <a:prstGeom prst="rect">
            <a:avLst/>
          </a:prstGeom>
          <a:solidFill>
            <a:srgbClr val="451C6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a:ea typeface="+mn-ea"/>
              <a:cs typeface="Arial Narrow"/>
            </a:endParaRPr>
          </a:p>
        </p:txBody>
      </p:sp>
    </p:spTree>
    <p:extLst>
      <p:ext uri="{BB962C8B-B14F-4D97-AF65-F5344CB8AC3E}">
        <p14:creationId xmlns:p14="http://schemas.microsoft.com/office/powerpoint/2010/main" val="389283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Disclosure of Commercial Support</a:t>
            </a:r>
          </a:p>
        </p:txBody>
      </p:sp>
      <p:sp>
        <p:nvSpPr>
          <p:cNvPr id="8" name="Content Placeholder 2">
            <a:extLst>
              <a:ext uri="{FF2B5EF4-FFF2-40B4-BE49-F238E27FC236}">
                <a16:creationId xmlns:a16="http://schemas.microsoft.com/office/drawing/2014/main" id="{1A7C15D4-7056-48E0-BCF3-A120E5A7FEB5}"/>
              </a:ext>
            </a:extLst>
          </p:cNvPr>
          <p:cNvSpPr txBox="1">
            <a:spLocks/>
          </p:cNvSpPr>
          <p:nvPr/>
        </p:nvSpPr>
        <p:spPr>
          <a:xfrm>
            <a:off x="1466001" y="1278357"/>
            <a:ext cx="7525599"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ct val="0"/>
              </a:spcBef>
              <a:defRPr/>
            </a:pPr>
            <a:r>
              <a:rPr lang="en-US" b="1" kern="0" dirty="0">
                <a:solidFill>
                  <a:prstClr val="black"/>
                </a:solidFill>
                <a:latin typeface="Arial Narrow" panose="020B0606020202030204" pitchFamily="34" charset="0"/>
                <a:sym typeface="Arial Narrow Bold" charset="0"/>
              </a:rPr>
              <a:t>This program has received financial support from Amgen Canada in the form of an educational grant.</a:t>
            </a:r>
            <a:endParaRPr lang="en-US" b="1" kern="0" dirty="0">
              <a:solidFill>
                <a:prstClr val="black"/>
              </a:solidFill>
              <a:latin typeface="Arial Narrow" panose="020B0606020202030204" pitchFamily="34" charset="0"/>
            </a:endParaRPr>
          </a:p>
          <a:p>
            <a:pPr lvl="0" algn="l">
              <a:spcBef>
                <a:spcPts val="200"/>
              </a:spcBef>
              <a:defRPr/>
            </a:pPr>
            <a:endParaRPr lang="en-US" b="1" kern="0" dirty="0">
              <a:solidFill>
                <a:prstClr val="black"/>
              </a:solidFill>
              <a:latin typeface="Arial Narrow" panose="020B0606020202030204" pitchFamily="34" charset="0"/>
              <a:ea typeface="ヒラギノ角ゴ ProN W6" charset="-128"/>
              <a:sym typeface="Arial Narrow Bold" charset="0"/>
            </a:endParaRPr>
          </a:p>
          <a:p>
            <a:pPr lvl="0" algn="l">
              <a:spcBef>
                <a:spcPts val="200"/>
              </a:spcBef>
              <a:defRPr/>
            </a:pPr>
            <a:r>
              <a:rPr lang="en-CA" b="1" dirty="0">
                <a:solidFill>
                  <a:prstClr val="black"/>
                </a:solidFill>
                <a:latin typeface="Arial Narrow" panose="020B0606020202030204" pitchFamily="34" charset="0"/>
              </a:rPr>
              <a:t>This program has received in-kind support from </a:t>
            </a:r>
            <a:r>
              <a:rPr lang="en-US" b="1" kern="0" dirty="0">
                <a:solidFill>
                  <a:prstClr val="black"/>
                </a:solidFill>
                <a:latin typeface="Arial Narrow" panose="020B0606020202030204" pitchFamily="34" charset="0"/>
                <a:sym typeface="Arial Narrow Bold" charset="0"/>
              </a:rPr>
              <a:t>Amgen Canada </a:t>
            </a:r>
            <a:r>
              <a:rPr lang="en-CA" b="1" dirty="0">
                <a:solidFill>
                  <a:prstClr val="black"/>
                </a:solidFill>
                <a:latin typeface="Arial Narrow" panose="020B0606020202030204" pitchFamily="34" charset="0"/>
              </a:rPr>
              <a:t>in the form of logistical support. </a:t>
            </a:r>
            <a:endParaRPr lang="en-CA" dirty="0">
              <a:solidFill>
                <a:srgbClr val="FF0000"/>
              </a:solidFill>
              <a:latin typeface="Arial Narrow" panose="020B0606020202030204" pitchFamily="34" charset="0"/>
            </a:endParaRPr>
          </a:p>
          <a:p>
            <a:pPr lvl="0" algn="l">
              <a:spcBef>
                <a:spcPct val="0"/>
              </a:spcBef>
              <a:defRPr/>
            </a:pPr>
            <a:endParaRPr kumimoji="0" lang="en-US"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b="1" i="0" u="sng" strike="noStrike" kern="0" cap="none" spc="0" normalizeH="0" baseline="0" noProof="0" dirty="0">
                <a:ln>
                  <a:noFill/>
                </a:ln>
                <a:solidFill>
                  <a:srgbClr val="002060"/>
                </a:solidFill>
                <a:effectLst/>
                <a:uLnTx/>
                <a:uFillTx/>
                <a:latin typeface="Arial Narrow" panose="020B0606020202030204" pitchFamily="34" charset="0"/>
                <a:sym typeface="Arial Narrow Bold" charset="0"/>
              </a:rPr>
              <a:t>Potential for conflict(s) of interest:</a:t>
            </a:r>
            <a:endParaRPr kumimoji="0" lang="en-US" b="1" i="0" u="none" strike="noStrike" kern="0" cap="none" spc="0" normalizeH="0" baseline="0" noProof="0" dirty="0">
              <a:ln>
                <a:noFill/>
              </a:ln>
              <a:solidFill>
                <a:srgbClr val="002060"/>
              </a:solidFill>
              <a:effectLst/>
              <a:uLnTx/>
              <a:uFillTx/>
              <a:latin typeface="Arial Narrow" panose="020B0606020202030204" pitchFamily="34"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lvl="0" algn="l">
              <a:spcBef>
                <a:spcPts val="400"/>
              </a:spcBef>
              <a:defRPr/>
            </a:pPr>
            <a:r>
              <a:rPr kumimoji="0" lang="en-US" b="1" i="0" u="none" strike="noStrike" kern="0" cap="none" spc="0" normalizeH="0" baseline="0" noProof="0" dirty="0">
                <a:ln>
                  <a:noFill/>
                </a:ln>
                <a:solidFill>
                  <a:srgbClr val="002060"/>
                </a:solidFill>
                <a:effectLst/>
                <a:uLnTx/>
                <a:uFillTx/>
                <a:latin typeface="Arial Narrow" panose="020B0606020202030204" pitchFamily="34" charset="0"/>
                <a:sym typeface="Arial Narrow Bold" charset="0"/>
              </a:rPr>
              <a:t>[Presenter]</a:t>
            </a:r>
            <a:r>
              <a:rPr kumimoji="0" lang="en-US" b="1" i="1" u="none" strike="noStrike" kern="0" cap="none" spc="0" normalizeH="0" baseline="0" noProof="0" dirty="0">
                <a:ln>
                  <a:noFill/>
                </a:ln>
                <a:solidFill>
                  <a:srgbClr val="002060"/>
                </a:solidFill>
                <a:effectLst/>
                <a:uLnTx/>
                <a:uFillTx/>
                <a:latin typeface="Arial Narrow" panose="020B0606020202030204" pitchFamily="34" charset="0"/>
                <a:sym typeface="Arial Narrow Bold" charset="0"/>
              </a:rPr>
              <a:t> </a:t>
            </a:r>
            <a:r>
              <a:rPr lang="en-CA" b="1" kern="0" dirty="0">
                <a:solidFill>
                  <a:prstClr val="black"/>
                </a:solidFill>
                <a:latin typeface="Arial Narrow" panose="020B0606020202030204" pitchFamily="34" charset="0"/>
                <a:sym typeface="Arial Narrow Bold" charset="0"/>
              </a:rPr>
              <a:t>has received [payment/funding, etc.] from [organization supporting this program AND/OR organization whose product(s) are being discussed in this program].</a:t>
            </a:r>
          </a:p>
          <a:p>
            <a:pPr marL="0" lvl="1" algn="l">
              <a:spcBef>
                <a:spcPts val="400"/>
              </a:spcBef>
              <a:buClr>
                <a:srgbClr val="595959"/>
              </a:buClr>
              <a:defRPr/>
            </a:pPr>
            <a:endParaRPr lang="en-US"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en-CA" sz="2400" b="1" kern="0" dirty="0">
                <a:solidFill>
                  <a:prstClr val="black"/>
                </a:solidFill>
                <a:latin typeface="Arial Narrow" panose="020B0606020202030204" pitchFamily="34" charset="0"/>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4124678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569" y="6403225"/>
            <a:ext cx="9162797" cy="45477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Rectangle 3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48416"/>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Evolocumab Cardiovascular Outcomes Trial: Study Population</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359484"/>
            <a:ext cx="8726037" cy="507831"/>
          </a:xfrm>
          <a:prstGeom prst="rect">
            <a:avLst/>
          </a:prstGeom>
          <a:noFill/>
          <a:ln w="9525">
            <a:noFill/>
            <a:miter lim="800000"/>
            <a:headEnd/>
            <a:tailEnd/>
          </a:ln>
        </p:spPr>
        <p:txBody>
          <a:bodyPr wrap="square">
            <a:spAutoFit/>
          </a:bodyPr>
          <a:lstStyle/>
          <a:p>
            <a:pPr lvl="0"/>
            <a:br>
              <a:rPr lang="en-CA" sz="900" dirty="0">
                <a:solidFill>
                  <a:srgbClr val="FFFFFF"/>
                </a:solidFill>
                <a:latin typeface="Arial Narrow" pitchFamily="34" charset="0"/>
                <a:cs typeface="Arial" charset="0"/>
              </a:rPr>
            </a:br>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2017; 376:1713-1722</a:t>
            </a:r>
          </a:p>
          <a:p>
            <a:pPr lvl="0"/>
            <a:endParaRPr lang="da-DK" sz="900" dirty="0">
              <a:solidFill>
                <a:srgbClr val="FFFFFF"/>
              </a:solidFill>
              <a:latin typeface="Arial Narrow" pitchFamily="34" charset="0"/>
              <a:cs typeface="Arial" charset="0"/>
            </a:endParaRPr>
          </a:p>
        </p:txBody>
      </p:sp>
      <p:sp>
        <p:nvSpPr>
          <p:cNvPr id="2" name="Rectangle 1">
            <a:extLst>
              <a:ext uri="{FF2B5EF4-FFF2-40B4-BE49-F238E27FC236}">
                <a16:creationId xmlns:a16="http://schemas.microsoft.com/office/drawing/2014/main" id="{F01DC2A9-7B2A-4D1E-B115-A3E2E2B30512}"/>
              </a:ext>
            </a:extLst>
          </p:cNvPr>
          <p:cNvSpPr/>
          <p:nvPr/>
        </p:nvSpPr>
        <p:spPr>
          <a:xfrm>
            <a:off x="352298" y="2062716"/>
            <a:ext cx="2966484" cy="2732567"/>
          </a:xfrm>
          <a:prstGeom prst="rect">
            <a:avLst/>
          </a:prstGeom>
          <a:solidFill>
            <a:srgbClr val="451C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latin typeface="Arial Narrow" panose="020B0606020202030204" pitchFamily="34" charset="0"/>
              </a:rPr>
              <a:t>Screening</a:t>
            </a:r>
          </a:p>
          <a:p>
            <a:pPr algn="ctr"/>
            <a:r>
              <a:rPr lang="en-CA" sz="1400" b="1" dirty="0">
                <a:latin typeface="Arial Narrow" panose="020B0606020202030204" pitchFamily="34" charset="0"/>
              </a:rPr>
              <a:t> </a:t>
            </a:r>
          </a:p>
          <a:p>
            <a:pPr marL="285750" indent="-285750">
              <a:buClr>
                <a:schemeClr val="bg1"/>
              </a:buClr>
              <a:buFont typeface="Wingdings" panose="05000000000000000000" pitchFamily="2" charset="2"/>
              <a:buChar char="§"/>
            </a:pPr>
            <a:r>
              <a:rPr lang="en-CA" sz="1400" b="1" dirty="0">
                <a:latin typeface="Arial Narrow" panose="020B0606020202030204" pitchFamily="34" charset="0"/>
              </a:rPr>
              <a:t>A</a:t>
            </a:r>
            <a:r>
              <a:rPr lang="en-US" sz="1400" b="1" dirty="0" err="1">
                <a:latin typeface="Arial Narrow" panose="020B0606020202030204" pitchFamily="34" charset="0"/>
              </a:rPr>
              <a:t>ge</a:t>
            </a:r>
            <a:r>
              <a:rPr lang="en-US" sz="1400" b="1" dirty="0">
                <a:latin typeface="Arial Narrow" panose="020B0606020202030204" pitchFamily="34" charset="0"/>
              </a:rPr>
              <a:t> 40-85 years</a:t>
            </a:r>
          </a:p>
          <a:p>
            <a:pPr marL="285750" indent="-285750">
              <a:buClr>
                <a:schemeClr val="bg1"/>
              </a:buClr>
              <a:buFont typeface="Wingdings" panose="05000000000000000000" pitchFamily="2" charset="2"/>
              <a:buChar char="§"/>
            </a:pPr>
            <a:r>
              <a:rPr lang="en-CA" sz="1400" b="1" dirty="0">
                <a:latin typeface="Arial Narrow" panose="020B0606020202030204" pitchFamily="34" charset="0"/>
              </a:rPr>
              <a:t>M</a:t>
            </a:r>
            <a:r>
              <a:rPr lang="en-US" sz="1400" b="1" dirty="0">
                <a:latin typeface="Arial Narrow" panose="020B0606020202030204" pitchFamily="34" charset="0"/>
              </a:rPr>
              <a:t>I, Stroke or PAD</a:t>
            </a:r>
          </a:p>
          <a:p>
            <a:pPr marL="285750" indent="-285750">
              <a:buClr>
                <a:schemeClr val="bg1"/>
              </a:buClr>
              <a:buFont typeface="Wingdings" panose="05000000000000000000" pitchFamily="2" charset="2"/>
              <a:buChar char="§"/>
            </a:pPr>
            <a:r>
              <a:rPr lang="en-CA" sz="1400" b="1" dirty="0">
                <a:latin typeface="Arial Narrow" panose="020B0606020202030204" pitchFamily="34" charset="0"/>
              </a:rPr>
              <a:t>A</a:t>
            </a:r>
            <a:r>
              <a:rPr lang="en-US" sz="1400" b="1" dirty="0" err="1">
                <a:latin typeface="Arial Narrow" panose="020B0606020202030204" pitchFamily="34" charset="0"/>
              </a:rPr>
              <a:t>dditional</a:t>
            </a:r>
            <a:r>
              <a:rPr lang="en-US" sz="1400" b="1" dirty="0">
                <a:latin typeface="Arial Narrow" panose="020B0606020202030204" pitchFamily="34" charset="0"/>
              </a:rPr>
              <a:t> risk factors (one major or two minor)</a:t>
            </a:r>
          </a:p>
          <a:p>
            <a:pPr marL="285750" indent="-285750">
              <a:buClr>
                <a:schemeClr val="bg1"/>
              </a:buClr>
              <a:buFont typeface="Wingdings" panose="05000000000000000000" pitchFamily="2" charset="2"/>
              <a:buChar char="§"/>
            </a:pPr>
            <a:r>
              <a:rPr lang="en-CA" sz="1400" b="1" dirty="0">
                <a:latin typeface="Arial Narrow" panose="020B0606020202030204" pitchFamily="34" charset="0"/>
              </a:rPr>
              <a:t>O</a:t>
            </a:r>
            <a:r>
              <a:rPr lang="en-US" sz="1400" b="1" dirty="0" err="1">
                <a:latin typeface="Arial Narrow" panose="020B0606020202030204" pitchFamily="34" charset="0"/>
              </a:rPr>
              <a:t>ptimal</a:t>
            </a:r>
            <a:r>
              <a:rPr lang="en-US" sz="1400" b="1" dirty="0">
                <a:latin typeface="Arial Narrow" panose="020B0606020202030204" pitchFamily="34" charset="0"/>
              </a:rPr>
              <a:t> background lipid therapy (including effective dose of statin ± ezetimibe)</a:t>
            </a:r>
          </a:p>
          <a:p>
            <a:pPr marL="285750" indent="-285750">
              <a:buClr>
                <a:schemeClr val="bg1"/>
              </a:buClr>
              <a:buFont typeface="Wingdings" panose="05000000000000000000" pitchFamily="2" charset="2"/>
              <a:buChar char="§"/>
            </a:pPr>
            <a:r>
              <a:rPr lang="en-CA" sz="1400" b="1" dirty="0">
                <a:latin typeface="Arial Narrow" panose="020B0606020202030204" pitchFamily="34" charset="0"/>
              </a:rPr>
              <a:t>L</a:t>
            </a:r>
            <a:r>
              <a:rPr lang="en-US" sz="1400" b="1" dirty="0">
                <a:latin typeface="Arial Narrow" panose="020B0606020202030204" pitchFamily="34" charset="0"/>
              </a:rPr>
              <a:t>DL-C ≥ 1.81 mmol/L or non HDL-C ≥ 2.59 mmol/L</a:t>
            </a:r>
            <a:endParaRPr lang="en-CA" sz="1400" b="1" dirty="0">
              <a:latin typeface="Arial Narrow" panose="020B0606020202030204" pitchFamily="34" charset="0"/>
            </a:endParaRPr>
          </a:p>
        </p:txBody>
      </p:sp>
      <p:cxnSp>
        <p:nvCxnSpPr>
          <p:cNvPr id="4" name="Straight Arrow Connector 3">
            <a:extLst>
              <a:ext uri="{FF2B5EF4-FFF2-40B4-BE49-F238E27FC236}">
                <a16:creationId xmlns:a16="http://schemas.microsoft.com/office/drawing/2014/main" id="{67E9A41E-0958-4DF4-91DB-391969A06E5C}"/>
              </a:ext>
            </a:extLst>
          </p:cNvPr>
          <p:cNvCxnSpPr>
            <a:stCxn id="2" idx="3"/>
          </p:cNvCxnSpPr>
          <p:nvPr/>
        </p:nvCxnSpPr>
        <p:spPr>
          <a:xfrm flipV="1">
            <a:off x="3318782" y="342899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1E361C7-CDBE-4D19-90FD-3FFDCF4EA6BE}"/>
              </a:ext>
            </a:extLst>
          </p:cNvPr>
          <p:cNvSpPr/>
          <p:nvPr/>
        </p:nvSpPr>
        <p:spPr>
          <a:xfrm>
            <a:off x="3684542" y="2062715"/>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Randomization 1:1</a:t>
            </a:r>
          </a:p>
        </p:txBody>
      </p:sp>
      <p:cxnSp>
        <p:nvCxnSpPr>
          <p:cNvPr id="6" name="Straight Connector 5">
            <a:extLst>
              <a:ext uri="{FF2B5EF4-FFF2-40B4-BE49-F238E27FC236}">
                <a16:creationId xmlns:a16="http://schemas.microsoft.com/office/drawing/2014/main" id="{F3384873-B309-409B-8C71-770FA2AB7EBD}"/>
              </a:ext>
            </a:extLst>
          </p:cNvPr>
          <p:cNvCxnSpPr>
            <a:stCxn id="23" idx="3"/>
          </p:cNvCxnSpPr>
          <p:nvPr/>
        </p:nvCxnSpPr>
        <p:spPr>
          <a:xfrm>
            <a:off x="4136065" y="3428999"/>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B62E0E-C7B3-45A8-B705-22C3AD995143}"/>
              </a:ext>
            </a:extLst>
          </p:cNvPr>
          <p:cNvCxnSpPr>
            <a:cxnSpLocks/>
          </p:cNvCxnSpPr>
          <p:nvPr/>
        </p:nvCxnSpPr>
        <p:spPr>
          <a:xfrm rot="5400000">
            <a:off x="3724585" y="3436443"/>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F3039E-7384-40B2-A56D-9EFB74EDEC8D}"/>
              </a:ext>
            </a:extLst>
          </p:cNvPr>
          <p:cNvCxnSpPr/>
          <p:nvPr/>
        </p:nvCxnSpPr>
        <p:spPr>
          <a:xfrm flipV="1">
            <a:off x="4398018" y="4117428"/>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732ACC9-DC5F-4012-B1D5-380AADF7E6A7}"/>
              </a:ext>
            </a:extLst>
          </p:cNvPr>
          <p:cNvCxnSpPr/>
          <p:nvPr/>
        </p:nvCxnSpPr>
        <p:spPr>
          <a:xfrm flipV="1">
            <a:off x="4410385" y="276005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2633070-0F7B-4978-B53A-EEA6552C1C41}"/>
              </a:ext>
            </a:extLst>
          </p:cNvPr>
          <p:cNvSpPr/>
          <p:nvPr/>
        </p:nvSpPr>
        <p:spPr>
          <a:xfrm>
            <a:off x="4785044" y="2062715"/>
            <a:ext cx="2966484" cy="1280160"/>
          </a:xfrm>
          <a:prstGeom prst="rect">
            <a:avLst/>
          </a:prstGeom>
          <a:solidFill>
            <a:srgbClr val="D0C9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rgbClr val="451C6A"/>
                </a:solidFill>
                <a:latin typeface="Arial Narrow" panose="020B0606020202030204" pitchFamily="34" charset="0"/>
              </a:rPr>
              <a:t>Evolocumab SC</a:t>
            </a:r>
          </a:p>
          <a:p>
            <a:pPr algn="ctr"/>
            <a:r>
              <a:rPr lang="en-CA" sz="1400" b="1" dirty="0">
                <a:solidFill>
                  <a:srgbClr val="451C6A"/>
                </a:solidFill>
                <a:latin typeface="Arial Narrow" panose="020B0606020202030204" pitchFamily="34" charset="0"/>
              </a:rPr>
              <a:t>140 mg Q2W or 420 mg QM</a:t>
            </a:r>
          </a:p>
          <a:p>
            <a:pPr algn="ctr"/>
            <a:r>
              <a:rPr lang="en-CA" sz="1400" b="1" dirty="0">
                <a:solidFill>
                  <a:srgbClr val="451C6A"/>
                </a:solidFill>
                <a:latin typeface="Arial Narrow" panose="020B0606020202030204" pitchFamily="34" charset="0"/>
              </a:rPr>
              <a:t>(per subject preference)</a:t>
            </a:r>
          </a:p>
          <a:p>
            <a:pPr algn="ctr"/>
            <a:r>
              <a:rPr lang="en-CA" sz="1400" b="1" dirty="0">
                <a:solidFill>
                  <a:srgbClr val="451C6A"/>
                </a:solidFill>
                <a:latin typeface="Arial Narrow" panose="020B0606020202030204" pitchFamily="34" charset="0"/>
              </a:rPr>
              <a:t>n ~ 13,750</a:t>
            </a:r>
          </a:p>
        </p:txBody>
      </p:sp>
      <p:sp>
        <p:nvSpPr>
          <p:cNvPr id="30" name="Rectangle 29">
            <a:extLst>
              <a:ext uri="{FF2B5EF4-FFF2-40B4-BE49-F238E27FC236}">
                <a16:creationId xmlns:a16="http://schemas.microsoft.com/office/drawing/2014/main" id="{27238EF2-9E61-4CC2-B4F5-BCBAB3287355}"/>
              </a:ext>
            </a:extLst>
          </p:cNvPr>
          <p:cNvSpPr/>
          <p:nvPr/>
        </p:nvSpPr>
        <p:spPr>
          <a:xfrm>
            <a:off x="4776145" y="3589070"/>
            <a:ext cx="2966484" cy="1280160"/>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latin typeface="Arial Narrow" panose="020B0606020202030204" pitchFamily="34" charset="0"/>
              </a:rPr>
              <a:t>Placebo SC</a:t>
            </a:r>
          </a:p>
          <a:p>
            <a:pPr algn="ctr"/>
            <a:r>
              <a:rPr lang="en-CA" sz="1400" b="1" dirty="0">
                <a:latin typeface="Arial Narrow" panose="020B0606020202030204" pitchFamily="34" charset="0"/>
              </a:rPr>
              <a:t>Q2W or QM</a:t>
            </a:r>
          </a:p>
          <a:p>
            <a:pPr algn="ctr"/>
            <a:r>
              <a:rPr lang="en-CA" sz="1400" b="1" dirty="0">
                <a:latin typeface="Arial Narrow" panose="020B0606020202030204" pitchFamily="34" charset="0"/>
              </a:rPr>
              <a:t>(per subject preference)</a:t>
            </a:r>
          </a:p>
          <a:p>
            <a:pPr algn="ctr"/>
            <a:r>
              <a:rPr lang="en-CA" sz="1400" b="1" dirty="0">
                <a:latin typeface="Arial Narrow" panose="020B0606020202030204" pitchFamily="34" charset="0"/>
              </a:rPr>
              <a:t>n ~ 13,750</a:t>
            </a:r>
          </a:p>
        </p:txBody>
      </p:sp>
      <p:cxnSp>
        <p:nvCxnSpPr>
          <p:cNvPr id="31" name="Straight Connector 30">
            <a:extLst>
              <a:ext uri="{FF2B5EF4-FFF2-40B4-BE49-F238E27FC236}">
                <a16:creationId xmlns:a16="http://schemas.microsoft.com/office/drawing/2014/main" id="{86FCE2DD-D611-4358-8B88-4BF537E3FE78}"/>
              </a:ext>
            </a:extLst>
          </p:cNvPr>
          <p:cNvCxnSpPr/>
          <p:nvPr/>
        </p:nvCxnSpPr>
        <p:spPr>
          <a:xfrm>
            <a:off x="7740895" y="2727605"/>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B97F0-9D50-4989-B4DB-FB64902E6BAA}"/>
              </a:ext>
            </a:extLst>
          </p:cNvPr>
          <p:cNvCxnSpPr>
            <a:cxnSpLocks/>
          </p:cNvCxnSpPr>
          <p:nvPr/>
        </p:nvCxnSpPr>
        <p:spPr>
          <a:xfrm>
            <a:off x="7740895" y="4091202"/>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DE02F1-8EC2-4165-9E55-A9725F3BA8B9}"/>
              </a:ext>
            </a:extLst>
          </p:cNvPr>
          <p:cNvCxnSpPr>
            <a:cxnSpLocks/>
          </p:cNvCxnSpPr>
          <p:nvPr/>
        </p:nvCxnSpPr>
        <p:spPr>
          <a:xfrm rot="5400000">
            <a:off x="7322327" y="3406317"/>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A62A67-9FA6-432B-B735-985494D9DF2B}"/>
              </a:ext>
            </a:extLst>
          </p:cNvPr>
          <p:cNvCxnSpPr/>
          <p:nvPr/>
        </p:nvCxnSpPr>
        <p:spPr>
          <a:xfrm flipV="1">
            <a:off x="8020894" y="3406317"/>
            <a:ext cx="18288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1BE722F-DF2E-411D-8042-2F9CEC977581}"/>
              </a:ext>
            </a:extLst>
          </p:cNvPr>
          <p:cNvSpPr/>
          <p:nvPr/>
        </p:nvSpPr>
        <p:spPr>
          <a:xfrm>
            <a:off x="8204843" y="2070159"/>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End of Study (EOS)</a:t>
            </a:r>
          </a:p>
        </p:txBody>
      </p:sp>
      <p:cxnSp>
        <p:nvCxnSpPr>
          <p:cNvPr id="37" name="Straight Connector 36">
            <a:extLst>
              <a:ext uri="{FF2B5EF4-FFF2-40B4-BE49-F238E27FC236}">
                <a16:creationId xmlns:a16="http://schemas.microsoft.com/office/drawing/2014/main" id="{FEEA48AA-03F3-410C-98E2-A999FD6DF728}"/>
              </a:ext>
            </a:extLst>
          </p:cNvPr>
          <p:cNvCxnSpPr/>
          <p:nvPr/>
        </p:nvCxnSpPr>
        <p:spPr>
          <a:xfrm>
            <a:off x="354405" y="5101848"/>
            <a:ext cx="4389120"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D22B86-91B9-4DF5-845A-F35FF4F50106}"/>
              </a:ext>
            </a:extLst>
          </p:cNvPr>
          <p:cNvCxnSpPr/>
          <p:nvPr/>
        </p:nvCxnSpPr>
        <p:spPr>
          <a:xfrm>
            <a:off x="4780046" y="5101848"/>
            <a:ext cx="2286000" cy="0"/>
          </a:xfrm>
          <a:prstGeom prst="line">
            <a:avLst/>
          </a:prstGeom>
          <a:ln w="1905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E38DFE-4FAC-4FA9-AFED-471231A6F455}"/>
              </a:ext>
            </a:extLst>
          </p:cNvPr>
          <p:cNvCxnSpPr/>
          <p:nvPr/>
        </p:nvCxnSpPr>
        <p:spPr>
          <a:xfrm>
            <a:off x="7099005" y="5101848"/>
            <a:ext cx="1554480"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3EE5C6-0073-49B8-9906-68F296E7FC60}"/>
              </a:ext>
            </a:extLst>
          </p:cNvPr>
          <p:cNvSpPr txBox="1"/>
          <p:nvPr/>
        </p:nvSpPr>
        <p:spPr>
          <a:xfrm>
            <a:off x="257308" y="5147916"/>
            <a:ext cx="4389120" cy="276999"/>
          </a:xfrm>
          <a:prstGeom prst="rect">
            <a:avLst/>
          </a:prstGeom>
          <a:noFill/>
        </p:spPr>
        <p:txBody>
          <a:bodyPr wrap="square" rtlCol="0">
            <a:spAutoFit/>
          </a:bodyPr>
          <a:lstStyle/>
          <a:p>
            <a:pPr algn="ctr"/>
            <a:r>
              <a:rPr lang="en-CA" sz="1200" b="1" dirty="0">
                <a:solidFill>
                  <a:schemeClr val="tx1">
                    <a:lumMod val="75000"/>
                    <a:lumOff val="25000"/>
                  </a:schemeClr>
                </a:solidFill>
                <a:latin typeface="Arial Narrow" panose="020B0606020202030204" pitchFamily="34" charset="0"/>
              </a:rPr>
              <a:t>Maximum approximately 15 weeks </a:t>
            </a:r>
            <a:endParaRPr lang="en-US" sz="1200" b="1" dirty="0">
              <a:solidFill>
                <a:schemeClr val="tx1">
                  <a:lumMod val="75000"/>
                  <a:lumOff val="25000"/>
                </a:schemeClr>
              </a:solidFill>
              <a:latin typeface="Arial Narrow" panose="020B0606020202030204" pitchFamily="34" charset="0"/>
            </a:endParaRPr>
          </a:p>
        </p:txBody>
      </p:sp>
      <p:sp>
        <p:nvSpPr>
          <p:cNvPr id="41" name="TextBox 40">
            <a:extLst>
              <a:ext uri="{FF2B5EF4-FFF2-40B4-BE49-F238E27FC236}">
                <a16:creationId xmlns:a16="http://schemas.microsoft.com/office/drawing/2014/main" id="{5CACBDA6-28BD-40AF-9EC9-D2645327171E}"/>
              </a:ext>
            </a:extLst>
          </p:cNvPr>
          <p:cNvSpPr txBox="1"/>
          <p:nvPr/>
        </p:nvSpPr>
        <p:spPr>
          <a:xfrm>
            <a:off x="4520255" y="5130786"/>
            <a:ext cx="457200" cy="276999"/>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D1</a:t>
            </a:r>
            <a:endParaRPr lang="en-US" sz="1200" b="1" dirty="0">
              <a:solidFill>
                <a:schemeClr val="tx1">
                  <a:lumMod val="75000"/>
                  <a:lumOff val="25000"/>
                </a:schemeClr>
              </a:solidFill>
              <a:latin typeface="Arial Narrow" panose="020B0606020202030204" pitchFamily="34" charset="0"/>
            </a:endParaRPr>
          </a:p>
        </p:txBody>
      </p:sp>
      <p:sp>
        <p:nvSpPr>
          <p:cNvPr id="42" name="TextBox 41">
            <a:extLst>
              <a:ext uri="{FF2B5EF4-FFF2-40B4-BE49-F238E27FC236}">
                <a16:creationId xmlns:a16="http://schemas.microsoft.com/office/drawing/2014/main" id="{EFDB1169-401E-4A73-A5D6-2EBF09A47D41}"/>
              </a:ext>
            </a:extLst>
          </p:cNvPr>
          <p:cNvSpPr txBox="1"/>
          <p:nvPr/>
        </p:nvSpPr>
        <p:spPr>
          <a:xfrm>
            <a:off x="5032930" y="5130786"/>
            <a:ext cx="457200" cy="276999"/>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W4</a:t>
            </a:r>
            <a:endParaRPr lang="en-US" sz="1200" b="1" dirty="0">
              <a:solidFill>
                <a:schemeClr val="tx1">
                  <a:lumMod val="75000"/>
                  <a:lumOff val="25000"/>
                </a:schemeClr>
              </a:solidFill>
              <a:latin typeface="Arial Narrow" panose="020B0606020202030204" pitchFamily="34" charset="0"/>
            </a:endParaRPr>
          </a:p>
        </p:txBody>
      </p:sp>
      <p:sp>
        <p:nvSpPr>
          <p:cNvPr id="43" name="TextBox 42">
            <a:extLst>
              <a:ext uri="{FF2B5EF4-FFF2-40B4-BE49-F238E27FC236}">
                <a16:creationId xmlns:a16="http://schemas.microsoft.com/office/drawing/2014/main" id="{C2881AAA-2389-414D-8559-2A3E3F02DB1D}"/>
              </a:ext>
            </a:extLst>
          </p:cNvPr>
          <p:cNvSpPr txBox="1"/>
          <p:nvPr/>
        </p:nvSpPr>
        <p:spPr>
          <a:xfrm>
            <a:off x="5758267" y="5130786"/>
            <a:ext cx="548640" cy="276999"/>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W12</a:t>
            </a:r>
            <a:endParaRPr lang="en-US" sz="1200" b="1" dirty="0">
              <a:solidFill>
                <a:schemeClr val="tx1">
                  <a:lumMod val="75000"/>
                  <a:lumOff val="25000"/>
                </a:schemeClr>
              </a:solidFill>
              <a:latin typeface="Arial Narrow" panose="020B0606020202030204" pitchFamily="34" charset="0"/>
            </a:endParaRPr>
          </a:p>
        </p:txBody>
      </p:sp>
      <p:sp>
        <p:nvSpPr>
          <p:cNvPr id="44" name="TextBox 43">
            <a:extLst>
              <a:ext uri="{FF2B5EF4-FFF2-40B4-BE49-F238E27FC236}">
                <a16:creationId xmlns:a16="http://schemas.microsoft.com/office/drawing/2014/main" id="{9FBFCE04-8940-4C59-950E-4ADFFD00D97A}"/>
              </a:ext>
            </a:extLst>
          </p:cNvPr>
          <p:cNvSpPr txBox="1"/>
          <p:nvPr/>
        </p:nvSpPr>
        <p:spPr>
          <a:xfrm>
            <a:off x="6596304" y="5130786"/>
            <a:ext cx="548640" cy="276999"/>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W24</a:t>
            </a:r>
            <a:endParaRPr lang="en-US" sz="1200" b="1" dirty="0">
              <a:solidFill>
                <a:schemeClr val="tx1">
                  <a:lumMod val="75000"/>
                  <a:lumOff val="25000"/>
                </a:schemeClr>
              </a:solidFill>
              <a:latin typeface="Arial Narrow" panose="020B0606020202030204" pitchFamily="34" charset="0"/>
            </a:endParaRPr>
          </a:p>
        </p:txBody>
      </p:sp>
      <p:sp>
        <p:nvSpPr>
          <p:cNvPr id="45" name="TextBox 44">
            <a:extLst>
              <a:ext uri="{FF2B5EF4-FFF2-40B4-BE49-F238E27FC236}">
                <a16:creationId xmlns:a16="http://schemas.microsoft.com/office/drawing/2014/main" id="{5C4FF187-7812-45DD-BD63-E4CD72A4F53C}"/>
              </a:ext>
            </a:extLst>
          </p:cNvPr>
          <p:cNvSpPr txBox="1"/>
          <p:nvPr/>
        </p:nvSpPr>
        <p:spPr>
          <a:xfrm>
            <a:off x="7338642" y="5130786"/>
            <a:ext cx="795659" cy="276999"/>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Q24W</a:t>
            </a:r>
            <a:endParaRPr lang="en-US" sz="1200" b="1" dirty="0">
              <a:solidFill>
                <a:schemeClr val="tx1">
                  <a:lumMod val="75000"/>
                  <a:lumOff val="25000"/>
                </a:schemeClr>
              </a:solidFill>
              <a:latin typeface="Arial Narrow" panose="020B0606020202030204" pitchFamily="34" charset="0"/>
            </a:endParaRPr>
          </a:p>
        </p:txBody>
      </p:sp>
      <p:sp>
        <p:nvSpPr>
          <p:cNvPr id="46" name="TextBox 45">
            <a:extLst>
              <a:ext uri="{FF2B5EF4-FFF2-40B4-BE49-F238E27FC236}">
                <a16:creationId xmlns:a16="http://schemas.microsoft.com/office/drawing/2014/main" id="{7B130C5C-BC8D-4FF6-B904-015492584B22}"/>
              </a:ext>
            </a:extLst>
          </p:cNvPr>
          <p:cNvSpPr txBox="1"/>
          <p:nvPr/>
        </p:nvSpPr>
        <p:spPr>
          <a:xfrm>
            <a:off x="8145177" y="5130786"/>
            <a:ext cx="795659" cy="646331"/>
          </a:xfrm>
          <a:prstGeom prst="rect">
            <a:avLst/>
          </a:prstGeom>
          <a:noFill/>
        </p:spPr>
        <p:txBody>
          <a:bodyPr wrap="square" rtlCol="0" anchor="ctr">
            <a:spAutoFit/>
          </a:bodyPr>
          <a:lstStyle/>
          <a:p>
            <a:pPr algn="ctr"/>
            <a:r>
              <a:rPr lang="en-CA" sz="1200" b="1" dirty="0">
                <a:solidFill>
                  <a:schemeClr val="tx1">
                    <a:lumMod val="75000"/>
                    <a:lumOff val="25000"/>
                  </a:schemeClr>
                </a:solidFill>
                <a:latin typeface="Arial Narrow" panose="020B0606020202030204" pitchFamily="34" charset="0"/>
              </a:rPr>
              <a:t>Number of key 2</a:t>
            </a:r>
            <a:r>
              <a:rPr lang="en-CA" sz="1200" b="1" baseline="30000" dirty="0">
                <a:solidFill>
                  <a:schemeClr val="tx1">
                    <a:lumMod val="75000"/>
                    <a:lumOff val="25000"/>
                  </a:schemeClr>
                </a:solidFill>
                <a:latin typeface="Arial Narrow" panose="020B0606020202030204" pitchFamily="34" charset="0"/>
              </a:rPr>
              <a:t>○ </a:t>
            </a:r>
          </a:p>
          <a:p>
            <a:pPr algn="ctr"/>
            <a:r>
              <a:rPr lang="en-CA" sz="1200" b="1" dirty="0">
                <a:solidFill>
                  <a:schemeClr val="tx1">
                    <a:lumMod val="75000"/>
                    <a:lumOff val="25000"/>
                  </a:schemeClr>
                </a:solidFill>
                <a:latin typeface="Arial Narrow" panose="020B0606020202030204" pitchFamily="34" charset="0"/>
              </a:rPr>
              <a:t>endpoints</a:t>
            </a:r>
            <a:endParaRPr lang="en-US" sz="1200" b="1" dirty="0">
              <a:solidFill>
                <a:schemeClr val="tx1">
                  <a:lumMod val="75000"/>
                  <a:lumOff val="25000"/>
                </a:schemeClr>
              </a:solidFill>
              <a:latin typeface="Arial Narrow" panose="020B0606020202030204" pitchFamily="34" charset="0"/>
            </a:endParaRPr>
          </a:p>
        </p:txBody>
      </p:sp>
      <p:sp>
        <p:nvSpPr>
          <p:cNvPr id="47" name="Content Placeholder 3">
            <a:extLst>
              <a:ext uri="{FF2B5EF4-FFF2-40B4-BE49-F238E27FC236}">
                <a16:creationId xmlns:a16="http://schemas.microsoft.com/office/drawing/2014/main" id="{7E4BCA96-4285-47AE-9F04-5634FD3AF2FD}"/>
              </a:ext>
            </a:extLst>
          </p:cNvPr>
          <p:cNvSpPr txBox="1">
            <a:spLocks/>
          </p:cNvSpPr>
          <p:nvPr/>
        </p:nvSpPr>
        <p:spPr>
          <a:xfrm>
            <a:off x="219984" y="5396429"/>
            <a:ext cx="8892480" cy="10081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noAutofit/>
          </a:bodyPr>
          <a:lstStyle/>
          <a:p>
            <a:pPr fontAlgn="base">
              <a:spcBef>
                <a:spcPts val="1800"/>
              </a:spcBef>
              <a:spcAft>
                <a:spcPct val="0"/>
              </a:spcAft>
              <a:buClr>
                <a:srgbClr val="FF0000"/>
              </a:buClr>
              <a:buFont typeface="Arial" pitchFamily="34" charset="0"/>
              <a:buNone/>
            </a:pPr>
            <a:r>
              <a:rPr lang="en-US" sz="1400" b="1" dirty="0">
                <a:solidFill>
                  <a:srgbClr val="000000"/>
                </a:solidFill>
                <a:latin typeface="Arial Narrow"/>
                <a:cs typeface="Arial Narrow"/>
              </a:rPr>
              <a:t>Background lipid-lowering therapy</a:t>
            </a:r>
          </a:p>
          <a:p>
            <a:pPr marL="285750" indent="-285750" fontAlgn="base">
              <a:spcBef>
                <a:spcPts val="600"/>
              </a:spcBef>
              <a:spcAft>
                <a:spcPct val="0"/>
              </a:spcAft>
              <a:buClr>
                <a:srgbClr val="6B4487"/>
              </a:buClr>
              <a:buFont typeface="Wingdings" panose="05000000000000000000" pitchFamily="2" charset="2"/>
              <a:buChar char="§"/>
            </a:pPr>
            <a:r>
              <a:rPr lang="en-US" sz="1400" dirty="0">
                <a:solidFill>
                  <a:srgbClr val="000000"/>
                </a:solidFill>
                <a:latin typeface="Arial Narrow"/>
                <a:cs typeface="Arial Narrow"/>
              </a:rPr>
              <a:t>Patients must be on an optimized lipid-lowering regimen (moderate to high intensity statin +/- ezetimibe)</a:t>
            </a:r>
          </a:p>
          <a:p>
            <a:pPr marL="285750" indent="-285750" fontAlgn="base">
              <a:spcBef>
                <a:spcPts val="600"/>
              </a:spcBef>
              <a:spcAft>
                <a:spcPct val="0"/>
              </a:spcAft>
              <a:buClr>
                <a:srgbClr val="6B4487"/>
              </a:buClr>
              <a:buFont typeface="Wingdings" panose="05000000000000000000" pitchFamily="2" charset="2"/>
              <a:buChar char="§"/>
            </a:pPr>
            <a:r>
              <a:rPr lang="en-US" sz="1400" dirty="0">
                <a:solidFill>
                  <a:srgbClr val="000000"/>
                </a:solidFill>
                <a:latin typeface="Arial Narrow"/>
                <a:cs typeface="Arial Narrow"/>
              </a:rPr>
              <a:t>In general, patients are not to change open-label background lipid-lowering therapies after randomization</a:t>
            </a:r>
          </a:p>
        </p:txBody>
      </p:sp>
      <p:sp>
        <p:nvSpPr>
          <p:cNvPr id="65" name="Text Placeholder 2">
            <a:extLst>
              <a:ext uri="{FF2B5EF4-FFF2-40B4-BE49-F238E27FC236}">
                <a16:creationId xmlns:a16="http://schemas.microsoft.com/office/drawing/2014/main" id="{EF75024F-D4A2-43D4-BCC5-256C9E93300B}"/>
              </a:ext>
            </a:extLst>
          </p:cNvPr>
          <p:cNvSpPr txBox="1">
            <a:spLocks/>
          </p:cNvSpPr>
          <p:nvPr/>
        </p:nvSpPr>
        <p:spPr>
          <a:xfrm>
            <a:off x="412568" y="1373867"/>
            <a:ext cx="8119872" cy="830997"/>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
                <a:srgbClr val="FF0000"/>
              </a:buClr>
              <a:buSzTx/>
              <a:buFont typeface="Arial" charset="0"/>
              <a:buNone/>
              <a:tabLst/>
              <a:defRPr/>
            </a:pPr>
            <a:r>
              <a:rPr kumimoji="0" lang="en-GB" sz="2000" b="0" i="0" u="none" strike="noStrike" kern="1200" cap="none" spc="0" normalizeH="0" baseline="0" noProof="0" dirty="0">
                <a:ln>
                  <a:noFill/>
                </a:ln>
                <a:solidFill>
                  <a:sysClr val="windowText" lastClr="000000"/>
                </a:solidFill>
                <a:effectLst/>
                <a:uLnTx/>
                <a:uFillTx/>
                <a:latin typeface="Arial Narrow"/>
                <a:ea typeface="+mn-ea"/>
              </a:rPr>
              <a:t>FOURIER: </a:t>
            </a:r>
            <a:r>
              <a:rPr kumimoji="0" lang="en-GB" sz="2000" b="1" i="0" u="none" strike="noStrike" kern="1200" cap="none" spc="0" normalizeH="0" baseline="0" noProof="0" dirty="0">
                <a:ln>
                  <a:noFill/>
                </a:ln>
                <a:solidFill>
                  <a:srgbClr val="6B4487"/>
                </a:solidFill>
                <a:effectLst/>
                <a:uLnTx/>
                <a:uFillTx/>
                <a:latin typeface="Arial Narrow"/>
                <a:ea typeface="+mn-ea"/>
              </a:rPr>
              <a:t>F</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urther cardiovascular </a:t>
            </a:r>
            <a:r>
              <a:rPr kumimoji="0" lang="en-GB" sz="2000" b="1" i="0" u="none" strike="noStrike" kern="1200" cap="none" spc="0" normalizeH="0" baseline="0" noProof="0" dirty="0" err="1">
                <a:ln>
                  <a:noFill/>
                </a:ln>
                <a:solidFill>
                  <a:srgbClr val="6B4487"/>
                </a:solidFill>
                <a:effectLst/>
                <a:uLnTx/>
                <a:uFillTx/>
                <a:latin typeface="Arial Narrow"/>
                <a:ea typeface="+mn-ea"/>
              </a:rPr>
              <a:t>OU</a:t>
            </a:r>
            <a:r>
              <a:rPr kumimoji="0" lang="en-GB" sz="2000" b="0" i="0" u="none" strike="noStrike" kern="1200" cap="none" spc="0" normalizeH="0" baseline="0" noProof="0" dirty="0" err="1">
                <a:ln>
                  <a:noFill/>
                </a:ln>
                <a:solidFill>
                  <a:sysClr val="windowText" lastClr="000000"/>
                </a:solidFill>
                <a:effectLst/>
                <a:uLnTx/>
                <a:uFillTx/>
                <a:latin typeface="Arial Narrow"/>
                <a:ea typeface="+mn-ea"/>
              </a:rPr>
              <a:t>tcomes</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 </a:t>
            </a:r>
            <a:r>
              <a:rPr kumimoji="0" lang="en-GB" sz="2000" b="1" i="0" u="none" strike="noStrike" kern="1200" cap="none" spc="0" normalizeH="0" baseline="0" noProof="0" dirty="0">
                <a:ln>
                  <a:noFill/>
                </a:ln>
                <a:solidFill>
                  <a:srgbClr val="6B4487"/>
                </a:solidFill>
                <a:effectLst/>
                <a:uLnTx/>
                <a:uFillTx/>
                <a:latin typeface="Arial Narrow"/>
                <a:ea typeface="+mn-ea"/>
              </a:rPr>
              <a:t>R</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esearch with PCSK9 </a:t>
            </a:r>
            <a:r>
              <a:rPr kumimoji="0" lang="en-GB" sz="2000" b="1" i="0" u="none" strike="noStrike" kern="1200" cap="none" spc="0" normalizeH="0" baseline="0" noProof="0" dirty="0">
                <a:ln>
                  <a:noFill/>
                </a:ln>
                <a:solidFill>
                  <a:srgbClr val="0A5C7E"/>
                </a:solidFill>
                <a:effectLst/>
                <a:uLnTx/>
                <a:uFillTx/>
                <a:latin typeface="Arial Narrow"/>
                <a:ea typeface="+mn-ea"/>
              </a:rPr>
              <a:t>I</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nhibition in subjects with </a:t>
            </a:r>
            <a:r>
              <a:rPr kumimoji="0" lang="en-GB" sz="2000" b="1" i="0" u="none" strike="noStrike" kern="1200" cap="none" spc="0" normalizeH="0" baseline="0" noProof="0" dirty="0">
                <a:ln>
                  <a:noFill/>
                </a:ln>
                <a:solidFill>
                  <a:srgbClr val="6B4487"/>
                </a:solidFill>
                <a:effectLst/>
                <a:uLnTx/>
                <a:uFillTx/>
                <a:latin typeface="Arial Narrow"/>
                <a:ea typeface="+mn-ea"/>
              </a:rPr>
              <a:t>E</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levated </a:t>
            </a:r>
            <a:r>
              <a:rPr kumimoji="0" lang="en-GB" sz="2000" b="1" i="0" u="none" strike="noStrike" kern="1200" cap="none" spc="0" normalizeH="0" baseline="0" noProof="0" dirty="0">
                <a:ln>
                  <a:noFill/>
                </a:ln>
                <a:solidFill>
                  <a:srgbClr val="6B4487"/>
                </a:solidFill>
                <a:effectLst/>
                <a:uLnTx/>
                <a:uFillTx/>
                <a:latin typeface="Arial Narrow"/>
                <a:ea typeface="+mn-ea"/>
              </a:rPr>
              <a:t>R</a:t>
            </a:r>
            <a:r>
              <a:rPr kumimoji="0" lang="en-GB" sz="2000" b="0" i="0" u="none" strike="noStrike" kern="1200" cap="none" spc="0" normalizeH="0" baseline="0" noProof="0" dirty="0">
                <a:ln>
                  <a:noFill/>
                </a:ln>
                <a:solidFill>
                  <a:sysClr val="windowText" lastClr="000000"/>
                </a:solidFill>
                <a:effectLst/>
                <a:uLnTx/>
                <a:uFillTx/>
                <a:latin typeface="Arial Narrow"/>
                <a:ea typeface="+mn-ea"/>
              </a:rPr>
              <a:t>isk</a:t>
            </a:r>
            <a:endParaRPr kumimoji="0" lang="en-GB" sz="14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30397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a:xfrm>
            <a:off x="-5569" y="6350306"/>
            <a:ext cx="9162797" cy="50769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9" name="Rectangle 138"/>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42804"/>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p>
          <a:p>
            <a:pPr lvl="0" algn="ctr" defTabSz="342991">
              <a:defRPr/>
            </a:pPr>
            <a:r>
              <a:rPr lang="en-CA" sz="3600" b="1" dirty="0">
                <a:solidFill>
                  <a:prstClr val="white"/>
                </a:solidFill>
                <a:latin typeface="Arial Narrow" panose="020B0606020202030204" pitchFamily="34" charset="0"/>
              </a:rPr>
              <a:t> Median LDL-C Levels Over Time</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Data shown are median values with 95% confidence intervals in the two arms; ITT. </a:t>
            </a:r>
            <a:br>
              <a:rPr lang="da-DK" sz="900" dirty="0">
                <a:solidFill>
                  <a:srgbClr val="FFFFFF"/>
                </a:solidFill>
                <a:latin typeface="Arial Narrow"/>
                <a:cs typeface="Arial Narrow"/>
              </a:rPr>
            </a:br>
            <a:r>
              <a:rPr lang="da-DK" sz="900" dirty="0">
                <a:solidFill>
                  <a:srgbClr val="FFFFFF"/>
                </a:solidFill>
                <a:latin typeface="Arial Narrow"/>
                <a:cs typeface="Arial Narrow"/>
              </a:rPr>
              <a:t>Sabatine MS, et al . N Engl J Med 2017; 376:1713-1722</a:t>
            </a:r>
          </a:p>
        </p:txBody>
      </p:sp>
      <p:sp>
        <p:nvSpPr>
          <p:cNvPr id="570" name="Rectangle 569">
            <a:extLst>
              <a:ext uri="{FF2B5EF4-FFF2-40B4-BE49-F238E27FC236}">
                <a16:creationId xmlns:a16="http://schemas.microsoft.com/office/drawing/2014/main" id="{01500590-5335-4FBC-B23A-0AA360ADAF4E}"/>
              </a:ext>
            </a:extLst>
          </p:cNvPr>
          <p:cNvSpPr/>
          <p:nvPr/>
        </p:nvSpPr>
        <p:spPr>
          <a:xfrm>
            <a:off x="0" y="5589240"/>
            <a:ext cx="9144000" cy="646331"/>
          </a:xfrm>
          <a:prstGeom prst="rect">
            <a:avLst/>
          </a:prstGeom>
          <a:solidFill>
            <a:srgbClr val="6B4487"/>
          </a:solidFill>
        </p:spPr>
        <p:txBody>
          <a:bodyPr wrap="square">
            <a:spAutoFit/>
          </a:bodyPr>
          <a:lstStyle/>
          <a:p>
            <a:pPr algn="ctr">
              <a:spcBef>
                <a:spcPts val="200"/>
              </a:spcBef>
            </a:pPr>
            <a:r>
              <a:rPr lang="en-US" b="1" dirty="0">
                <a:solidFill>
                  <a:srgbClr val="FFFFFF"/>
                </a:solidFill>
                <a:latin typeface="Arial Narrow"/>
                <a:cs typeface="Arial Narrow"/>
              </a:rPr>
              <a:t>LDL-C was significantly reduced in the evolocumab group (median: 0.78 mmol/L) including 42% who achieved levels ≤ 0.65 mmol/L vs &lt; 0.1% in the placebo group</a:t>
            </a:r>
            <a:endParaRPr lang="en-US" b="1" dirty="0">
              <a:solidFill>
                <a:srgbClr val="FFFFFF"/>
              </a:solidFill>
              <a:latin typeface="Arial Narrow"/>
              <a:ea typeface="Times New Roman" panose="02020603050405020304" pitchFamily="18" charset="0"/>
              <a:cs typeface="Arial Narrow"/>
            </a:endParaRPr>
          </a:p>
        </p:txBody>
      </p:sp>
      <p:grpSp>
        <p:nvGrpSpPr>
          <p:cNvPr id="140" name="Group 139"/>
          <p:cNvGrpSpPr/>
          <p:nvPr/>
        </p:nvGrpSpPr>
        <p:grpSpPr>
          <a:xfrm>
            <a:off x="120316" y="1403850"/>
            <a:ext cx="8783956" cy="3807725"/>
            <a:chOff x="120316" y="1403850"/>
            <a:chExt cx="8783956" cy="3807725"/>
          </a:xfrm>
        </p:grpSpPr>
        <p:grpSp>
          <p:nvGrpSpPr>
            <p:cNvPr id="141" name="Group 140">
              <a:extLst>
                <a:ext uri="{FF2B5EF4-FFF2-40B4-BE49-F238E27FC236}">
                  <a16:creationId xmlns:a16="http://schemas.microsoft.com/office/drawing/2014/main" id="{327323F3-CB12-4605-B0B7-29117704A5A4}"/>
                </a:ext>
              </a:extLst>
            </p:cNvPr>
            <p:cNvGrpSpPr/>
            <p:nvPr/>
          </p:nvGrpSpPr>
          <p:grpSpPr>
            <a:xfrm>
              <a:off x="1754188" y="1721740"/>
              <a:ext cx="6757987" cy="200025"/>
              <a:chOff x="1754188" y="1550340"/>
              <a:chExt cx="6757987" cy="200025"/>
            </a:xfrm>
          </p:grpSpPr>
          <p:sp>
            <p:nvSpPr>
              <p:cNvPr id="260" name="Freeform 10">
                <a:extLst>
                  <a:ext uri="{FF2B5EF4-FFF2-40B4-BE49-F238E27FC236}">
                    <a16:creationId xmlns:a16="http://schemas.microsoft.com/office/drawing/2014/main" id="{0D96329F-8C47-4D35-82C1-CDEA5AE82ACE}"/>
                  </a:ext>
                </a:extLst>
              </p:cNvPr>
              <p:cNvSpPr>
                <a:spLocks noEditPoints="1"/>
              </p:cNvSpPr>
              <p:nvPr/>
            </p:nvSpPr>
            <p:spPr bwMode="auto">
              <a:xfrm>
                <a:off x="1754188" y="1550340"/>
                <a:ext cx="55562" cy="57150"/>
              </a:xfrm>
              <a:custGeom>
                <a:avLst/>
                <a:gdLst>
                  <a:gd name="T0" fmla="*/ 17 w 35"/>
                  <a:gd name="T1" fmla="*/ 18 h 36"/>
                  <a:gd name="T2" fmla="*/ 17 w 35"/>
                  <a:gd name="T3" fmla="*/ 36 h 36"/>
                  <a:gd name="T4" fmla="*/ 17 w 35"/>
                  <a:gd name="T5" fmla="*/ 18 h 36"/>
                  <a:gd name="T6" fmla="*/ 17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7" y="18"/>
                    </a:moveTo>
                    <a:lnTo>
                      <a:pt x="17" y="36"/>
                    </a:lnTo>
                    <a:moveTo>
                      <a:pt x="17" y="18"/>
                    </a:moveTo>
                    <a:lnTo>
                      <a:pt x="17" y="0"/>
                    </a:lnTo>
                    <a:moveTo>
                      <a:pt x="0" y="36"/>
                    </a:moveTo>
                    <a:lnTo>
                      <a:pt x="35" y="36"/>
                    </a:lnTo>
                    <a:moveTo>
                      <a:pt x="0" y="0"/>
                    </a:moveTo>
                    <a:lnTo>
                      <a:pt x="35"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1" name="Freeform 12">
                <a:extLst>
                  <a:ext uri="{FF2B5EF4-FFF2-40B4-BE49-F238E27FC236}">
                    <a16:creationId xmlns:a16="http://schemas.microsoft.com/office/drawing/2014/main" id="{410487B1-8059-4D2B-BF22-852A7B3401C1}"/>
                  </a:ext>
                </a:extLst>
              </p:cNvPr>
              <p:cNvSpPr>
                <a:spLocks noEditPoints="1"/>
              </p:cNvSpPr>
              <p:nvPr/>
            </p:nvSpPr>
            <p:spPr bwMode="auto">
              <a:xfrm>
                <a:off x="1914525" y="1693215"/>
                <a:ext cx="55562" cy="57150"/>
              </a:xfrm>
              <a:custGeom>
                <a:avLst/>
                <a:gdLst>
                  <a:gd name="T0" fmla="*/ 17 w 35"/>
                  <a:gd name="T1" fmla="*/ 18 h 36"/>
                  <a:gd name="T2" fmla="*/ 17 w 35"/>
                  <a:gd name="T3" fmla="*/ 36 h 36"/>
                  <a:gd name="T4" fmla="*/ 17 w 35"/>
                  <a:gd name="T5" fmla="*/ 18 h 36"/>
                  <a:gd name="T6" fmla="*/ 17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7" y="18"/>
                    </a:moveTo>
                    <a:lnTo>
                      <a:pt x="17" y="36"/>
                    </a:lnTo>
                    <a:moveTo>
                      <a:pt x="17" y="18"/>
                    </a:moveTo>
                    <a:lnTo>
                      <a:pt x="17" y="0"/>
                    </a:lnTo>
                    <a:moveTo>
                      <a:pt x="0" y="36"/>
                    </a:moveTo>
                    <a:lnTo>
                      <a:pt x="35" y="36"/>
                    </a:lnTo>
                    <a:moveTo>
                      <a:pt x="0" y="0"/>
                    </a:moveTo>
                    <a:lnTo>
                      <a:pt x="35"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2" name="Freeform 14">
                <a:extLst>
                  <a:ext uri="{FF2B5EF4-FFF2-40B4-BE49-F238E27FC236}">
                    <a16:creationId xmlns:a16="http://schemas.microsoft.com/office/drawing/2014/main" id="{EF500441-7CFA-4CDB-9D1A-63D3462A7055}"/>
                  </a:ext>
                </a:extLst>
              </p:cNvPr>
              <p:cNvSpPr>
                <a:spLocks noEditPoints="1"/>
              </p:cNvSpPr>
              <p:nvPr/>
            </p:nvSpPr>
            <p:spPr bwMode="auto">
              <a:xfrm>
                <a:off x="2232025" y="1664640"/>
                <a:ext cx="57150" cy="57150"/>
              </a:xfrm>
              <a:custGeom>
                <a:avLst/>
                <a:gdLst>
                  <a:gd name="T0" fmla="*/ 18 w 36"/>
                  <a:gd name="T1" fmla="*/ 18 h 36"/>
                  <a:gd name="T2" fmla="*/ 18 w 36"/>
                  <a:gd name="T3" fmla="*/ 36 h 36"/>
                  <a:gd name="T4" fmla="*/ 18 w 36"/>
                  <a:gd name="T5" fmla="*/ 18 h 36"/>
                  <a:gd name="T6" fmla="*/ 18 w 36"/>
                  <a:gd name="T7" fmla="*/ 0 h 36"/>
                  <a:gd name="T8" fmla="*/ 0 w 36"/>
                  <a:gd name="T9" fmla="*/ 36 h 36"/>
                  <a:gd name="T10" fmla="*/ 36 w 36"/>
                  <a:gd name="T11" fmla="*/ 36 h 36"/>
                  <a:gd name="T12" fmla="*/ 0 w 36"/>
                  <a:gd name="T13" fmla="*/ 0 h 36"/>
                  <a:gd name="T14" fmla="*/ 36 w 36"/>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18" y="18"/>
                    </a:moveTo>
                    <a:lnTo>
                      <a:pt x="18" y="36"/>
                    </a:lnTo>
                    <a:moveTo>
                      <a:pt x="18" y="18"/>
                    </a:moveTo>
                    <a:lnTo>
                      <a:pt x="18" y="0"/>
                    </a:lnTo>
                    <a:moveTo>
                      <a:pt x="0" y="36"/>
                    </a:moveTo>
                    <a:lnTo>
                      <a:pt x="36" y="36"/>
                    </a:lnTo>
                    <a:moveTo>
                      <a:pt x="0" y="0"/>
                    </a:moveTo>
                    <a:lnTo>
                      <a:pt x="36"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3" name="Freeform 16">
                <a:extLst>
                  <a:ext uri="{FF2B5EF4-FFF2-40B4-BE49-F238E27FC236}">
                    <a16:creationId xmlns:a16="http://schemas.microsoft.com/office/drawing/2014/main" id="{ECB89C66-CD8A-4CFF-92D9-32AA98E8B144}"/>
                  </a:ext>
                </a:extLst>
              </p:cNvPr>
              <p:cNvSpPr>
                <a:spLocks noEditPoints="1"/>
              </p:cNvSpPr>
              <p:nvPr/>
            </p:nvSpPr>
            <p:spPr bwMode="auto">
              <a:xfrm>
                <a:off x="2711450" y="1607490"/>
                <a:ext cx="57150" cy="57150"/>
              </a:xfrm>
              <a:custGeom>
                <a:avLst/>
                <a:gdLst>
                  <a:gd name="T0" fmla="*/ 17 w 36"/>
                  <a:gd name="T1" fmla="*/ 19 h 36"/>
                  <a:gd name="T2" fmla="*/ 17 w 36"/>
                  <a:gd name="T3" fmla="*/ 36 h 36"/>
                  <a:gd name="T4" fmla="*/ 17 w 36"/>
                  <a:gd name="T5" fmla="*/ 19 h 36"/>
                  <a:gd name="T6" fmla="*/ 17 w 36"/>
                  <a:gd name="T7" fmla="*/ 0 h 36"/>
                  <a:gd name="T8" fmla="*/ 0 w 36"/>
                  <a:gd name="T9" fmla="*/ 36 h 36"/>
                  <a:gd name="T10" fmla="*/ 36 w 36"/>
                  <a:gd name="T11" fmla="*/ 36 h 36"/>
                  <a:gd name="T12" fmla="*/ 0 w 36"/>
                  <a:gd name="T13" fmla="*/ 0 h 36"/>
                  <a:gd name="T14" fmla="*/ 36 w 36"/>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17" y="19"/>
                    </a:moveTo>
                    <a:lnTo>
                      <a:pt x="17" y="36"/>
                    </a:lnTo>
                    <a:moveTo>
                      <a:pt x="17" y="19"/>
                    </a:moveTo>
                    <a:lnTo>
                      <a:pt x="17" y="0"/>
                    </a:lnTo>
                    <a:moveTo>
                      <a:pt x="0" y="36"/>
                    </a:moveTo>
                    <a:lnTo>
                      <a:pt x="36" y="36"/>
                    </a:lnTo>
                    <a:moveTo>
                      <a:pt x="0" y="0"/>
                    </a:moveTo>
                    <a:lnTo>
                      <a:pt x="36"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4" name="Freeform 18">
                <a:extLst>
                  <a:ext uri="{FF2B5EF4-FFF2-40B4-BE49-F238E27FC236}">
                    <a16:creationId xmlns:a16="http://schemas.microsoft.com/office/drawing/2014/main" id="{DDB6B674-640E-4368-BCA2-74DC1784146F}"/>
                  </a:ext>
                </a:extLst>
              </p:cNvPr>
              <p:cNvSpPr>
                <a:spLocks noEditPoints="1"/>
              </p:cNvSpPr>
              <p:nvPr/>
            </p:nvSpPr>
            <p:spPr bwMode="auto">
              <a:xfrm>
                <a:off x="3667125" y="1637652"/>
                <a:ext cx="58737" cy="55563"/>
              </a:xfrm>
              <a:custGeom>
                <a:avLst/>
                <a:gdLst>
                  <a:gd name="T0" fmla="*/ 19 w 37"/>
                  <a:gd name="T1" fmla="*/ 17 h 35"/>
                  <a:gd name="T2" fmla="*/ 19 w 37"/>
                  <a:gd name="T3" fmla="*/ 35 h 35"/>
                  <a:gd name="T4" fmla="*/ 19 w 37"/>
                  <a:gd name="T5" fmla="*/ 17 h 35"/>
                  <a:gd name="T6" fmla="*/ 19 w 37"/>
                  <a:gd name="T7" fmla="*/ 0 h 35"/>
                  <a:gd name="T8" fmla="*/ 0 w 37"/>
                  <a:gd name="T9" fmla="*/ 35 h 35"/>
                  <a:gd name="T10" fmla="*/ 37 w 37"/>
                  <a:gd name="T11" fmla="*/ 35 h 35"/>
                  <a:gd name="T12" fmla="*/ 0 w 37"/>
                  <a:gd name="T13" fmla="*/ 0 h 35"/>
                  <a:gd name="T14" fmla="*/ 37 w 37"/>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19" y="17"/>
                    </a:moveTo>
                    <a:lnTo>
                      <a:pt x="19" y="35"/>
                    </a:lnTo>
                    <a:moveTo>
                      <a:pt x="19" y="17"/>
                    </a:moveTo>
                    <a:lnTo>
                      <a:pt x="19" y="0"/>
                    </a:lnTo>
                    <a:moveTo>
                      <a:pt x="0" y="35"/>
                    </a:moveTo>
                    <a:lnTo>
                      <a:pt x="37" y="35"/>
                    </a:lnTo>
                    <a:moveTo>
                      <a:pt x="0" y="0"/>
                    </a:moveTo>
                    <a:lnTo>
                      <a:pt x="37"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5" name="Freeform 20">
                <a:extLst>
                  <a:ext uri="{FF2B5EF4-FFF2-40B4-BE49-F238E27FC236}">
                    <a16:creationId xmlns:a16="http://schemas.microsoft.com/office/drawing/2014/main" id="{DAC0B2EE-0162-4F23-9C36-7F509C8054A1}"/>
                  </a:ext>
                </a:extLst>
              </p:cNvPr>
              <p:cNvSpPr>
                <a:spLocks noEditPoints="1"/>
              </p:cNvSpPr>
              <p:nvPr/>
            </p:nvSpPr>
            <p:spPr bwMode="auto">
              <a:xfrm>
                <a:off x="4624388" y="1607490"/>
                <a:ext cx="58737" cy="57150"/>
              </a:xfrm>
              <a:custGeom>
                <a:avLst/>
                <a:gdLst>
                  <a:gd name="T0" fmla="*/ 19 w 37"/>
                  <a:gd name="T1" fmla="*/ 19 h 36"/>
                  <a:gd name="T2" fmla="*/ 19 w 37"/>
                  <a:gd name="T3" fmla="*/ 36 h 36"/>
                  <a:gd name="T4" fmla="*/ 19 w 37"/>
                  <a:gd name="T5" fmla="*/ 19 h 36"/>
                  <a:gd name="T6" fmla="*/ 19 w 37"/>
                  <a:gd name="T7" fmla="*/ 0 h 36"/>
                  <a:gd name="T8" fmla="*/ 0 w 37"/>
                  <a:gd name="T9" fmla="*/ 36 h 36"/>
                  <a:gd name="T10" fmla="*/ 37 w 37"/>
                  <a:gd name="T11" fmla="*/ 36 h 36"/>
                  <a:gd name="T12" fmla="*/ 0 w 37"/>
                  <a:gd name="T13" fmla="*/ 0 h 36"/>
                  <a:gd name="T14" fmla="*/ 37 w 37"/>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19" y="19"/>
                    </a:moveTo>
                    <a:lnTo>
                      <a:pt x="19" y="36"/>
                    </a:lnTo>
                    <a:moveTo>
                      <a:pt x="19" y="19"/>
                    </a:moveTo>
                    <a:lnTo>
                      <a:pt x="19" y="0"/>
                    </a:lnTo>
                    <a:moveTo>
                      <a:pt x="0" y="36"/>
                    </a:moveTo>
                    <a:lnTo>
                      <a:pt x="37" y="36"/>
                    </a:lnTo>
                    <a:moveTo>
                      <a:pt x="0" y="0"/>
                    </a:moveTo>
                    <a:lnTo>
                      <a:pt x="37"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6" name="Freeform 22">
                <a:extLst>
                  <a:ext uri="{FF2B5EF4-FFF2-40B4-BE49-F238E27FC236}">
                    <a16:creationId xmlns:a16="http://schemas.microsoft.com/office/drawing/2014/main" id="{721BAE50-293C-48A6-940E-A10CFFC679A9}"/>
                  </a:ext>
                </a:extLst>
              </p:cNvPr>
              <p:cNvSpPr>
                <a:spLocks noEditPoints="1"/>
              </p:cNvSpPr>
              <p:nvPr/>
            </p:nvSpPr>
            <p:spPr bwMode="auto">
              <a:xfrm>
                <a:off x="5583238" y="1607490"/>
                <a:ext cx="57150" cy="57150"/>
              </a:xfrm>
              <a:custGeom>
                <a:avLst/>
                <a:gdLst>
                  <a:gd name="T0" fmla="*/ 18 w 36"/>
                  <a:gd name="T1" fmla="*/ 19 h 36"/>
                  <a:gd name="T2" fmla="*/ 18 w 36"/>
                  <a:gd name="T3" fmla="*/ 36 h 36"/>
                  <a:gd name="T4" fmla="*/ 18 w 36"/>
                  <a:gd name="T5" fmla="*/ 19 h 36"/>
                  <a:gd name="T6" fmla="*/ 18 w 36"/>
                  <a:gd name="T7" fmla="*/ 0 h 36"/>
                  <a:gd name="T8" fmla="*/ 0 w 36"/>
                  <a:gd name="T9" fmla="*/ 36 h 36"/>
                  <a:gd name="T10" fmla="*/ 36 w 36"/>
                  <a:gd name="T11" fmla="*/ 36 h 36"/>
                  <a:gd name="T12" fmla="*/ 0 w 36"/>
                  <a:gd name="T13" fmla="*/ 0 h 36"/>
                  <a:gd name="T14" fmla="*/ 36 w 36"/>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18" y="19"/>
                    </a:moveTo>
                    <a:lnTo>
                      <a:pt x="18" y="36"/>
                    </a:lnTo>
                    <a:moveTo>
                      <a:pt x="18" y="19"/>
                    </a:moveTo>
                    <a:lnTo>
                      <a:pt x="18" y="0"/>
                    </a:lnTo>
                    <a:moveTo>
                      <a:pt x="0" y="36"/>
                    </a:moveTo>
                    <a:lnTo>
                      <a:pt x="36" y="36"/>
                    </a:lnTo>
                    <a:moveTo>
                      <a:pt x="0" y="0"/>
                    </a:moveTo>
                    <a:lnTo>
                      <a:pt x="36"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7" name="Freeform 24">
                <a:extLst>
                  <a:ext uri="{FF2B5EF4-FFF2-40B4-BE49-F238E27FC236}">
                    <a16:creationId xmlns:a16="http://schemas.microsoft.com/office/drawing/2014/main" id="{5CCAAA05-95B7-4D84-A4F0-D8705353B5C8}"/>
                  </a:ext>
                </a:extLst>
              </p:cNvPr>
              <p:cNvSpPr>
                <a:spLocks noEditPoints="1"/>
              </p:cNvSpPr>
              <p:nvPr/>
            </p:nvSpPr>
            <p:spPr bwMode="auto">
              <a:xfrm>
                <a:off x="6540500" y="1607490"/>
                <a:ext cx="55562" cy="57150"/>
              </a:xfrm>
              <a:custGeom>
                <a:avLst/>
                <a:gdLst>
                  <a:gd name="T0" fmla="*/ 18 w 35"/>
                  <a:gd name="T1" fmla="*/ 19 h 36"/>
                  <a:gd name="T2" fmla="*/ 18 w 35"/>
                  <a:gd name="T3" fmla="*/ 36 h 36"/>
                  <a:gd name="T4" fmla="*/ 18 w 35"/>
                  <a:gd name="T5" fmla="*/ 19 h 36"/>
                  <a:gd name="T6" fmla="*/ 18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8" y="19"/>
                    </a:moveTo>
                    <a:lnTo>
                      <a:pt x="18" y="36"/>
                    </a:lnTo>
                    <a:moveTo>
                      <a:pt x="18" y="19"/>
                    </a:moveTo>
                    <a:lnTo>
                      <a:pt x="18" y="0"/>
                    </a:lnTo>
                    <a:moveTo>
                      <a:pt x="0" y="36"/>
                    </a:moveTo>
                    <a:lnTo>
                      <a:pt x="35" y="36"/>
                    </a:lnTo>
                    <a:moveTo>
                      <a:pt x="0" y="0"/>
                    </a:moveTo>
                    <a:lnTo>
                      <a:pt x="35"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8" name="Freeform 26">
                <a:extLst>
                  <a:ext uri="{FF2B5EF4-FFF2-40B4-BE49-F238E27FC236}">
                    <a16:creationId xmlns:a16="http://schemas.microsoft.com/office/drawing/2014/main" id="{A74B9DBE-2F26-48CD-9C5A-ED8786E49CFB}"/>
                  </a:ext>
                </a:extLst>
              </p:cNvPr>
              <p:cNvSpPr>
                <a:spLocks noEditPoints="1"/>
              </p:cNvSpPr>
              <p:nvPr/>
            </p:nvSpPr>
            <p:spPr bwMode="auto">
              <a:xfrm>
                <a:off x="7497763" y="1607490"/>
                <a:ext cx="55562" cy="57150"/>
              </a:xfrm>
              <a:custGeom>
                <a:avLst/>
                <a:gdLst>
                  <a:gd name="T0" fmla="*/ 18 w 35"/>
                  <a:gd name="T1" fmla="*/ 19 h 36"/>
                  <a:gd name="T2" fmla="*/ 18 w 35"/>
                  <a:gd name="T3" fmla="*/ 36 h 36"/>
                  <a:gd name="T4" fmla="*/ 18 w 35"/>
                  <a:gd name="T5" fmla="*/ 19 h 36"/>
                  <a:gd name="T6" fmla="*/ 18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8" y="19"/>
                    </a:moveTo>
                    <a:lnTo>
                      <a:pt x="18" y="36"/>
                    </a:lnTo>
                    <a:moveTo>
                      <a:pt x="18" y="19"/>
                    </a:moveTo>
                    <a:lnTo>
                      <a:pt x="18" y="0"/>
                    </a:lnTo>
                    <a:moveTo>
                      <a:pt x="0" y="36"/>
                    </a:moveTo>
                    <a:lnTo>
                      <a:pt x="35" y="36"/>
                    </a:lnTo>
                    <a:moveTo>
                      <a:pt x="0" y="0"/>
                    </a:moveTo>
                    <a:lnTo>
                      <a:pt x="35"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9" name="Freeform 28">
                <a:extLst>
                  <a:ext uri="{FF2B5EF4-FFF2-40B4-BE49-F238E27FC236}">
                    <a16:creationId xmlns:a16="http://schemas.microsoft.com/office/drawing/2014/main" id="{EEE5635B-A12E-4BD2-9143-CF3221E87DA8}"/>
                  </a:ext>
                </a:extLst>
              </p:cNvPr>
              <p:cNvSpPr>
                <a:spLocks noEditPoints="1"/>
              </p:cNvSpPr>
              <p:nvPr/>
            </p:nvSpPr>
            <p:spPr bwMode="auto">
              <a:xfrm>
                <a:off x="8455025" y="1578915"/>
                <a:ext cx="57150" cy="58738"/>
              </a:xfrm>
              <a:custGeom>
                <a:avLst/>
                <a:gdLst>
                  <a:gd name="T0" fmla="*/ 17 w 36"/>
                  <a:gd name="T1" fmla="*/ 18 h 37"/>
                  <a:gd name="T2" fmla="*/ 17 w 36"/>
                  <a:gd name="T3" fmla="*/ 37 h 37"/>
                  <a:gd name="T4" fmla="*/ 17 w 36"/>
                  <a:gd name="T5" fmla="*/ 18 h 37"/>
                  <a:gd name="T6" fmla="*/ 17 w 36"/>
                  <a:gd name="T7" fmla="*/ 0 h 37"/>
                  <a:gd name="T8" fmla="*/ 0 w 36"/>
                  <a:gd name="T9" fmla="*/ 37 h 37"/>
                  <a:gd name="T10" fmla="*/ 36 w 36"/>
                  <a:gd name="T11" fmla="*/ 37 h 37"/>
                  <a:gd name="T12" fmla="*/ 0 w 36"/>
                  <a:gd name="T13" fmla="*/ 0 h 37"/>
                  <a:gd name="T14" fmla="*/ 36 w 36"/>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7">
                    <a:moveTo>
                      <a:pt x="17" y="18"/>
                    </a:moveTo>
                    <a:lnTo>
                      <a:pt x="17" y="37"/>
                    </a:lnTo>
                    <a:moveTo>
                      <a:pt x="17" y="18"/>
                    </a:moveTo>
                    <a:lnTo>
                      <a:pt x="17" y="0"/>
                    </a:lnTo>
                    <a:moveTo>
                      <a:pt x="0" y="37"/>
                    </a:moveTo>
                    <a:lnTo>
                      <a:pt x="36" y="37"/>
                    </a:lnTo>
                    <a:moveTo>
                      <a:pt x="0" y="0"/>
                    </a:moveTo>
                    <a:lnTo>
                      <a:pt x="36" y="0"/>
                    </a:lnTo>
                  </a:path>
                </a:pathLst>
              </a:custGeom>
              <a:noFill/>
              <a:ln w="12700" cap="flat">
                <a:solidFill>
                  <a:srgbClr val="002060"/>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142" name="Group 141">
              <a:extLst>
                <a:ext uri="{FF2B5EF4-FFF2-40B4-BE49-F238E27FC236}">
                  <a16:creationId xmlns:a16="http://schemas.microsoft.com/office/drawing/2014/main" id="{B1AB701D-312F-4BB8-9CF6-876AC0CEA35B}"/>
                </a:ext>
              </a:extLst>
            </p:cNvPr>
            <p:cNvGrpSpPr/>
            <p:nvPr/>
          </p:nvGrpSpPr>
          <p:grpSpPr>
            <a:xfrm>
              <a:off x="1754188" y="1750315"/>
              <a:ext cx="6757987" cy="1830388"/>
              <a:chOff x="1754188" y="1578915"/>
              <a:chExt cx="6757987" cy="1830388"/>
            </a:xfrm>
          </p:grpSpPr>
          <p:sp>
            <p:nvSpPr>
              <p:cNvPr id="250" name="Freeform 30">
                <a:extLst>
                  <a:ext uri="{FF2B5EF4-FFF2-40B4-BE49-F238E27FC236}">
                    <a16:creationId xmlns:a16="http://schemas.microsoft.com/office/drawing/2014/main" id="{3DEBA144-E9ED-4C00-994A-CC44B611238E}"/>
                  </a:ext>
                </a:extLst>
              </p:cNvPr>
              <p:cNvSpPr>
                <a:spLocks noEditPoints="1"/>
              </p:cNvSpPr>
              <p:nvPr/>
            </p:nvSpPr>
            <p:spPr bwMode="auto">
              <a:xfrm>
                <a:off x="1754188" y="1578915"/>
                <a:ext cx="55562" cy="28575"/>
              </a:xfrm>
              <a:custGeom>
                <a:avLst/>
                <a:gdLst>
                  <a:gd name="T0" fmla="*/ 17 w 35"/>
                  <a:gd name="T1" fmla="*/ 9 h 18"/>
                  <a:gd name="T2" fmla="*/ 17 w 35"/>
                  <a:gd name="T3" fmla="*/ 18 h 18"/>
                  <a:gd name="T4" fmla="*/ 17 w 35"/>
                  <a:gd name="T5" fmla="*/ 9 h 18"/>
                  <a:gd name="T6" fmla="*/ 17 w 35"/>
                  <a:gd name="T7" fmla="*/ 0 h 18"/>
                  <a:gd name="T8" fmla="*/ 0 w 35"/>
                  <a:gd name="T9" fmla="*/ 18 h 18"/>
                  <a:gd name="T10" fmla="*/ 35 w 35"/>
                  <a:gd name="T11" fmla="*/ 18 h 18"/>
                  <a:gd name="T12" fmla="*/ 0 w 35"/>
                  <a:gd name="T13" fmla="*/ 0 h 18"/>
                  <a:gd name="T14" fmla="*/ 35 w 35"/>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8">
                    <a:moveTo>
                      <a:pt x="17" y="9"/>
                    </a:moveTo>
                    <a:lnTo>
                      <a:pt x="17" y="18"/>
                    </a:lnTo>
                    <a:moveTo>
                      <a:pt x="17" y="9"/>
                    </a:moveTo>
                    <a:lnTo>
                      <a:pt x="17" y="0"/>
                    </a:lnTo>
                    <a:moveTo>
                      <a:pt x="0" y="18"/>
                    </a:moveTo>
                    <a:lnTo>
                      <a:pt x="35" y="18"/>
                    </a:lnTo>
                    <a:moveTo>
                      <a:pt x="0" y="0"/>
                    </a:moveTo>
                    <a:lnTo>
                      <a:pt x="35"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1" name="Freeform 32">
                <a:extLst>
                  <a:ext uri="{FF2B5EF4-FFF2-40B4-BE49-F238E27FC236}">
                    <a16:creationId xmlns:a16="http://schemas.microsoft.com/office/drawing/2014/main" id="{1FBD893C-798F-4B8F-BADF-96F282DE59CE}"/>
                  </a:ext>
                </a:extLst>
              </p:cNvPr>
              <p:cNvSpPr>
                <a:spLocks noEditPoints="1"/>
              </p:cNvSpPr>
              <p:nvPr/>
            </p:nvSpPr>
            <p:spPr bwMode="auto">
              <a:xfrm>
                <a:off x="1914525" y="3295002"/>
                <a:ext cx="55562" cy="28575"/>
              </a:xfrm>
              <a:custGeom>
                <a:avLst/>
                <a:gdLst>
                  <a:gd name="T0" fmla="*/ 17 w 35"/>
                  <a:gd name="T1" fmla="*/ 0 h 18"/>
                  <a:gd name="T2" fmla="*/ 17 w 35"/>
                  <a:gd name="T3" fmla="*/ 18 h 18"/>
                  <a:gd name="T4" fmla="*/ 0 w 35"/>
                  <a:gd name="T5" fmla="*/ 18 h 18"/>
                  <a:gd name="T6" fmla="*/ 35 w 35"/>
                  <a:gd name="T7" fmla="*/ 18 h 18"/>
                  <a:gd name="T8" fmla="*/ 0 w 35"/>
                  <a:gd name="T9" fmla="*/ 0 h 18"/>
                  <a:gd name="T10" fmla="*/ 35 w 35"/>
                  <a:gd name="T11" fmla="*/ 0 h 18"/>
                </a:gdLst>
                <a:ahLst/>
                <a:cxnLst>
                  <a:cxn ang="0">
                    <a:pos x="T0" y="T1"/>
                  </a:cxn>
                  <a:cxn ang="0">
                    <a:pos x="T2" y="T3"/>
                  </a:cxn>
                  <a:cxn ang="0">
                    <a:pos x="T4" y="T5"/>
                  </a:cxn>
                  <a:cxn ang="0">
                    <a:pos x="T6" y="T7"/>
                  </a:cxn>
                  <a:cxn ang="0">
                    <a:pos x="T8" y="T9"/>
                  </a:cxn>
                  <a:cxn ang="0">
                    <a:pos x="T10" y="T11"/>
                  </a:cxn>
                </a:cxnLst>
                <a:rect l="0" t="0" r="r" b="b"/>
                <a:pathLst>
                  <a:path w="35" h="18">
                    <a:moveTo>
                      <a:pt x="17" y="0"/>
                    </a:moveTo>
                    <a:lnTo>
                      <a:pt x="17" y="18"/>
                    </a:lnTo>
                    <a:moveTo>
                      <a:pt x="0" y="18"/>
                    </a:moveTo>
                    <a:lnTo>
                      <a:pt x="35" y="18"/>
                    </a:lnTo>
                    <a:moveTo>
                      <a:pt x="0" y="0"/>
                    </a:moveTo>
                    <a:lnTo>
                      <a:pt x="35"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2" name="Freeform 34">
                <a:extLst>
                  <a:ext uri="{FF2B5EF4-FFF2-40B4-BE49-F238E27FC236}">
                    <a16:creationId xmlns:a16="http://schemas.microsoft.com/office/drawing/2014/main" id="{09BDB9F0-BA48-42C4-9175-D9CD4F3742A8}"/>
                  </a:ext>
                </a:extLst>
              </p:cNvPr>
              <p:cNvSpPr>
                <a:spLocks noEditPoints="1"/>
              </p:cNvSpPr>
              <p:nvPr/>
            </p:nvSpPr>
            <p:spPr bwMode="auto">
              <a:xfrm>
                <a:off x="2232025" y="3379140"/>
                <a:ext cx="57150" cy="30163"/>
              </a:xfrm>
              <a:custGeom>
                <a:avLst/>
                <a:gdLst>
                  <a:gd name="T0" fmla="*/ 18 w 36"/>
                  <a:gd name="T1" fmla="*/ 0 h 19"/>
                  <a:gd name="T2" fmla="*/ 18 w 36"/>
                  <a:gd name="T3" fmla="*/ 19 h 19"/>
                  <a:gd name="T4" fmla="*/ 0 w 36"/>
                  <a:gd name="T5" fmla="*/ 19 h 19"/>
                  <a:gd name="T6" fmla="*/ 36 w 36"/>
                  <a:gd name="T7" fmla="*/ 19 h 19"/>
                  <a:gd name="T8" fmla="*/ 0 w 36"/>
                  <a:gd name="T9" fmla="*/ 0 h 19"/>
                  <a:gd name="T10" fmla="*/ 36 w 36"/>
                  <a:gd name="T11" fmla="*/ 0 h 19"/>
                </a:gdLst>
                <a:ahLst/>
                <a:cxnLst>
                  <a:cxn ang="0">
                    <a:pos x="T0" y="T1"/>
                  </a:cxn>
                  <a:cxn ang="0">
                    <a:pos x="T2" y="T3"/>
                  </a:cxn>
                  <a:cxn ang="0">
                    <a:pos x="T4" y="T5"/>
                  </a:cxn>
                  <a:cxn ang="0">
                    <a:pos x="T6" y="T7"/>
                  </a:cxn>
                  <a:cxn ang="0">
                    <a:pos x="T8" y="T9"/>
                  </a:cxn>
                  <a:cxn ang="0">
                    <a:pos x="T10" y="T11"/>
                  </a:cxn>
                </a:cxnLst>
                <a:rect l="0" t="0" r="r" b="b"/>
                <a:pathLst>
                  <a:path w="36" h="19">
                    <a:moveTo>
                      <a:pt x="18" y="0"/>
                    </a:moveTo>
                    <a:lnTo>
                      <a:pt x="18" y="19"/>
                    </a:lnTo>
                    <a:moveTo>
                      <a:pt x="0" y="19"/>
                    </a:moveTo>
                    <a:lnTo>
                      <a:pt x="36" y="19"/>
                    </a:lnTo>
                    <a:moveTo>
                      <a:pt x="0" y="0"/>
                    </a:moveTo>
                    <a:lnTo>
                      <a:pt x="36"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3" name="Freeform 36">
                <a:extLst>
                  <a:ext uri="{FF2B5EF4-FFF2-40B4-BE49-F238E27FC236}">
                    <a16:creationId xmlns:a16="http://schemas.microsoft.com/office/drawing/2014/main" id="{95B16F31-EC07-45D4-A39D-EDC3A24CD338}"/>
                  </a:ext>
                </a:extLst>
              </p:cNvPr>
              <p:cNvSpPr>
                <a:spLocks noEditPoints="1"/>
              </p:cNvSpPr>
              <p:nvPr/>
            </p:nvSpPr>
            <p:spPr bwMode="auto">
              <a:xfrm>
                <a:off x="2711450" y="3379140"/>
                <a:ext cx="57150" cy="30163"/>
              </a:xfrm>
              <a:custGeom>
                <a:avLst/>
                <a:gdLst>
                  <a:gd name="T0" fmla="*/ 17 w 36"/>
                  <a:gd name="T1" fmla="*/ 0 h 19"/>
                  <a:gd name="T2" fmla="*/ 17 w 36"/>
                  <a:gd name="T3" fmla="*/ 19 h 19"/>
                  <a:gd name="T4" fmla="*/ 0 w 36"/>
                  <a:gd name="T5" fmla="*/ 19 h 19"/>
                  <a:gd name="T6" fmla="*/ 36 w 36"/>
                  <a:gd name="T7" fmla="*/ 19 h 19"/>
                  <a:gd name="T8" fmla="*/ 0 w 36"/>
                  <a:gd name="T9" fmla="*/ 0 h 19"/>
                  <a:gd name="T10" fmla="*/ 36 w 36"/>
                  <a:gd name="T11" fmla="*/ 0 h 19"/>
                </a:gdLst>
                <a:ahLst/>
                <a:cxnLst>
                  <a:cxn ang="0">
                    <a:pos x="T0" y="T1"/>
                  </a:cxn>
                  <a:cxn ang="0">
                    <a:pos x="T2" y="T3"/>
                  </a:cxn>
                  <a:cxn ang="0">
                    <a:pos x="T4" y="T5"/>
                  </a:cxn>
                  <a:cxn ang="0">
                    <a:pos x="T6" y="T7"/>
                  </a:cxn>
                  <a:cxn ang="0">
                    <a:pos x="T8" y="T9"/>
                  </a:cxn>
                  <a:cxn ang="0">
                    <a:pos x="T10" y="T11"/>
                  </a:cxn>
                </a:cxnLst>
                <a:rect l="0" t="0" r="r" b="b"/>
                <a:pathLst>
                  <a:path w="36" h="19">
                    <a:moveTo>
                      <a:pt x="17" y="0"/>
                    </a:moveTo>
                    <a:lnTo>
                      <a:pt x="17" y="19"/>
                    </a:lnTo>
                    <a:moveTo>
                      <a:pt x="0" y="19"/>
                    </a:moveTo>
                    <a:lnTo>
                      <a:pt x="36" y="19"/>
                    </a:lnTo>
                    <a:moveTo>
                      <a:pt x="0" y="0"/>
                    </a:moveTo>
                    <a:lnTo>
                      <a:pt x="36"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4" name="Freeform 38">
                <a:extLst>
                  <a:ext uri="{FF2B5EF4-FFF2-40B4-BE49-F238E27FC236}">
                    <a16:creationId xmlns:a16="http://schemas.microsoft.com/office/drawing/2014/main" id="{95ACB048-FF2A-434A-9A40-5DC862FDD3B5}"/>
                  </a:ext>
                </a:extLst>
              </p:cNvPr>
              <p:cNvSpPr>
                <a:spLocks noEditPoints="1"/>
              </p:cNvSpPr>
              <p:nvPr/>
            </p:nvSpPr>
            <p:spPr bwMode="auto">
              <a:xfrm>
                <a:off x="3667125" y="3352152"/>
                <a:ext cx="58737" cy="26988"/>
              </a:xfrm>
              <a:custGeom>
                <a:avLst/>
                <a:gdLst>
                  <a:gd name="T0" fmla="*/ 19 w 37"/>
                  <a:gd name="T1" fmla="*/ 0 h 17"/>
                  <a:gd name="T2" fmla="*/ 19 w 37"/>
                  <a:gd name="T3" fmla="*/ 17 h 17"/>
                  <a:gd name="T4" fmla="*/ 0 w 37"/>
                  <a:gd name="T5" fmla="*/ 17 h 17"/>
                  <a:gd name="T6" fmla="*/ 37 w 37"/>
                  <a:gd name="T7" fmla="*/ 17 h 17"/>
                  <a:gd name="T8" fmla="*/ 0 w 37"/>
                  <a:gd name="T9" fmla="*/ 0 h 17"/>
                  <a:gd name="T10" fmla="*/ 37 w 37"/>
                  <a:gd name="T11" fmla="*/ 0 h 17"/>
                </a:gdLst>
                <a:ahLst/>
                <a:cxnLst>
                  <a:cxn ang="0">
                    <a:pos x="T0" y="T1"/>
                  </a:cxn>
                  <a:cxn ang="0">
                    <a:pos x="T2" y="T3"/>
                  </a:cxn>
                  <a:cxn ang="0">
                    <a:pos x="T4" y="T5"/>
                  </a:cxn>
                  <a:cxn ang="0">
                    <a:pos x="T6" y="T7"/>
                  </a:cxn>
                  <a:cxn ang="0">
                    <a:pos x="T8" y="T9"/>
                  </a:cxn>
                  <a:cxn ang="0">
                    <a:pos x="T10" y="T11"/>
                  </a:cxn>
                </a:cxnLst>
                <a:rect l="0" t="0" r="r" b="b"/>
                <a:pathLst>
                  <a:path w="37" h="17">
                    <a:moveTo>
                      <a:pt x="19" y="0"/>
                    </a:moveTo>
                    <a:lnTo>
                      <a:pt x="19" y="17"/>
                    </a:lnTo>
                    <a:moveTo>
                      <a:pt x="0" y="17"/>
                    </a:moveTo>
                    <a:lnTo>
                      <a:pt x="37" y="17"/>
                    </a:lnTo>
                    <a:moveTo>
                      <a:pt x="0" y="0"/>
                    </a:moveTo>
                    <a:lnTo>
                      <a:pt x="37"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5" name="Freeform 40">
                <a:extLst>
                  <a:ext uri="{FF2B5EF4-FFF2-40B4-BE49-F238E27FC236}">
                    <a16:creationId xmlns:a16="http://schemas.microsoft.com/office/drawing/2014/main" id="{534E69CC-A20A-4AB8-8655-C45BFE5E40BB}"/>
                  </a:ext>
                </a:extLst>
              </p:cNvPr>
              <p:cNvSpPr>
                <a:spLocks noEditPoints="1"/>
              </p:cNvSpPr>
              <p:nvPr/>
            </p:nvSpPr>
            <p:spPr bwMode="auto">
              <a:xfrm>
                <a:off x="4624388" y="3323577"/>
                <a:ext cx="58737" cy="28575"/>
              </a:xfrm>
              <a:custGeom>
                <a:avLst/>
                <a:gdLst>
                  <a:gd name="T0" fmla="*/ 19 w 37"/>
                  <a:gd name="T1" fmla="*/ 18 h 18"/>
                  <a:gd name="T2" fmla="*/ 19 w 37"/>
                  <a:gd name="T3" fmla="*/ 0 h 18"/>
                  <a:gd name="T4" fmla="*/ 0 w 37"/>
                  <a:gd name="T5" fmla="*/ 18 h 18"/>
                  <a:gd name="T6" fmla="*/ 37 w 37"/>
                  <a:gd name="T7" fmla="*/ 18 h 18"/>
                  <a:gd name="T8" fmla="*/ 0 w 37"/>
                  <a:gd name="T9" fmla="*/ 0 h 18"/>
                  <a:gd name="T10" fmla="*/ 37 w 37"/>
                  <a:gd name="T11" fmla="*/ 0 h 18"/>
                </a:gdLst>
                <a:ahLst/>
                <a:cxnLst>
                  <a:cxn ang="0">
                    <a:pos x="T0" y="T1"/>
                  </a:cxn>
                  <a:cxn ang="0">
                    <a:pos x="T2" y="T3"/>
                  </a:cxn>
                  <a:cxn ang="0">
                    <a:pos x="T4" y="T5"/>
                  </a:cxn>
                  <a:cxn ang="0">
                    <a:pos x="T6" y="T7"/>
                  </a:cxn>
                  <a:cxn ang="0">
                    <a:pos x="T8" y="T9"/>
                  </a:cxn>
                  <a:cxn ang="0">
                    <a:pos x="T10" y="T11"/>
                  </a:cxn>
                </a:cxnLst>
                <a:rect l="0" t="0" r="r" b="b"/>
                <a:pathLst>
                  <a:path w="37" h="18">
                    <a:moveTo>
                      <a:pt x="19" y="18"/>
                    </a:moveTo>
                    <a:lnTo>
                      <a:pt x="19" y="0"/>
                    </a:lnTo>
                    <a:moveTo>
                      <a:pt x="0" y="18"/>
                    </a:moveTo>
                    <a:lnTo>
                      <a:pt x="37" y="18"/>
                    </a:lnTo>
                    <a:moveTo>
                      <a:pt x="0" y="0"/>
                    </a:moveTo>
                    <a:lnTo>
                      <a:pt x="37"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6" name="Freeform 42">
                <a:extLst>
                  <a:ext uri="{FF2B5EF4-FFF2-40B4-BE49-F238E27FC236}">
                    <a16:creationId xmlns:a16="http://schemas.microsoft.com/office/drawing/2014/main" id="{EFF65648-FB5A-4425-9420-4FA919CDF3AD}"/>
                  </a:ext>
                </a:extLst>
              </p:cNvPr>
              <p:cNvSpPr>
                <a:spLocks noEditPoints="1"/>
              </p:cNvSpPr>
              <p:nvPr/>
            </p:nvSpPr>
            <p:spPr bwMode="auto">
              <a:xfrm>
                <a:off x="5583238" y="3295002"/>
                <a:ext cx="57150" cy="28575"/>
              </a:xfrm>
              <a:custGeom>
                <a:avLst/>
                <a:gdLst>
                  <a:gd name="T0" fmla="*/ 18 w 36"/>
                  <a:gd name="T1" fmla="*/ 18 h 18"/>
                  <a:gd name="T2" fmla="*/ 18 w 36"/>
                  <a:gd name="T3" fmla="*/ 0 h 18"/>
                  <a:gd name="T4" fmla="*/ 0 w 36"/>
                  <a:gd name="T5" fmla="*/ 18 h 18"/>
                  <a:gd name="T6" fmla="*/ 36 w 36"/>
                  <a:gd name="T7" fmla="*/ 18 h 18"/>
                  <a:gd name="T8" fmla="*/ 0 w 36"/>
                  <a:gd name="T9" fmla="*/ 0 h 18"/>
                  <a:gd name="T10" fmla="*/ 36 w 36"/>
                  <a:gd name="T11" fmla="*/ 0 h 18"/>
                </a:gdLst>
                <a:ahLst/>
                <a:cxnLst>
                  <a:cxn ang="0">
                    <a:pos x="T0" y="T1"/>
                  </a:cxn>
                  <a:cxn ang="0">
                    <a:pos x="T2" y="T3"/>
                  </a:cxn>
                  <a:cxn ang="0">
                    <a:pos x="T4" y="T5"/>
                  </a:cxn>
                  <a:cxn ang="0">
                    <a:pos x="T6" y="T7"/>
                  </a:cxn>
                  <a:cxn ang="0">
                    <a:pos x="T8" y="T9"/>
                  </a:cxn>
                  <a:cxn ang="0">
                    <a:pos x="T10" y="T11"/>
                  </a:cxn>
                </a:cxnLst>
                <a:rect l="0" t="0" r="r" b="b"/>
                <a:pathLst>
                  <a:path w="36" h="18">
                    <a:moveTo>
                      <a:pt x="18" y="18"/>
                    </a:moveTo>
                    <a:lnTo>
                      <a:pt x="18" y="0"/>
                    </a:lnTo>
                    <a:moveTo>
                      <a:pt x="0" y="18"/>
                    </a:moveTo>
                    <a:lnTo>
                      <a:pt x="36" y="18"/>
                    </a:lnTo>
                    <a:moveTo>
                      <a:pt x="0" y="0"/>
                    </a:moveTo>
                    <a:lnTo>
                      <a:pt x="36"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7" name="Freeform 44">
                <a:extLst>
                  <a:ext uri="{FF2B5EF4-FFF2-40B4-BE49-F238E27FC236}">
                    <a16:creationId xmlns:a16="http://schemas.microsoft.com/office/drawing/2014/main" id="{1F771CF3-BD04-4D0F-AF11-394103E5CCF2}"/>
                  </a:ext>
                </a:extLst>
              </p:cNvPr>
              <p:cNvSpPr>
                <a:spLocks noEditPoints="1"/>
              </p:cNvSpPr>
              <p:nvPr/>
            </p:nvSpPr>
            <p:spPr bwMode="auto">
              <a:xfrm>
                <a:off x="6540500" y="3266427"/>
                <a:ext cx="55562" cy="57150"/>
              </a:xfrm>
              <a:custGeom>
                <a:avLst/>
                <a:gdLst>
                  <a:gd name="T0" fmla="*/ 18 w 35"/>
                  <a:gd name="T1" fmla="*/ 18 h 36"/>
                  <a:gd name="T2" fmla="*/ 18 w 35"/>
                  <a:gd name="T3" fmla="*/ 36 h 36"/>
                  <a:gd name="T4" fmla="*/ 18 w 35"/>
                  <a:gd name="T5" fmla="*/ 18 h 36"/>
                  <a:gd name="T6" fmla="*/ 18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8" y="18"/>
                    </a:moveTo>
                    <a:lnTo>
                      <a:pt x="18" y="36"/>
                    </a:lnTo>
                    <a:moveTo>
                      <a:pt x="18" y="18"/>
                    </a:moveTo>
                    <a:lnTo>
                      <a:pt x="18" y="0"/>
                    </a:lnTo>
                    <a:moveTo>
                      <a:pt x="0" y="36"/>
                    </a:moveTo>
                    <a:lnTo>
                      <a:pt x="35" y="36"/>
                    </a:lnTo>
                    <a:moveTo>
                      <a:pt x="0" y="0"/>
                    </a:moveTo>
                    <a:lnTo>
                      <a:pt x="35"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8" name="Freeform 46">
                <a:extLst>
                  <a:ext uri="{FF2B5EF4-FFF2-40B4-BE49-F238E27FC236}">
                    <a16:creationId xmlns:a16="http://schemas.microsoft.com/office/drawing/2014/main" id="{512A5836-EE84-4985-9AB1-9CD712FA1E3B}"/>
                  </a:ext>
                </a:extLst>
              </p:cNvPr>
              <p:cNvSpPr>
                <a:spLocks noEditPoints="1"/>
              </p:cNvSpPr>
              <p:nvPr/>
            </p:nvSpPr>
            <p:spPr bwMode="auto">
              <a:xfrm>
                <a:off x="7497763" y="3237852"/>
                <a:ext cx="55562" cy="57150"/>
              </a:xfrm>
              <a:custGeom>
                <a:avLst/>
                <a:gdLst>
                  <a:gd name="T0" fmla="*/ 18 w 35"/>
                  <a:gd name="T1" fmla="*/ 18 h 36"/>
                  <a:gd name="T2" fmla="*/ 18 w 35"/>
                  <a:gd name="T3" fmla="*/ 36 h 36"/>
                  <a:gd name="T4" fmla="*/ 18 w 35"/>
                  <a:gd name="T5" fmla="*/ 18 h 36"/>
                  <a:gd name="T6" fmla="*/ 18 w 35"/>
                  <a:gd name="T7" fmla="*/ 0 h 36"/>
                  <a:gd name="T8" fmla="*/ 0 w 35"/>
                  <a:gd name="T9" fmla="*/ 36 h 36"/>
                  <a:gd name="T10" fmla="*/ 35 w 35"/>
                  <a:gd name="T11" fmla="*/ 36 h 36"/>
                  <a:gd name="T12" fmla="*/ 0 w 35"/>
                  <a:gd name="T13" fmla="*/ 0 h 36"/>
                  <a:gd name="T14" fmla="*/ 35 w 35"/>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18" y="18"/>
                    </a:moveTo>
                    <a:lnTo>
                      <a:pt x="18" y="36"/>
                    </a:lnTo>
                    <a:moveTo>
                      <a:pt x="18" y="18"/>
                    </a:moveTo>
                    <a:lnTo>
                      <a:pt x="18" y="0"/>
                    </a:lnTo>
                    <a:moveTo>
                      <a:pt x="0" y="36"/>
                    </a:moveTo>
                    <a:lnTo>
                      <a:pt x="35" y="36"/>
                    </a:lnTo>
                    <a:moveTo>
                      <a:pt x="0" y="0"/>
                    </a:moveTo>
                    <a:lnTo>
                      <a:pt x="35" y="0"/>
                    </a:lnTo>
                  </a:path>
                </a:pathLst>
              </a:custGeom>
              <a:noFill/>
              <a:ln w="12700" cap="flat">
                <a:solidFill>
                  <a:srgbClr val="FC840C"/>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9" name="Freeform 47">
                <a:extLst>
                  <a:ext uri="{FF2B5EF4-FFF2-40B4-BE49-F238E27FC236}">
                    <a16:creationId xmlns:a16="http://schemas.microsoft.com/office/drawing/2014/main" id="{3AB88646-998C-4E4F-ACA9-627B59683056}"/>
                  </a:ext>
                </a:extLst>
              </p:cNvPr>
              <p:cNvSpPr>
                <a:spLocks noEditPoints="1"/>
              </p:cNvSpPr>
              <p:nvPr/>
            </p:nvSpPr>
            <p:spPr bwMode="auto">
              <a:xfrm>
                <a:off x="8455025" y="3152127"/>
                <a:ext cx="57150" cy="142875"/>
              </a:xfrm>
              <a:custGeom>
                <a:avLst/>
                <a:gdLst>
                  <a:gd name="T0" fmla="*/ 17 w 36"/>
                  <a:gd name="T1" fmla="*/ 44 h 90"/>
                  <a:gd name="T2" fmla="*/ 17 w 36"/>
                  <a:gd name="T3" fmla="*/ 90 h 90"/>
                  <a:gd name="T4" fmla="*/ 17 w 36"/>
                  <a:gd name="T5" fmla="*/ 44 h 90"/>
                  <a:gd name="T6" fmla="*/ 17 w 36"/>
                  <a:gd name="T7" fmla="*/ 44 h 90"/>
                  <a:gd name="T8" fmla="*/ 17 w 36"/>
                  <a:gd name="T9" fmla="*/ 0 h 90"/>
                  <a:gd name="T10" fmla="*/ 17 w 36"/>
                  <a:gd name="T11" fmla="*/ 44 h 90"/>
                  <a:gd name="T12" fmla="*/ 0 w 36"/>
                  <a:gd name="T13" fmla="*/ 90 h 90"/>
                  <a:gd name="T14" fmla="*/ 36 w 36"/>
                  <a:gd name="T15" fmla="*/ 90 h 90"/>
                  <a:gd name="T16" fmla="*/ 0 w 36"/>
                  <a:gd name="T17" fmla="*/ 90 h 90"/>
                  <a:gd name="T18" fmla="*/ 0 w 36"/>
                  <a:gd name="T19" fmla="*/ 0 h 90"/>
                  <a:gd name="T20" fmla="*/ 36 w 36"/>
                  <a:gd name="T21" fmla="*/ 0 h 90"/>
                  <a:gd name="T22" fmla="*/ 0 w 36"/>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90">
                    <a:moveTo>
                      <a:pt x="17" y="44"/>
                    </a:moveTo>
                    <a:lnTo>
                      <a:pt x="17" y="90"/>
                    </a:lnTo>
                    <a:lnTo>
                      <a:pt x="17" y="44"/>
                    </a:lnTo>
                    <a:close/>
                    <a:moveTo>
                      <a:pt x="17" y="44"/>
                    </a:moveTo>
                    <a:lnTo>
                      <a:pt x="17" y="0"/>
                    </a:lnTo>
                    <a:lnTo>
                      <a:pt x="17" y="44"/>
                    </a:lnTo>
                    <a:close/>
                    <a:moveTo>
                      <a:pt x="0" y="90"/>
                    </a:moveTo>
                    <a:lnTo>
                      <a:pt x="36" y="90"/>
                    </a:lnTo>
                    <a:lnTo>
                      <a:pt x="0" y="90"/>
                    </a:lnTo>
                    <a:close/>
                    <a:moveTo>
                      <a:pt x="0" y="0"/>
                    </a:moveTo>
                    <a:lnTo>
                      <a:pt x="36" y="0"/>
                    </a:lnTo>
                    <a:lnTo>
                      <a:pt x="0" y="0"/>
                    </a:lnTo>
                    <a:close/>
                  </a:path>
                </a:pathLst>
              </a:custGeom>
              <a:solidFill>
                <a:srgbClr val="000000"/>
              </a:solidFill>
              <a:ln w="12700">
                <a:solidFill>
                  <a:srgbClr val="51118E"/>
                </a:solid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sp>
          <p:nvSpPr>
            <p:cNvPr id="143" name="Freeform 70">
              <a:extLst>
                <a:ext uri="{FF2B5EF4-FFF2-40B4-BE49-F238E27FC236}">
                  <a16:creationId xmlns:a16="http://schemas.microsoft.com/office/drawing/2014/main" id="{F4EF02B8-50C3-45B4-B9EE-9B20F4604ECC}"/>
                </a:ext>
              </a:extLst>
            </p:cNvPr>
            <p:cNvSpPr>
              <a:spLocks/>
            </p:cNvSpPr>
            <p:nvPr/>
          </p:nvSpPr>
          <p:spPr bwMode="auto">
            <a:xfrm>
              <a:off x="1782763" y="1764602"/>
              <a:ext cx="6700837" cy="1787525"/>
            </a:xfrm>
            <a:custGeom>
              <a:avLst/>
              <a:gdLst>
                <a:gd name="T0" fmla="*/ 0 w 4221"/>
                <a:gd name="T1" fmla="*/ 0 h 1126"/>
                <a:gd name="T2" fmla="*/ 100 w 4221"/>
                <a:gd name="T3" fmla="*/ 1072 h 1126"/>
                <a:gd name="T4" fmla="*/ 301 w 4221"/>
                <a:gd name="T5" fmla="*/ 1126 h 1126"/>
                <a:gd name="T6" fmla="*/ 603 w 4221"/>
                <a:gd name="T7" fmla="*/ 1126 h 1126"/>
                <a:gd name="T8" fmla="*/ 1206 w 4221"/>
                <a:gd name="T9" fmla="*/ 1108 h 1126"/>
                <a:gd name="T10" fmla="*/ 1808 w 4221"/>
                <a:gd name="T11" fmla="*/ 1108 h 1126"/>
                <a:gd name="T12" fmla="*/ 2411 w 4221"/>
                <a:gd name="T13" fmla="*/ 1089 h 1126"/>
                <a:gd name="T14" fmla="*/ 3014 w 4221"/>
                <a:gd name="T15" fmla="*/ 1072 h 1126"/>
                <a:gd name="T16" fmla="*/ 3618 w 4221"/>
                <a:gd name="T17" fmla="*/ 1054 h 1126"/>
                <a:gd name="T18" fmla="*/ 4221 w 4221"/>
                <a:gd name="T19" fmla="*/ 1027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1" h="1126">
                  <a:moveTo>
                    <a:pt x="0" y="0"/>
                  </a:moveTo>
                  <a:lnTo>
                    <a:pt x="100" y="1072"/>
                  </a:lnTo>
                  <a:lnTo>
                    <a:pt x="301" y="1126"/>
                  </a:lnTo>
                  <a:lnTo>
                    <a:pt x="603" y="1126"/>
                  </a:lnTo>
                  <a:lnTo>
                    <a:pt x="1206" y="1108"/>
                  </a:lnTo>
                  <a:lnTo>
                    <a:pt x="1808" y="1108"/>
                  </a:lnTo>
                  <a:lnTo>
                    <a:pt x="2411" y="1089"/>
                  </a:lnTo>
                  <a:lnTo>
                    <a:pt x="3014" y="1072"/>
                  </a:lnTo>
                  <a:lnTo>
                    <a:pt x="3618" y="1054"/>
                  </a:lnTo>
                  <a:lnTo>
                    <a:pt x="4221" y="1027"/>
                  </a:lnTo>
                </a:path>
              </a:pathLst>
            </a:custGeom>
            <a:noFill/>
            <a:ln w="28575"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nvGrpSpPr>
            <p:cNvPr id="144" name="Group 143">
              <a:extLst>
                <a:ext uri="{FF2B5EF4-FFF2-40B4-BE49-F238E27FC236}">
                  <a16:creationId xmlns:a16="http://schemas.microsoft.com/office/drawing/2014/main" id="{806F4A8C-E300-4161-A18F-52094A22BB11}"/>
                </a:ext>
              </a:extLst>
            </p:cNvPr>
            <p:cNvGrpSpPr/>
            <p:nvPr/>
          </p:nvGrpSpPr>
          <p:grpSpPr>
            <a:xfrm>
              <a:off x="1738313" y="1720152"/>
              <a:ext cx="6789737" cy="217488"/>
              <a:chOff x="1738313" y="1548752"/>
              <a:chExt cx="6789737" cy="217488"/>
            </a:xfrm>
            <a:solidFill>
              <a:schemeClr val="bg1">
                <a:lumMod val="50000"/>
              </a:schemeClr>
            </a:solidFill>
          </p:grpSpPr>
          <p:sp>
            <p:nvSpPr>
              <p:cNvPr id="240" name="Oval 53">
                <a:extLst>
                  <a:ext uri="{FF2B5EF4-FFF2-40B4-BE49-F238E27FC236}">
                    <a16:creationId xmlns:a16="http://schemas.microsoft.com/office/drawing/2014/main" id="{43E22137-AF8F-4ADD-BD80-E81A8A18C258}"/>
                  </a:ext>
                </a:extLst>
              </p:cNvPr>
              <p:cNvSpPr>
                <a:spLocks noChangeArrowheads="1"/>
              </p:cNvSpPr>
              <p:nvPr/>
            </p:nvSpPr>
            <p:spPr bwMode="auto">
              <a:xfrm>
                <a:off x="1897063" y="1677340"/>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1" name="Oval 55">
                <a:extLst>
                  <a:ext uri="{FF2B5EF4-FFF2-40B4-BE49-F238E27FC236}">
                    <a16:creationId xmlns:a16="http://schemas.microsoft.com/office/drawing/2014/main" id="{9326E7C6-E6DE-4F74-8458-5968EA88882D}"/>
                  </a:ext>
                </a:extLst>
              </p:cNvPr>
              <p:cNvSpPr>
                <a:spLocks noChangeArrowheads="1"/>
              </p:cNvSpPr>
              <p:nvPr/>
            </p:nvSpPr>
            <p:spPr bwMode="auto">
              <a:xfrm>
                <a:off x="2217738" y="1648765"/>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2" name="Oval 56">
                <a:extLst>
                  <a:ext uri="{FF2B5EF4-FFF2-40B4-BE49-F238E27FC236}">
                    <a16:creationId xmlns:a16="http://schemas.microsoft.com/office/drawing/2014/main" id="{1EDAE78A-EDF0-40C8-852C-8A52C68A4C2E}"/>
                  </a:ext>
                </a:extLst>
              </p:cNvPr>
              <p:cNvSpPr>
                <a:spLocks noChangeArrowheads="1"/>
              </p:cNvSpPr>
              <p:nvPr/>
            </p:nvSpPr>
            <p:spPr bwMode="auto">
              <a:xfrm>
                <a:off x="2693988" y="1591615"/>
                <a:ext cx="88900" cy="88900"/>
              </a:xfrm>
              <a:prstGeom prst="ellipse">
                <a:avLst/>
              </a:prstGeom>
              <a:grpFill/>
              <a:ln w="12700">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3" name="Oval 59">
                <a:extLst>
                  <a:ext uri="{FF2B5EF4-FFF2-40B4-BE49-F238E27FC236}">
                    <a16:creationId xmlns:a16="http://schemas.microsoft.com/office/drawing/2014/main" id="{0E7AD676-506E-4FA2-9050-07A8F57F1D01}"/>
                  </a:ext>
                </a:extLst>
              </p:cNvPr>
              <p:cNvSpPr>
                <a:spLocks noChangeArrowheads="1"/>
              </p:cNvSpPr>
              <p:nvPr/>
            </p:nvSpPr>
            <p:spPr bwMode="auto">
              <a:xfrm>
                <a:off x="3652838" y="1620190"/>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4" name="Oval 61">
                <a:extLst>
                  <a:ext uri="{FF2B5EF4-FFF2-40B4-BE49-F238E27FC236}">
                    <a16:creationId xmlns:a16="http://schemas.microsoft.com/office/drawing/2014/main" id="{0D93916D-952A-4269-9B6B-32B2254A1FAC}"/>
                  </a:ext>
                </a:extLst>
              </p:cNvPr>
              <p:cNvSpPr>
                <a:spLocks noChangeArrowheads="1"/>
              </p:cNvSpPr>
              <p:nvPr/>
            </p:nvSpPr>
            <p:spPr bwMode="auto">
              <a:xfrm>
                <a:off x="4610100" y="1591615"/>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5" name="Oval 63">
                <a:extLst>
                  <a:ext uri="{FF2B5EF4-FFF2-40B4-BE49-F238E27FC236}">
                    <a16:creationId xmlns:a16="http://schemas.microsoft.com/office/drawing/2014/main" id="{728BABE8-2572-4E1B-9D4B-286A15F38F4C}"/>
                  </a:ext>
                </a:extLst>
              </p:cNvPr>
              <p:cNvSpPr>
                <a:spLocks noChangeArrowheads="1"/>
              </p:cNvSpPr>
              <p:nvPr/>
            </p:nvSpPr>
            <p:spPr bwMode="auto">
              <a:xfrm>
                <a:off x="5567363" y="1591615"/>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6" name="Oval 65">
                <a:extLst>
                  <a:ext uri="{FF2B5EF4-FFF2-40B4-BE49-F238E27FC236}">
                    <a16:creationId xmlns:a16="http://schemas.microsoft.com/office/drawing/2014/main" id="{0FB81D03-29C1-45D2-A792-A5FE0CCB5DA7}"/>
                  </a:ext>
                </a:extLst>
              </p:cNvPr>
              <p:cNvSpPr>
                <a:spLocks noChangeArrowheads="1"/>
              </p:cNvSpPr>
              <p:nvPr/>
            </p:nvSpPr>
            <p:spPr bwMode="auto">
              <a:xfrm>
                <a:off x="6524625" y="1591615"/>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7" name="Oval 67">
                <a:extLst>
                  <a:ext uri="{FF2B5EF4-FFF2-40B4-BE49-F238E27FC236}">
                    <a16:creationId xmlns:a16="http://schemas.microsoft.com/office/drawing/2014/main" id="{87B16509-25A3-438B-9336-427DFE060501}"/>
                  </a:ext>
                </a:extLst>
              </p:cNvPr>
              <p:cNvSpPr>
                <a:spLocks noChangeArrowheads="1"/>
              </p:cNvSpPr>
              <p:nvPr/>
            </p:nvSpPr>
            <p:spPr bwMode="auto">
              <a:xfrm>
                <a:off x="7481888" y="1591615"/>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8" name="Oval 69">
                <a:extLst>
                  <a:ext uri="{FF2B5EF4-FFF2-40B4-BE49-F238E27FC236}">
                    <a16:creationId xmlns:a16="http://schemas.microsoft.com/office/drawing/2014/main" id="{8AC31D31-0E30-4791-98D4-C29947529A86}"/>
                  </a:ext>
                </a:extLst>
              </p:cNvPr>
              <p:cNvSpPr>
                <a:spLocks noChangeArrowheads="1"/>
              </p:cNvSpPr>
              <p:nvPr/>
            </p:nvSpPr>
            <p:spPr bwMode="auto">
              <a:xfrm>
                <a:off x="8439150" y="1563040"/>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49" name="Oval 72">
                <a:extLst>
                  <a:ext uri="{FF2B5EF4-FFF2-40B4-BE49-F238E27FC236}">
                    <a16:creationId xmlns:a16="http://schemas.microsoft.com/office/drawing/2014/main" id="{41FA7B4A-FFE8-4E1A-A405-0C72D6F15675}"/>
                  </a:ext>
                </a:extLst>
              </p:cNvPr>
              <p:cNvSpPr>
                <a:spLocks noChangeArrowheads="1"/>
              </p:cNvSpPr>
              <p:nvPr/>
            </p:nvSpPr>
            <p:spPr bwMode="auto">
              <a:xfrm>
                <a:off x="1738313" y="1548752"/>
                <a:ext cx="88900" cy="88900"/>
              </a:xfrm>
              <a:prstGeom prst="ellipse">
                <a:avLst/>
              </a:prstGeom>
              <a:grpFill/>
              <a:ln w="12700" cap="flat">
                <a:solidFill>
                  <a:schemeClr val="bg1">
                    <a:lumMod val="50000"/>
                  </a:schemeClr>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145" name="Group 144">
              <a:extLst>
                <a:ext uri="{FF2B5EF4-FFF2-40B4-BE49-F238E27FC236}">
                  <a16:creationId xmlns:a16="http://schemas.microsoft.com/office/drawing/2014/main" id="{45E8105B-6F45-4282-95FD-F8C219862CAB}"/>
                </a:ext>
              </a:extLst>
            </p:cNvPr>
            <p:cNvGrpSpPr/>
            <p:nvPr/>
          </p:nvGrpSpPr>
          <p:grpSpPr>
            <a:xfrm>
              <a:off x="1738313" y="1720152"/>
              <a:ext cx="6789737" cy="1876425"/>
              <a:chOff x="1738313" y="1548752"/>
              <a:chExt cx="6789737" cy="1876425"/>
            </a:xfrm>
            <a:solidFill>
              <a:srgbClr val="6B4487"/>
            </a:solidFill>
          </p:grpSpPr>
          <p:sp>
            <p:nvSpPr>
              <p:cNvPr id="230" name="Oval 71">
                <a:extLst>
                  <a:ext uri="{FF2B5EF4-FFF2-40B4-BE49-F238E27FC236}">
                    <a16:creationId xmlns:a16="http://schemas.microsoft.com/office/drawing/2014/main" id="{B53F287F-1265-4E82-9EBB-EFDC31E106A5}"/>
                  </a:ext>
                </a:extLst>
              </p:cNvPr>
              <p:cNvSpPr>
                <a:spLocks noChangeArrowheads="1"/>
              </p:cNvSpPr>
              <p:nvPr/>
            </p:nvSpPr>
            <p:spPr bwMode="auto">
              <a:xfrm>
                <a:off x="1738313" y="1548752"/>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1" name="Oval 73">
                <a:extLst>
                  <a:ext uri="{FF2B5EF4-FFF2-40B4-BE49-F238E27FC236}">
                    <a16:creationId xmlns:a16="http://schemas.microsoft.com/office/drawing/2014/main" id="{BF2DECC6-368D-4B7B-AD6E-893B9F1D0CBF}"/>
                  </a:ext>
                </a:extLst>
              </p:cNvPr>
              <p:cNvSpPr>
                <a:spLocks noChangeArrowheads="1"/>
              </p:cNvSpPr>
              <p:nvPr/>
            </p:nvSpPr>
            <p:spPr bwMode="auto">
              <a:xfrm>
                <a:off x="1897063" y="3250552"/>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2" name="Oval 75">
                <a:extLst>
                  <a:ext uri="{FF2B5EF4-FFF2-40B4-BE49-F238E27FC236}">
                    <a16:creationId xmlns:a16="http://schemas.microsoft.com/office/drawing/2014/main" id="{5ABF1F61-7895-4233-ACDA-7384C9BF60BC}"/>
                  </a:ext>
                </a:extLst>
              </p:cNvPr>
              <p:cNvSpPr>
                <a:spLocks noChangeArrowheads="1"/>
              </p:cNvSpPr>
              <p:nvPr/>
            </p:nvSpPr>
            <p:spPr bwMode="auto">
              <a:xfrm>
                <a:off x="2217738" y="3336277"/>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3" name="Oval 77">
                <a:extLst>
                  <a:ext uri="{FF2B5EF4-FFF2-40B4-BE49-F238E27FC236}">
                    <a16:creationId xmlns:a16="http://schemas.microsoft.com/office/drawing/2014/main" id="{0CCB32EE-211D-46CB-81EC-91FCD53C67ED}"/>
                  </a:ext>
                </a:extLst>
              </p:cNvPr>
              <p:cNvSpPr>
                <a:spLocks noChangeArrowheads="1"/>
              </p:cNvSpPr>
              <p:nvPr/>
            </p:nvSpPr>
            <p:spPr bwMode="auto">
              <a:xfrm>
                <a:off x="2693988" y="3336277"/>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4" name="Oval 79">
                <a:extLst>
                  <a:ext uri="{FF2B5EF4-FFF2-40B4-BE49-F238E27FC236}">
                    <a16:creationId xmlns:a16="http://schemas.microsoft.com/office/drawing/2014/main" id="{B2310683-1D53-421E-8C77-080E5022731D}"/>
                  </a:ext>
                </a:extLst>
              </p:cNvPr>
              <p:cNvSpPr>
                <a:spLocks noChangeArrowheads="1"/>
              </p:cNvSpPr>
              <p:nvPr/>
            </p:nvSpPr>
            <p:spPr bwMode="auto">
              <a:xfrm>
                <a:off x="3652838" y="3307702"/>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5" name="Oval 82">
                <a:extLst>
                  <a:ext uri="{FF2B5EF4-FFF2-40B4-BE49-F238E27FC236}">
                    <a16:creationId xmlns:a16="http://schemas.microsoft.com/office/drawing/2014/main" id="{D6821964-CA48-4040-8B34-D49EC24FF900}"/>
                  </a:ext>
                </a:extLst>
              </p:cNvPr>
              <p:cNvSpPr>
                <a:spLocks noChangeArrowheads="1"/>
              </p:cNvSpPr>
              <p:nvPr/>
            </p:nvSpPr>
            <p:spPr bwMode="auto">
              <a:xfrm>
                <a:off x="4610100" y="3307702"/>
                <a:ext cx="88900" cy="88900"/>
              </a:xfrm>
              <a:prstGeom prst="ellipse">
                <a:avLst/>
              </a:prstGeom>
              <a:grpFill/>
              <a:ln w="12700" cap="flat">
                <a:solidFill>
                  <a:srgbClr val="51118E"/>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6" name="Oval 83">
                <a:extLst>
                  <a:ext uri="{FF2B5EF4-FFF2-40B4-BE49-F238E27FC236}">
                    <a16:creationId xmlns:a16="http://schemas.microsoft.com/office/drawing/2014/main" id="{F83AE850-23C6-436A-916D-3A9FBDBDFFA8}"/>
                  </a:ext>
                </a:extLst>
              </p:cNvPr>
              <p:cNvSpPr>
                <a:spLocks noChangeArrowheads="1"/>
              </p:cNvSpPr>
              <p:nvPr/>
            </p:nvSpPr>
            <p:spPr bwMode="auto">
              <a:xfrm>
                <a:off x="5567363" y="3279127"/>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7" name="Oval 86">
                <a:extLst>
                  <a:ext uri="{FF2B5EF4-FFF2-40B4-BE49-F238E27FC236}">
                    <a16:creationId xmlns:a16="http://schemas.microsoft.com/office/drawing/2014/main" id="{F967C82B-D20B-48E0-B638-DA8968A2046C}"/>
                  </a:ext>
                </a:extLst>
              </p:cNvPr>
              <p:cNvSpPr>
                <a:spLocks noChangeArrowheads="1"/>
              </p:cNvSpPr>
              <p:nvPr/>
            </p:nvSpPr>
            <p:spPr bwMode="auto">
              <a:xfrm>
                <a:off x="6524625" y="3250552"/>
                <a:ext cx="88900" cy="88900"/>
              </a:xfrm>
              <a:prstGeom prst="ellipse">
                <a:avLst/>
              </a:prstGeom>
              <a:grpFill/>
              <a:ln w="12700" cap="flat">
                <a:solidFill>
                  <a:srgbClr val="51118E"/>
                </a:solidFill>
                <a:prstDash val="solid"/>
                <a:round/>
                <a:headEnd/>
                <a:tailEnd/>
              </a:ln>
              <a:extLst/>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8" name="Oval 87">
                <a:extLst>
                  <a:ext uri="{FF2B5EF4-FFF2-40B4-BE49-F238E27FC236}">
                    <a16:creationId xmlns:a16="http://schemas.microsoft.com/office/drawing/2014/main" id="{C6AF39EE-912A-42BF-BB6A-DDD9CBA022C9}"/>
                  </a:ext>
                </a:extLst>
              </p:cNvPr>
              <p:cNvSpPr>
                <a:spLocks noChangeArrowheads="1"/>
              </p:cNvSpPr>
              <p:nvPr/>
            </p:nvSpPr>
            <p:spPr bwMode="auto">
              <a:xfrm>
                <a:off x="7481888" y="3221977"/>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sp>
            <p:nvSpPr>
              <p:cNvPr id="239" name="Oval 89">
                <a:extLst>
                  <a:ext uri="{FF2B5EF4-FFF2-40B4-BE49-F238E27FC236}">
                    <a16:creationId xmlns:a16="http://schemas.microsoft.com/office/drawing/2014/main" id="{A25636C1-0224-4AC4-A349-F67ED0F682F9}"/>
                  </a:ext>
                </a:extLst>
              </p:cNvPr>
              <p:cNvSpPr>
                <a:spLocks noChangeArrowheads="1"/>
              </p:cNvSpPr>
              <p:nvPr/>
            </p:nvSpPr>
            <p:spPr bwMode="auto">
              <a:xfrm>
                <a:off x="8439150" y="3179115"/>
                <a:ext cx="88900" cy="88900"/>
              </a:xfrm>
              <a:prstGeom prst="ellipse">
                <a:avLst/>
              </a:prstGeom>
              <a:grpFill/>
              <a:ln w="12700">
                <a:solidFill>
                  <a:srgbClr val="51118E"/>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451C6A"/>
                  </a:solidFill>
                  <a:latin typeface="Arial Narrow"/>
                  <a:cs typeface="Arial Narrow"/>
                </a:endParaRPr>
              </a:p>
            </p:txBody>
          </p:sp>
        </p:grpSp>
        <p:grpSp>
          <p:nvGrpSpPr>
            <p:cNvPr id="146" name="Group 145">
              <a:extLst>
                <a:ext uri="{FF2B5EF4-FFF2-40B4-BE49-F238E27FC236}">
                  <a16:creationId xmlns:a16="http://schemas.microsoft.com/office/drawing/2014/main" id="{2C8259AF-B990-4C60-B1A2-C54BFCE2924B}"/>
                </a:ext>
              </a:extLst>
            </p:cNvPr>
            <p:cNvGrpSpPr/>
            <p:nvPr/>
          </p:nvGrpSpPr>
          <p:grpSpPr>
            <a:xfrm>
              <a:off x="120316" y="4923154"/>
              <a:ext cx="8485994" cy="153888"/>
              <a:chOff x="120316" y="4751754"/>
              <a:chExt cx="8485994" cy="153888"/>
            </a:xfrm>
          </p:grpSpPr>
          <p:sp>
            <p:nvSpPr>
              <p:cNvPr id="219" name="TextBox 218">
                <a:extLst>
                  <a:ext uri="{FF2B5EF4-FFF2-40B4-BE49-F238E27FC236}">
                    <a16:creationId xmlns:a16="http://schemas.microsoft.com/office/drawing/2014/main" id="{878E1798-835B-4C8C-B249-4E4B15EEB2A3}"/>
                  </a:ext>
                </a:extLst>
              </p:cNvPr>
              <p:cNvSpPr txBox="1"/>
              <p:nvPr/>
            </p:nvSpPr>
            <p:spPr>
              <a:xfrm>
                <a:off x="1636584" y="4751754"/>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13,251</a:t>
                </a:r>
              </a:p>
            </p:txBody>
          </p:sp>
          <p:sp>
            <p:nvSpPr>
              <p:cNvPr id="220" name="TextBox 219">
                <a:extLst>
                  <a:ext uri="{FF2B5EF4-FFF2-40B4-BE49-F238E27FC236}">
                    <a16:creationId xmlns:a16="http://schemas.microsoft.com/office/drawing/2014/main" id="{2BE5D765-C6B9-4C50-95EF-07B722FD804F}"/>
                  </a:ext>
                </a:extLst>
              </p:cNvPr>
              <p:cNvSpPr txBox="1"/>
              <p:nvPr/>
            </p:nvSpPr>
            <p:spPr>
              <a:xfrm>
                <a:off x="2057906" y="4751754"/>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13,151</a:t>
                </a:r>
              </a:p>
            </p:txBody>
          </p:sp>
          <p:sp>
            <p:nvSpPr>
              <p:cNvPr id="221" name="TextBox 220">
                <a:extLst>
                  <a:ext uri="{FF2B5EF4-FFF2-40B4-BE49-F238E27FC236}">
                    <a16:creationId xmlns:a16="http://schemas.microsoft.com/office/drawing/2014/main" id="{173BCC6A-7377-4C14-91F1-61A8301EE3B2}"/>
                  </a:ext>
                </a:extLst>
              </p:cNvPr>
              <p:cNvSpPr txBox="1"/>
              <p:nvPr/>
            </p:nvSpPr>
            <p:spPr>
              <a:xfrm>
                <a:off x="2536630" y="4751754"/>
                <a:ext cx="33342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12,954</a:t>
                </a:r>
              </a:p>
            </p:txBody>
          </p:sp>
          <p:sp>
            <p:nvSpPr>
              <p:cNvPr id="222" name="TextBox 221">
                <a:extLst>
                  <a:ext uri="{FF2B5EF4-FFF2-40B4-BE49-F238E27FC236}">
                    <a16:creationId xmlns:a16="http://schemas.microsoft.com/office/drawing/2014/main" id="{0F1E170C-42CF-4BAF-8408-F18F2A2603E5}"/>
                  </a:ext>
                </a:extLst>
              </p:cNvPr>
              <p:cNvSpPr txBox="1"/>
              <p:nvPr/>
            </p:nvSpPr>
            <p:spPr>
              <a:xfrm>
                <a:off x="3511717" y="4751754"/>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12,596</a:t>
                </a:r>
              </a:p>
            </p:txBody>
          </p:sp>
          <p:sp>
            <p:nvSpPr>
              <p:cNvPr id="223" name="TextBox 222">
                <a:extLst>
                  <a:ext uri="{FF2B5EF4-FFF2-40B4-BE49-F238E27FC236}">
                    <a16:creationId xmlns:a16="http://schemas.microsoft.com/office/drawing/2014/main" id="{3C69AA60-DC88-4850-95B1-D2D73C9DA275}"/>
                  </a:ext>
                </a:extLst>
              </p:cNvPr>
              <p:cNvSpPr txBox="1"/>
              <p:nvPr/>
            </p:nvSpPr>
            <p:spPr>
              <a:xfrm>
                <a:off x="4484775" y="4751754"/>
                <a:ext cx="313963"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12,311</a:t>
                </a:r>
              </a:p>
            </p:txBody>
          </p:sp>
          <p:sp>
            <p:nvSpPr>
              <p:cNvPr id="224" name="TextBox 223">
                <a:extLst>
                  <a:ext uri="{FF2B5EF4-FFF2-40B4-BE49-F238E27FC236}">
                    <a16:creationId xmlns:a16="http://schemas.microsoft.com/office/drawing/2014/main" id="{68180851-D6D8-406D-A7BA-203F8DAE613B}"/>
                  </a:ext>
                </a:extLst>
              </p:cNvPr>
              <p:cNvSpPr txBox="1"/>
              <p:nvPr/>
            </p:nvSpPr>
            <p:spPr>
              <a:xfrm>
                <a:off x="5450130" y="4751754"/>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10,812</a:t>
                </a:r>
              </a:p>
            </p:txBody>
          </p:sp>
          <p:sp>
            <p:nvSpPr>
              <p:cNvPr id="225" name="TextBox 224">
                <a:extLst>
                  <a:ext uri="{FF2B5EF4-FFF2-40B4-BE49-F238E27FC236}">
                    <a16:creationId xmlns:a16="http://schemas.microsoft.com/office/drawing/2014/main" id="{800B2B3B-95ED-438D-B540-0B42ED827C6E}"/>
                  </a:ext>
                </a:extLst>
              </p:cNvPr>
              <p:cNvSpPr txBox="1"/>
              <p:nvPr/>
            </p:nvSpPr>
            <p:spPr>
              <a:xfrm>
                <a:off x="6448580" y="4751754"/>
                <a:ext cx="263181"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6,926</a:t>
                </a:r>
              </a:p>
            </p:txBody>
          </p:sp>
          <p:sp>
            <p:nvSpPr>
              <p:cNvPr id="226" name="TextBox 225">
                <a:extLst>
                  <a:ext uri="{FF2B5EF4-FFF2-40B4-BE49-F238E27FC236}">
                    <a16:creationId xmlns:a16="http://schemas.microsoft.com/office/drawing/2014/main" id="{45E3EB09-19F7-4EF4-A391-438EE8BC8F8F}"/>
                  </a:ext>
                </a:extLst>
              </p:cNvPr>
              <p:cNvSpPr txBox="1"/>
              <p:nvPr/>
            </p:nvSpPr>
            <p:spPr>
              <a:xfrm>
                <a:off x="7417788" y="4751754"/>
                <a:ext cx="263181"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3,352</a:t>
                </a:r>
              </a:p>
            </p:txBody>
          </p:sp>
          <p:sp>
            <p:nvSpPr>
              <p:cNvPr id="227" name="TextBox 226">
                <a:extLst>
                  <a:ext uri="{FF2B5EF4-FFF2-40B4-BE49-F238E27FC236}">
                    <a16:creationId xmlns:a16="http://schemas.microsoft.com/office/drawing/2014/main" id="{AD18B8F0-3557-40EF-9238-BBEF2124BA56}"/>
                  </a:ext>
                </a:extLst>
              </p:cNvPr>
              <p:cNvSpPr txBox="1"/>
              <p:nvPr/>
            </p:nvSpPr>
            <p:spPr>
              <a:xfrm>
                <a:off x="8430856" y="4751754"/>
                <a:ext cx="175454"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790</a:t>
                </a:r>
              </a:p>
            </p:txBody>
          </p:sp>
          <p:sp>
            <p:nvSpPr>
              <p:cNvPr id="228" name="TextBox 227">
                <a:extLst>
                  <a:ext uri="{FF2B5EF4-FFF2-40B4-BE49-F238E27FC236}">
                    <a16:creationId xmlns:a16="http://schemas.microsoft.com/office/drawing/2014/main" id="{DE90F166-5110-4074-A724-B575458D4FC1}"/>
                  </a:ext>
                </a:extLst>
              </p:cNvPr>
              <p:cNvSpPr txBox="1"/>
              <p:nvPr/>
            </p:nvSpPr>
            <p:spPr>
              <a:xfrm>
                <a:off x="1210034" y="4751754"/>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13,779</a:t>
                </a:r>
              </a:p>
            </p:txBody>
          </p:sp>
          <p:sp>
            <p:nvSpPr>
              <p:cNvPr id="229" name="TextBox 228">
                <a:extLst>
                  <a:ext uri="{FF2B5EF4-FFF2-40B4-BE49-F238E27FC236}">
                    <a16:creationId xmlns:a16="http://schemas.microsoft.com/office/drawing/2014/main" id="{84D8869F-A142-4A5F-833A-A90440CB92CE}"/>
                  </a:ext>
                </a:extLst>
              </p:cNvPr>
              <p:cNvSpPr txBox="1"/>
              <p:nvPr/>
            </p:nvSpPr>
            <p:spPr>
              <a:xfrm>
                <a:off x="120316" y="4751754"/>
                <a:ext cx="380024" cy="153888"/>
              </a:xfrm>
              <a:prstGeom prst="rect">
                <a:avLst/>
              </a:prstGeom>
              <a:noFill/>
            </p:spPr>
            <p:txBody>
              <a:bodyPr wrap="none" lIns="0" tIns="0" rIns="0" bIns="0" rtlCol="0">
                <a:spAutoFit/>
              </a:bodyPr>
              <a:lstStyle/>
              <a:p>
                <a:pPr defTabSz="914400"/>
                <a:r>
                  <a:rPr lang="en-US" sz="1000" dirty="0">
                    <a:solidFill>
                      <a:srgbClr val="000000"/>
                    </a:solidFill>
                    <a:latin typeface="Arial Narrow"/>
                    <a:cs typeface="Arial Narrow"/>
                  </a:rPr>
                  <a:t>Placebo</a:t>
                </a:r>
              </a:p>
            </p:txBody>
          </p:sp>
        </p:grpSp>
        <p:grpSp>
          <p:nvGrpSpPr>
            <p:cNvPr id="147" name="Group 146">
              <a:extLst>
                <a:ext uri="{FF2B5EF4-FFF2-40B4-BE49-F238E27FC236}">
                  <a16:creationId xmlns:a16="http://schemas.microsoft.com/office/drawing/2014/main" id="{130A7CFB-FFEE-4EF6-A15E-79E5AD871538}"/>
                </a:ext>
              </a:extLst>
            </p:cNvPr>
            <p:cNvGrpSpPr/>
            <p:nvPr/>
          </p:nvGrpSpPr>
          <p:grpSpPr>
            <a:xfrm>
              <a:off x="120316" y="5057687"/>
              <a:ext cx="8485994" cy="153888"/>
              <a:chOff x="120316" y="4877095"/>
              <a:chExt cx="8485994" cy="153888"/>
            </a:xfrm>
          </p:grpSpPr>
          <p:sp>
            <p:nvSpPr>
              <p:cNvPr id="208" name="TextBox 207">
                <a:extLst>
                  <a:ext uri="{FF2B5EF4-FFF2-40B4-BE49-F238E27FC236}">
                    <a16:creationId xmlns:a16="http://schemas.microsoft.com/office/drawing/2014/main" id="{4AD14739-D071-448A-AFEE-A3234E42BEBC}"/>
                  </a:ext>
                </a:extLst>
              </p:cNvPr>
              <p:cNvSpPr txBox="1"/>
              <p:nvPr/>
            </p:nvSpPr>
            <p:spPr>
              <a:xfrm>
                <a:off x="1636584" y="4877095"/>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13,288</a:t>
                </a:r>
              </a:p>
            </p:txBody>
          </p:sp>
          <p:sp>
            <p:nvSpPr>
              <p:cNvPr id="209" name="TextBox 208">
                <a:extLst>
                  <a:ext uri="{FF2B5EF4-FFF2-40B4-BE49-F238E27FC236}">
                    <a16:creationId xmlns:a16="http://schemas.microsoft.com/office/drawing/2014/main" id="{2D9C84B0-05E3-4339-AB6D-981B12C2CA7B}"/>
                  </a:ext>
                </a:extLst>
              </p:cNvPr>
              <p:cNvSpPr txBox="1"/>
              <p:nvPr/>
            </p:nvSpPr>
            <p:spPr>
              <a:xfrm>
                <a:off x="2052026" y="4877095"/>
                <a:ext cx="33342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13,144</a:t>
                </a:r>
              </a:p>
            </p:txBody>
          </p:sp>
          <p:sp>
            <p:nvSpPr>
              <p:cNvPr id="210" name="TextBox 209">
                <a:extLst>
                  <a:ext uri="{FF2B5EF4-FFF2-40B4-BE49-F238E27FC236}">
                    <a16:creationId xmlns:a16="http://schemas.microsoft.com/office/drawing/2014/main" id="{38BCA073-CD31-4164-932D-8470E87BDC7B}"/>
                  </a:ext>
                </a:extLst>
              </p:cNvPr>
              <p:cNvSpPr txBox="1"/>
              <p:nvPr/>
            </p:nvSpPr>
            <p:spPr>
              <a:xfrm>
                <a:off x="2536630" y="4877095"/>
                <a:ext cx="33342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12,964</a:t>
                </a:r>
              </a:p>
            </p:txBody>
          </p:sp>
          <p:sp>
            <p:nvSpPr>
              <p:cNvPr id="211" name="TextBox 210">
                <a:extLst>
                  <a:ext uri="{FF2B5EF4-FFF2-40B4-BE49-F238E27FC236}">
                    <a16:creationId xmlns:a16="http://schemas.microsoft.com/office/drawing/2014/main" id="{032D192B-CDB3-4091-A109-40C7BA5C09E5}"/>
                  </a:ext>
                </a:extLst>
              </p:cNvPr>
              <p:cNvSpPr txBox="1"/>
              <p:nvPr/>
            </p:nvSpPr>
            <p:spPr>
              <a:xfrm>
                <a:off x="3511716" y="4877095"/>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12,645</a:t>
                </a:r>
              </a:p>
            </p:txBody>
          </p:sp>
          <p:sp>
            <p:nvSpPr>
              <p:cNvPr id="212" name="TextBox 211">
                <a:extLst>
                  <a:ext uri="{FF2B5EF4-FFF2-40B4-BE49-F238E27FC236}">
                    <a16:creationId xmlns:a16="http://schemas.microsoft.com/office/drawing/2014/main" id="{F0D879F1-D3C0-44ED-9CC8-EAE6CD9FECCD}"/>
                  </a:ext>
                </a:extLst>
              </p:cNvPr>
              <p:cNvSpPr txBox="1"/>
              <p:nvPr/>
            </p:nvSpPr>
            <p:spPr>
              <a:xfrm>
                <a:off x="4480922" y="4877095"/>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12,359</a:t>
                </a:r>
              </a:p>
            </p:txBody>
          </p:sp>
          <p:sp>
            <p:nvSpPr>
              <p:cNvPr id="213" name="TextBox 212">
                <a:extLst>
                  <a:ext uri="{FF2B5EF4-FFF2-40B4-BE49-F238E27FC236}">
                    <a16:creationId xmlns:a16="http://schemas.microsoft.com/office/drawing/2014/main" id="{3372986D-9DD4-488A-95CE-87DE37D9BBDE}"/>
                  </a:ext>
                </a:extLst>
              </p:cNvPr>
              <p:cNvSpPr txBox="1"/>
              <p:nvPr/>
            </p:nvSpPr>
            <p:spPr>
              <a:xfrm>
                <a:off x="5450129" y="4877095"/>
                <a:ext cx="32166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10,902</a:t>
                </a:r>
              </a:p>
            </p:txBody>
          </p:sp>
          <p:sp>
            <p:nvSpPr>
              <p:cNvPr id="214" name="TextBox 213">
                <a:extLst>
                  <a:ext uri="{FF2B5EF4-FFF2-40B4-BE49-F238E27FC236}">
                    <a16:creationId xmlns:a16="http://schemas.microsoft.com/office/drawing/2014/main" id="{B718E63C-105B-4AD5-A0DD-7A23697EB060}"/>
                  </a:ext>
                </a:extLst>
              </p:cNvPr>
              <p:cNvSpPr txBox="1"/>
              <p:nvPr/>
            </p:nvSpPr>
            <p:spPr>
              <a:xfrm>
                <a:off x="6448579" y="4877095"/>
                <a:ext cx="263181"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6,958</a:t>
                </a:r>
              </a:p>
            </p:txBody>
          </p:sp>
          <p:sp>
            <p:nvSpPr>
              <p:cNvPr id="215" name="TextBox 214">
                <a:extLst>
                  <a:ext uri="{FF2B5EF4-FFF2-40B4-BE49-F238E27FC236}">
                    <a16:creationId xmlns:a16="http://schemas.microsoft.com/office/drawing/2014/main" id="{6EA4A617-D561-4063-B4F3-D065D2AD39CE}"/>
                  </a:ext>
                </a:extLst>
              </p:cNvPr>
              <p:cNvSpPr txBox="1"/>
              <p:nvPr/>
            </p:nvSpPr>
            <p:spPr>
              <a:xfrm>
                <a:off x="7417788" y="4877095"/>
                <a:ext cx="263181"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3,323</a:t>
                </a:r>
              </a:p>
            </p:txBody>
          </p:sp>
          <p:sp>
            <p:nvSpPr>
              <p:cNvPr id="216" name="TextBox 215">
                <a:extLst>
                  <a:ext uri="{FF2B5EF4-FFF2-40B4-BE49-F238E27FC236}">
                    <a16:creationId xmlns:a16="http://schemas.microsoft.com/office/drawing/2014/main" id="{9915DF27-667D-422D-933B-4DE422D21CD2}"/>
                  </a:ext>
                </a:extLst>
              </p:cNvPr>
              <p:cNvSpPr txBox="1"/>
              <p:nvPr/>
            </p:nvSpPr>
            <p:spPr>
              <a:xfrm>
                <a:off x="8430856" y="4877095"/>
                <a:ext cx="175454"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768</a:t>
                </a:r>
              </a:p>
            </p:txBody>
          </p:sp>
          <p:sp>
            <p:nvSpPr>
              <p:cNvPr id="217" name="TextBox 216">
                <a:extLst>
                  <a:ext uri="{FF2B5EF4-FFF2-40B4-BE49-F238E27FC236}">
                    <a16:creationId xmlns:a16="http://schemas.microsoft.com/office/drawing/2014/main" id="{3BD1C963-F0BE-44C9-AF7B-C406C31654B8}"/>
                  </a:ext>
                </a:extLst>
              </p:cNvPr>
              <p:cNvSpPr txBox="1"/>
              <p:nvPr/>
            </p:nvSpPr>
            <p:spPr>
              <a:xfrm>
                <a:off x="1204154" y="4877095"/>
                <a:ext cx="333425" cy="153888"/>
              </a:xfrm>
              <a:prstGeom prst="rect">
                <a:avLst/>
              </a:prstGeom>
              <a:noFill/>
            </p:spPr>
            <p:txBody>
              <a:bodyPr wrap="none" lIns="0" tIns="0" rIns="0" bIns="0" rtlCol="0">
                <a:spAutoFit/>
              </a:bodyPr>
              <a:lstStyle/>
              <a:p>
                <a:pPr algn="ctr" defTabSz="914400"/>
                <a:r>
                  <a:rPr lang="en-US" sz="1000" dirty="0">
                    <a:solidFill>
                      <a:srgbClr val="000000"/>
                    </a:solidFill>
                    <a:latin typeface="Arial Narrow"/>
                    <a:cs typeface="Arial Narrow"/>
                  </a:rPr>
                  <a:t>13,784</a:t>
                </a:r>
              </a:p>
            </p:txBody>
          </p:sp>
          <p:sp>
            <p:nvSpPr>
              <p:cNvPr id="218" name="TextBox 217">
                <a:extLst>
                  <a:ext uri="{FF2B5EF4-FFF2-40B4-BE49-F238E27FC236}">
                    <a16:creationId xmlns:a16="http://schemas.microsoft.com/office/drawing/2014/main" id="{262E853B-D9D1-4DE6-9028-A0BAE23F18A4}"/>
                  </a:ext>
                </a:extLst>
              </p:cNvPr>
              <p:cNvSpPr txBox="1"/>
              <p:nvPr/>
            </p:nvSpPr>
            <p:spPr>
              <a:xfrm>
                <a:off x="120316" y="4877095"/>
                <a:ext cx="578709" cy="153888"/>
              </a:xfrm>
              <a:prstGeom prst="rect">
                <a:avLst/>
              </a:prstGeom>
              <a:noFill/>
            </p:spPr>
            <p:txBody>
              <a:bodyPr wrap="none" lIns="0" tIns="0" rIns="0" bIns="0" rtlCol="0">
                <a:spAutoFit/>
              </a:bodyPr>
              <a:lstStyle/>
              <a:p>
                <a:pPr defTabSz="914400"/>
                <a:r>
                  <a:rPr lang="en-US" sz="1000" dirty="0">
                    <a:solidFill>
                      <a:srgbClr val="000000"/>
                    </a:solidFill>
                    <a:latin typeface="Arial Narrow"/>
                    <a:cs typeface="Arial Narrow"/>
                  </a:rPr>
                  <a:t>Evolocumab</a:t>
                </a:r>
              </a:p>
            </p:txBody>
          </p:sp>
        </p:grpSp>
        <p:sp>
          <p:nvSpPr>
            <p:cNvPr id="148" name="TextBox 147">
              <a:extLst>
                <a:ext uri="{FF2B5EF4-FFF2-40B4-BE49-F238E27FC236}">
                  <a16:creationId xmlns:a16="http://schemas.microsoft.com/office/drawing/2014/main" id="{FA2DA381-E884-4732-865F-292CDB8F1B8B}"/>
                </a:ext>
              </a:extLst>
            </p:cNvPr>
            <p:cNvSpPr txBox="1"/>
            <p:nvPr/>
          </p:nvSpPr>
          <p:spPr>
            <a:xfrm>
              <a:off x="120316" y="4779495"/>
              <a:ext cx="512961" cy="153888"/>
            </a:xfrm>
            <a:prstGeom prst="rect">
              <a:avLst/>
            </a:prstGeom>
            <a:noFill/>
          </p:spPr>
          <p:txBody>
            <a:bodyPr wrap="none" lIns="0" tIns="0" rIns="0" bIns="0" rtlCol="0">
              <a:spAutoFit/>
            </a:bodyPr>
            <a:lstStyle/>
            <a:p>
              <a:pPr defTabSz="914400"/>
              <a:r>
                <a:rPr lang="en-US" sz="1000" b="1" dirty="0">
                  <a:solidFill>
                    <a:srgbClr val="000000"/>
                  </a:solidFill>
                  <a:latin typeface="Arial Narrow"/>
                  <a:cs typeface="Arial Narrow"/>
                </a:rPr>
                <a:t>No. at risk</a:t>
              </a:r>
            </a:p>
          </p:txBody>
        </p:sp>
        <p:sp>
          <p:nvSpPr>
            <p:cNvPr id="149" name="TextBox 148">
              <a:extLst>
                <a:ext uri="{FF2B5EF4-FFF2-40B4-BE49-F238E27FC236}">
                  <a16:creationId xmlns:a16="http://schemas.microsoft.com/office/drawing/2014/main" id="{D15DE8AF-5E43-4425-B74C-67908A08856F}"/>
                </a:ext>
              </a:extLst>
            </p:cNvPr>
            <p:cNvSpPr txBox="1"/>
            <p:nvPr/>
          </p:nvSpPr>
          <p:spPr>
            <a:xfrm>
              <a:off x="1859467" y="4437755"/>
              <a:ext cx="81878" cy="215444"/>
            </a:xfrm>
            <a:prstGeom prst="rect">
              <a:avLst/>
            </a:prstGeom>
            <a:noFill/>
          </p:spPr>
          <p:txBody>
            <a:bodyPr wrap="none" lIns="0" tIns="0" rIns="0" bIns="0" rtlCol="0">
              <a:spAutoFit/>
            </a:bodyPr>
            <a:lstStyle/>
            <a:p>
              <a:pPr algn="ctr" defTabSz="914400"/>
              <a:r>
                <a:rPr lang="en-US" sz="1400" dirty="0">
                  <a:solidFill>
                    <a:srgbClr val="000000"/>
                  </a:solidFill>
                  <a:latin typeface="Arial Narrow"/>
                  <a:cs typeface="Arial Narrow"/>
                </a:rPr>
                <a:t>4</a:t>
              </a:r>
            </a:p>
          </p:txBody>
        </p:sp>
        <p:sp>
          <p:nvSpPr>
            <p:cNvPr id="150" name="Freeform 75">
              <a:extLst>
                <a:ext uri="{FF2B5EF4-FFF2-40B4-BE49-F238E27FC236}">
                  <a16:creationId xmlns:a16="http://schemas.microsoft.com/office/drawing/2014/main" id="{7CC5834D-F38E-4A67-8FBB-BBA20567C6F8}"/>
                </a:ext>
              </a:extLst>
            </p:cNvPr>
            <p:cNvSpPr/>
            <p:nvPr/>
          </p:nvSpPr>
          <p:spPr>
            <a:xfrm>
              <a:off x="1416844" y="4686250"/>
              <a:ext cx="359569" cy="230981"/>
            </a:xfrm>
            <a:custGeom>
              <a:avLst/>
              <a:gdLst>
                <a:gd name="connsiteX0" fmla="*/ 364332 w 364332"/>
                <a:gd name="connsiteY0" fmla="*/ 0 h 230981"/>
                <a:gd name="connsiteX1" fmla="*/ 364332 w 364332"/>
                <a:gd name="connsiteY1" fmla="*/ 76200 h 230981"/>
                <a:gd name="connsiteX2" fmla="*/ 4763 w 364332"/>
                <a:gd name="connsiteY2" fmla="*/ 147638 h 230981"/>
                <a:gd name="connsiteX3" fmla="*/ 4763 w 364332"/>
                <a:gd name="connsiteY3" fmla="*/ 230981 h 230981"/>
                <a:gd name="connsiteX4" fmla="*/ 0 w 364332"/>
                <a:gd name="connsiteY4" fmla="*/ 221456 h 230981"/>
                <a:gd name="connsiteX0" fmla="*/ 359569 w 359569"/>
                <a:gd name="connsiteY0" fmla="*/ 0 h 230981"/>
                <a:gd name="connsiteX1" fmla="*/ 359569 w 359569"/>
                <a:gd name="connsiteY1" fmla="*/ 76200 h 230981"/>
                <a:gd name="connsiteX2" fmla="*/ 0 w 359569"/>
                <a:gd name="connsiteY2" fmla="*/ 147638 h 230981"/>
                <a:gd name="connsiteX3" fmla="*/ 0 w 359569"/>
                <a:gd name="connsiteY3" fmla="*/ 230981 h 230981"/>
              </a:gdLst>
              <a:ahLst/>
              <a:cxnLst>
                <a:cxn ang="0">
                  <a:pos x="connsiteX0" y="connsiteY0"/>
                </a:cxn>
                <a:cxn ang="0">
                  <a:pos x="connsiteX1" y="connsiteY1"/>
                </a:cxn>
                <a:cxn ang="0">
                  <a:pos x="connsiteX2" y="connsiteY2"/>
                </a:cxn>
                <a:cxn ang="0">
                  <a:pos x="connsiteX3" y="connsiteY3"/>
                </a:cxn>
              </a:cxnLst>
              <a:rect l="l" t="t" r="r" b="b"/>
              <a:pathLst>
                <a:path w="359569" h="230981">
                  <a:moveTo>
                    <a:pt x="359569" y="0"/>
                  </a:moveTo>
                  <a:lnTo>
                    <a:pt x="359569" y="76200"/>
                  </a:lnTo>
                  <a:lnTo>
                    <a:pt x="0" y="147638"/>
                  </a:lnTo>
                  <a:lnTo>
                    <a:pt x="0" y="230981"/>
                  </a:lnTo>
                </a:path>
              </a:pathLst>
            </a:cu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a:ea typeface="+mn-ea"/>
                <a:cs typeface="Arial Narrow"/>
              </a:endParaRPr>
            </a:p>
          </p:txBody>
        </p:sp>
        <p:sp>
          <p:nvSpPr>
            <p:cNvPr id="151" name="Freeform 79">
              <a:extLst>
                <a:ext uri="{FF2B5EF4-FFF2-40B4-BE49-F238E27FC236}">
                  <a16:creationId xmlns:a16="http://schemas.microsoft.com/office/drawing/2014/main" id="{4C29B6A3-B09C-4390-96FA-1822BFEBD460}"/>
                </a:ext>
              </a:extLst>
            </p:cNvPr>
            <p:cNvSpPr/>
            <p:nvPr/>
          </p:nvSpPr>
          <p:spPr>
            <a:xfrm>
              <a:off x="1882816" y="4686250"/>
              <a:ext cx="0" cy="230981"/>
            </a:xfrm>
            <a:custGeom>
              <a:avLst/>
              <a:gdLst>
                <a:gd name="connsiteX0" fmla="*/ 364332 w 364332"/>
                <a:gd name="connsiteY0" fmla="*/ 0 h 230981"/>
                <a:gd name="connsiteX1" fmla="*/ 364332 w 364332"/>
                <a:gd name="connsiteY1" fmla="*/ 76200 h 230981"/>
                <a:gd name="connsiteX2" fmla="*/ 4763 w 364332"/>
                <a:gd name="connsiteY2" fmla="*/ 147638 h 230981"/>
                <a:gd name="connsiteX3" fmla="*/ 4763 w 364332"/>
                <a:gd name="connsiteY3" fmla="*/ 230981 h 230981"/>
                <a:gd name="connsiteX4" fmla="*/ 0 w 364332"/>
                <a:gd name="connsiteY4" fmla="*/ 221456 h 230981"/>
                <a:gd name="connsiteX0" fmla="*/ 359569 w 359569"/>
                <a:gd name="connsiteY0" fmla="*/ 0 h 230981"/>
                <a:gd name="connsiteX1" fmla="*/ 359569 w 359569"/>
                <a:gd name="connsiteY1" fmla="*/ 76200 h 230981"/>
                <a:gd name="connsiteX2" fmla="*/ 0 w 359569"/>
                <a:gd name="connsiteY2" fmla="*/ 147638 h 230981"/>
                <a:gd name="connsiteX3" fmla="*/ 0 w 359569"/>
                <a:gd name="connsiteY3" fmla="*/ 230981 h 230981"/>
              </a:gdLst>
              <a:ahLst/>
              <a:cxnLst>
                <a:cxn ang="0">
                  <a:pos x="connsiteX0" y="connsiteY0"/>
                </a:cxn>
                <a:cxn ang="0">
                  <a:pos x="connsiteX1" y="connsiteY1"/>
                </a:cxn>
                <a:cxn ang="0">
                  <a:pos x="connsiteX2" y="connsiteY2"/>
                </a:cxn>
                <a:cxn ang="0">
                  <a:pos x="connsiteX3" y="connsiteY3"/>
                </a:cxn>
              </a:cxnLst>
              <a:rect l="l" t="t" r="r" b="b"/>
              <a:pathLst>
                <a:path w="359569" h="230981">
                  <a:moveTo>
                    <a:pt x="359569" y="0"/>
                  </a:moveTo>
                  <a:lnTo>
                    <a:pt x="359569" y="76200"/>
                  </a:lnTo>
                  <a:lnTo>
                    <a:pt x="0" y="147638"/>
                  </a:lnTo>
                  <a:lnTo>
                    <a:pt x="0" y="230981"/>
                  </a:lnTo>
                </a:path>
              </a:pathLst>
            </a:cu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a:ea typeface="+mn-ea"/>
                <a:cs typeface="Arial Narrow"/>
              </a:endParaRPr>
            </a:p>
          </p:txBody>
        </p:sp>
        <p:cxnSp>
          <p:nvCxnSpPr>
            <p:cNvPr id="152" name="Straight Connector 151">
              <a:extLst>
                <a:ext uri="{FF2B5EF4-FFF2-40B4-BE49-F238E27FC236}">
                  <a16:creationId xmlns:a16="http://schemas.microsoft.com/office/drawing/2014/main" id="{01A93245-41B2-4728-8B6D-7829107397FC}"/>
                </a:ext>
              </a:extLst>
            </p:cNvPr>
            <p:cNvCxnSpPr/>
            <p:nvPr/>
          </p:nvCxnSpPr>
          <p:spPr>
            <a:xfrm>
              <a:off x="1901287" y="4381828"/>
              <a:ext cx="0" cy="72189"/>
            </a:xfrm>
            <a:prstGeom prst="line">
              <a:avLst/>
            </a:prstGeom>
            <a:noFill/>
            <a:ln w="12700" cap="flat" cmpd="sng" algn="ctr">
              <a:solidFill>
                <a:sysClr val="windowText" lastClr="000000"/>
              </a:solidFill>
              <a:prstDash val="solid"/>
            </a:ln>
            <a:effectLst/>
          </p:spPr>
        </p:cxnSp>
        <p:sp>
          <p:nvSpPr>
            <p:cNvPr id="153" name="Line 7">
              <a:extLst>
                <a:ext uri="{FF2B5EF4-FFF2-40B4-BE49-F238E27FC236}">
                  <a16:creationId xmlns:a16="http://schemas.microsoft.com/office/drawing/2014/main" id="{23125084-8A5D-49FE-B7A1-73B93BA2F8CF}"/>
                </a:ext>
              </a:extLst>
            </p:cNvPr>
            <p:cNvSpPr>
              <a:spLocks noChangeShapeType="1"/>
            </p:cNvSpPr>
            <p:nvPr/>
          </p:nvSpPr>
          <p:spPr bwMode="auto">
            <a:xfrm>
              <a:off x="1781175" y="4380802"/>
              <a:ext cx="6781800"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54" name="Freeform 8">
              <a:extLst>
                <a:ext uri="{FF2B5EF4-FFF2-40B4-BE49-F238E27FC236}">
                  <a16:creationId xmlns:a16="http://schemas.microsoft.com/office/drawing/2014/main" id="{3D00543F-1060-43F9-B4F5-68D4B48DDF2B}"/>
                </a:ext>
              </a:extLst>
            </p:cNvPr>
            <p:cNvSpPr>
              <a:spLocks noEditPoints="1"/>
            </p:cNvSpPr>
            <p:nvPr/>
          </p:nvSpPr>
          <p:spPr bwMode="auto">
            <a:xfrm>
              <a:off x="1781175" y="4380802"/>
              <a:ext cx="6700837" cy="53975"/>
            </a:xfrm>
            <a:custGeom>
              <a:avLst/>
              <a:gdLst>
                <a:gd name="T0" fmla="*/ 0 w 4221"/>
                <a:gd name="T1" fmla="*/ 0 h 34"/>
                <a:gd name="T2" fmla="*/ 0 w 4221"/>
                <a:gd name="T3" fmla="*/ 34 h 34"/>
                <a:gd name="T4" fmla="*/ 302 w 4221"/>
                <a:gd name="T5" fmla="*/ 0 h 34"/>
                <a:gd name="T6" fmla="*/ 302 w 4221"/>
                <a:gd name="T7" fmla="*/ 34 h 34"/>
                <a:gd name="T8" fmla="*/ 603 w 4221"/>
                <a:gd name="T9" fmla="*/ 0 h 34"/>
                <a:gd name="T10" fmla="*/ 603 w 4221"/>
                <a:gd name="T11" fmla="*/ 34 h 34"/>
                <a:gd name="T12" fmla="*/ 905 w 4221"/>
                <a:gd name="T13" fmla="*/ 0 h 34"/>
                <a:gd name="T14" fmla="*/ 905 w 4221"/>
                <a:gd name="T15" fmla="*/ 34 h 34"/>
                <a:gd name="T16" fmla="*/ 1207 w 4221"/>
                <a:gd name="T17" fmla="*/ 0 h 34"/>
                <a:gd name="T18" fmla="*/ 1207 w 4221"/>
                <a:gd name="T19" fmla="*/ 34 h 34"/>
                <a:gd name="T20" fmla="*/ 1509 w 4221"/>
                <a:gd name="T21" fmla="*/ 0 h 34"/>
                <a:gd name="T22" fmla="*/ 1509 w 4221"/>
                <a:gd name="T23" fmla="*/ 34 h 34"/>
                <a:gd name="T24" fmla="*/ 1810 w 4221"/>
                <a:gd name="T25" fmla="*/ 0 h 34"/>
                <a:gd name="T26" fmla="*/ 1810 w 4221"/>
                <a:gd name="T27" fmla="*/ 34 h 34"/>
                <a:gd name="T28" fmla="*/ 2111 w 4221"/>
                <a:gd name="T29" fmla="*/ 0 h 34"/>
                <a:gd name="T30" fmla="*/ 2111 w 4221"/>
                <a:gd name="T31" fmla="*/ 34 h 34"/>
                <a:gd name="T32" fmla="*/ 2413 w 4221"/>
                <a:gd name="T33" fmla="*/ 0 h 34"/>
                <a:gd name="T34" fmla="*/ 2413 w 4221"/>
                <a:gd name="T35" fmla="*/ 34 h 34"/>
                <a:gd name="T36" fmla="*/ 2714 w 4221"/>
                <a:gd name="T37" fmla="*/ 0 h 34"/>
                <a:gd name="T38" fmla="*/ 2714 w 4221"/>
                <a:gd name="T39" fmla="*/ 34 h 34"/>
                <a:gd name="T40" fmla="*/ 3016 w 4221"/>
                <a:gd name="T41" fmla="*/ 0 h 34"/>
                <a:gd name="T42" fmla="*/ 3016 w 4221"/>
                <a:gd name="T43" fmla="*/ 34 h 34"/>
                <a:gd name="T44" fmla="*/ 3317 w 4221"/>
                <a:gd name="T45" fmla="*/ 0 h 34"/>
                <a:gd name="T46" fmla="*/ 3317 w 4221"/>
                <a:gd name="T47" fmla="*/ 34 h 34"/>
                <a:gd name="T48" fmla="*/ 3619 w 4221"/>
                <a:gd name="T49" fmla="*/ 0 h 34"/>
                <a:gd name="T50" fmla="*/ 3619 w 4221"/>
                <a:gd name="T51" fmla="*/ 34 h 34"/>
                <a:gd name="T52" fmla="*/ 3920 w 4221"/>
                <a:gd name="T53" fmla="*/ 0 h 34"/>
                <a:gd name="T54" fmla="*/ 3920 w 4221"/>
                <a:gd name="T55" fmla="*/ 34 h 34"/>
                <a:gd name="T56" fmla="*/ 4221 w 4221"/>
                <a:gd name="T57" fmla="*/ 0 h 34"/>
                <a:gd name="T58" fmla="*/ 4221 w 4221"/>
                <a:gd name="T5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21" h="34">
                  <a:moveTo>
                    <a:pt x="0" y="0"/>
                  </a:moveTo>
                  <a:lnTo>
                    <a:pt x="0" y="34"/>
                  </a:lnTo>
                  <a:moveTo>
                    <a:pt x="302" y="0"/>
                  </a:moveTo>
                  <a:lnTo>
                    <a:pt x="302" y="34"/>
                  </a:lnTo>
                  <a:moveTo>
                    <a:pt x="603" y="0"/>
                  </a:moveTo>
                  <a:lnTo>
                    <a:pt x="603" y="34"/>
                  </a:lnTo>
                  <a:moveTo>
                    <a:pt x="905" y="0"/>
                  </a:moveTo>
                  <a:lnTo>
                    <a:pt x="905" y="34"/>
                  </a:lnTo>
                  <a:moveTo>
                    <a:pt x="1207" y="0"/>
                  </a:moveTo>
                  <a:lnTo>
                    <a:pt x="1207" y="34"/>
                  </a:lnTo>
                  <a:moveTo>
                    <a:pt x="1509" y="0"/>
                  </a:moveTo>
                  <a:lnTo>
                    <a:pt x="1509" y="34"/>
                  </a:lnTo>
                  <a:moveTo>
                    <a:pt x="1810" y="0"/>
                  </a:moveTo>
                  <a:lnTo>
                    <a:pt x="1810" y="34"/>
                  </a:lnTo>
                  <a:moveTo>
                    <a:pt x="2111" y="0"/>
                  </a:moveTo>
                  <a:lnTo>
                    <a:pt x="2111" y="34"/>
                  </a:lnTo>
                  <a:moveTo>
                    <a:pt x="2413" y="0"/>
                  </a:moveTo>
                  <a:lnTo>
                    <a:pt x="2413" y="34"/>
                  </a:lnTo>
                  <a:moveTo>
                    <a:pt x="2714" y="0"/>
                  </a:moveTo>
                  <a:lnTo>
                    <a:pt x="2714" y="34"/>
                  </a:lnTo>
                  <a:moveTo>
                    <a:pt x="3016" y="0"/>
                  </a:moveTo>
                  <a:lnTo>
                    <a:pt x="3016" y="34"/>
                  </a:lnTo>
                  <a:moveTo>
                    <a:pt x="3317" y="0"/>
                  </a:moveTo>
                  <a:lnTo>
                    <a:pt x="3317" y="34"/>
                  </a:lnTo>
                  <a:moveTo>
                    <a:pt x="3619" y="0"/>
                  </a:moveTo>
                  <a:lnTo>
                    <a:pt x="3619" y="34"/>
                  </a:lnTo>
                  <a:moveTo>
                    <a:pt x="3920" y="0"/>
                  </a:moveTo>
                  <a:lnTo>
                    <a:pt x="3920" y="34"/>
                  </a:lnTo>
                  <a:moveTo>
                    <a:pt x="4221" y="0"/>
                  </a:moveTo>
                  <a:lnTo>
                    <a:pt x="4221" y="34"/>
                  </a:lnTo>
                </a:path>
              </a:pathLst>
            </a:custGeom>
            <a:noFill/>
            <a:ln w="12700" cap="flat">
              <a:solidFill>
                <a:sysClr val="windowText" lastClr="000000"/>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55" name="Freeform 49">
              <a:extLst>
                <a:ext uri="{FF2B5EF4-FFF2-40B4-BE49-F238E27FC236}">
                  <a16:creationId xmlns:a16="http://schemas.microsoft.com/office/drawing/2014/main" id="{A89B9F06-7D01-4D9B-A3E0-290465E23122}"/>
                </a:ext>
              </a:extLst>
            </p:cNvPr>
            <p:cNvSpPr>
              <a:spLocks/>
            </p:cNvSpPr>
            <p:nvPr/>
          </p:nvSpPr>
          <p:spPr bwMode="auto">
            <a:xfrm>
              <a:off x="1782763" y="1763015"/>
              <a:ext cx="6700837" cy="142875"/>
            </a:xfrm>
            <a:custGeom>
              <a:avLst/>
              <a:gdLst>
                <a:gd name="T0" fmla="*/ 0 w 4221"/>
                <a:gd name="T1" fmla="*/ 0 h 90"/>
                <a:gd name="T2" fmla="*/ 100 w 4221"/>
                <a:gd name="T3" fmla="*/ 90 h 90"/>
                <a:gd name="T4" fmla="*/ 301 w 4221"/>
                <a:gd name="T5" fmla="*/ 72 h 90"/>
                <a:gd name="T6" fmla="*/ 603 w 4221"/>
                <a:gd name="T7" fmla="*/ 36 h 90"/>
                <a:gd name="T8" fmla="*/ 1206 w 4221"/>
                <a:gd name="T9" fmla="*/ 54 h 90"/>
                <a:gd name="T10" fmla="*/ 1808 w 4221"/>
                <a:gd name="T11" fmla="*/ 36 h 90"/>
                <a:gd name="T12" fmla="*/ 2411 w 4221"/>
                <a:gd name="T13" fmla="*/ 36 h 90"/>
                <a:gd name="T14" fmla="*/ 3014 w 4221"/>
                <a:gd name="T15" fmla="*/ 36 h 90"/>
                <a:gd name="T16" fmla="*/ 3618 w 4221"/>
                <a:gd name="T17" fmla="*/ 36 h 90"/>
                <a:gd name="T18" fmla="*/ 4221 w 4221"/>
                <a:gd name="T19" fmla="*/ 1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1" h="90">
                  <a:moveTo>
                    <a:pt x="0" y="0"/>
                  </a:moveTo>
                  <a:lnTo>
                    <a:pt x="100" y="90"/>
                  </a:lnTo>
                  <a:lnTo>
                    <a:pt x="301" y="72"/>
                  </a:lnTo>
                  <a:lnTo>
                    <a:pt x="603" y="36"/>
                  </a:lnTo>
                  <a:lnTo>
                    <a:pt x="1206" y="54"/>
                  </a:lnTo>
                  <a:lnTo>
                    <a:pt x="1808" y="36"/>
                  </a:lnTo>
                  <a:lnTo>
                    <a:pt x="2411" y="36"/>
                  </a:lnTo>
                  <a:lnTo>
                    <a:pt x="3014" y="36"/>
                  </a:lnTo>
                  <a:lnTo>
                    <a:pt x="3618" y="36"/>
                  </a:lnTo>
                  <a:lnTo>
                    <a:pt x="4221" y="18"/>
                  </a:lnTo>
                </a:path>
              </a:pathLst>
            </a:custGeom>
            <a:noFill/>
            <a:ln w="28575"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156" name="Rectangle 102">
              <a:extLst>
                <a:ext uri="{FF2B5EF4-FFF2-40B4-BE49-F238E27FC236}">
                  <a16:creationId xmlns:a16="http://schemas.microsoft.com/office/drawing/2014/main" id="{BF4FBAB5-ACCD-464B-9FD0-1284280A2057}"/>
                </a:ext>
              </a:extLst>
            </p:cNvPr>
            <p:cNvSpPr>
              <a:spLocks noChangeArrowheads="1"/>
            </p:cNvSpPr>
            <p:nvPr/>
          </p:nvSpPr>
          <p:spPr bwMode="auto">
            <a:xfrm>
              <a:off x="1742304" y="4451822"/>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0</a:t>
              </a:r>
              <a:endParaRPr lang="en-US" altLang="en-US" dirty="0">
                <a:solidFill>
                  <a:srgbClr val="000000"/>
                </a:solidFill>
                <a:latin typeface="Arial Narrow"/>
                <a:cs typeface="Arial Narrow"/>
              </a:endParaRPr>
            </a:p>
          </p:txBody>
        </p:sp>
        <p:sp>
          <p:nvSpPr>
            <p:cNvPr id="157" name="Rectangle 103">
              <a:extLst>
                <a:ext uri="{FF2B5EF4-FFF2-40B4-BE49-F238E27FC236}">
                  <a16:creationId xmlns:a16="http://schemas.microsoft.com/office/drawing/2014/main" id="{7B302C46-FAC1-4F18-9FE1-7BC3B86FA7A8}"/>
                </a:ext>
              </a:extLst>
            </p:cNvPr>
            <p:cNvSpPr>
              <a:spLocks noChangeArrowheads="1"/>
            </p:cNvSpPr>
            <p:nvPr/>
          </p:nvSpPr>
          <p:spPr bwMode="auto">
            <a:xfrm>
              <a:off x="2179682"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12</a:t>
              </a:r>
              <a:endParaRPr lang="en-US" altLang="en-US" dirty="0">
                <a:solidFill>
                  <a:srgbClr val="000000"/>
                </a:solidFill>
                <a:latin typeface="Arial Narrow"/>
                <a:cs typeface="Arial Narrow"/>
              </a:endParaRPr>
            </a:p>
          </p:txBody>
        </p:sp>
        <p:sp>
          <p:nvSpPr>
            <p:cNvPr id="158" name="Rectangle 104">
              <a:extLst>
                <a:ext uri="{FF2B5EF4-FFF2-40B4-BE49-F238E27FC236}">
                  <a16:creationId xmlns:a16="http://schemas.microsoft.com/office/drawing/2014/main" id="{8673D447-FA0B-4B7B-BDEF-BB3B34773CC7}"/>
                </a:ext>
              </a:extLst>
            </p:cNvPr>
            <p:cNvSpPr>
              <a:spLocks noChangeArrowheads="1"/>
            </p:cNvSpPr>
            <p:nvPr/>
          </p:nvSpPr>
          <p:spPr bwMode="auto">
            <a:xfrm>
              <a:off x="2659107"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24</a:t>
              </a:r>
              <a:endParaRPr lang="en-US" altLang="en-US" dirty="0">
                <a:solidFill>
                  <a:srgbClr val="000000"/>
                </a:solidFill>
                <a:latin typeface="Arial Narrow"/>
                <a:cs typeface="Arial Narrow"/>
              </a:endParaRPr>
            </a:p>
          </p:txBody>
        </p:sp>
        <p:sp>
          <p:nvSpPr>
            <p:cNvPr id="159" name="Rectangle 105">
              <a:extLst>
                <a:ext uri="{FF2B5EF4-FFF2-40B4-BE49-F238E27FC236}">
                  <a16:creationId xmlns:a16="http://schemas.microsoft.com/office/drawing/2014/main" id="{1AF0DA2B-1F1D-4665-8929-E7A123748826}"/>
                </a:ext>
              </a:extLst>
            </p:cNvPr>
            <p:cNvSpPr>
              <a:spLocks noChangeArrowheads="1"/>
            </p:cNvSpPr>
            <p:nvPr/>
          </p:nvSpPr>
          <p:spPr bwMode="auto">
            <a:xfrm>
              <a:off x="3136945"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36</a:t>
              </a:r>
              <a:endParaRPr lang="en-US" altLang="en-US" dirty="0">
                <a:solidFill>
                  <a:srgbClr val="000000"/>
                </a:solidFill>
                <a:latin typeface="Arial Narrow"/>
                <a:cs typeface="Arial Narrow"/>
              </a:endParaRPr>
            </a:p>
          </p:txBody>
        </p:sp>
        <p:sp>
          <p:nvSpPr>
            <p:cNvPr id="160" name="Rectangle 106">
              <a:extLst>
                <a:ext uri="{FF2B5EF4-FFF2-40B4-BE49-F238E27FC236}">
                  <a16:creationId xmlns:a16="http://schemas.microsoft.com/office/drawing/2014/main" id="{676F02CD-5CD7-4461-BB72-0C1893A47F45}"/>
                </a:ext>
              </a:extLst>
            </p:cNvPr>
            <p:cNvSpPr>
              <a:spLocks noChangeArrowheads="1"/>
            </p:cNvSpPr>
            <p:nvPr/>
          </p:nvSpPr>
          <p:spPr bwMode="auto">
            <a:xfrm>
              <a:off x="3616370"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48</a:t>
              </a:r>
              <a:endParaRPr lang="en-US" altLang="en-US" dirty="0">
                <a:solidFill>
                  <a:srgbClr val="000000"/>
                </a:solidFill>
                <a:latin typeface="Arial Narrow"/>
                <a:cs typeface="Arial Narrow"/>
              </a:endParaRPr>
            </a:p>
          </p:txBody>
        </p:sp>
        <p:sp>
          <p:nvSpPr>
            <p:cNvPr id="161" name="Rectangle 107">
              <a:extLst>
                <a:ext uri="{FF2B5EF4-FFF2-40B4-BE49-F238E27FC236}">
                  <a16:creationId xmlns:a16="http://schemas.microsoft.com/office/drawing/2014/main" id="{DE9B3E93-5063-4A06-9D9D-C8AC221D5A6B}"/>
                </a:ext>
              </a:extLst>
            </p:cNvPr>
            <p:cNvSpPr>
              <a:spLocks noChangeArrowheads="1"/>
            </p:cNvSpPr>
            <p:nvPr/>
          </p:nvSpPr>
          <p:spPr bwMode="auto">
            <a:xfrm>
              <a:off x="4094207"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60</a:t>
              </a:r>
              <a:endParaRPr lang="en-US" altLang="en-US" dirty="0">
                <a:solidFill>
                  <a:srgbClr val="000000"/>
                </a:solidFill>
                <a:latin typeface="Arial Narrow"/>
                <a:cs typeface="Arial Narrow"/>
              </a:endParaRPr>
            </a:p>
          </p:txBody>
        </p:sp>
        <p:sp>
          <p:nvSpPr>
            <p:cNvPr id="162" name="Rectangle 108">
              <a:extLst>
                <a:ext uri="{FF2B5EF4-FFF2-40B4-BE49-F238E27FC236}">
                  <a16:creationId xmlns:a16="http://schemas.microsoft.com/office/drawing/2014/main" id="{D5F4942A-06EE-4750-9F2E-AC59E7461925}"/>
                </a:ext>
              </a:extLst>
            </p:cNvPr>
            <p:cNvSpPr>
              <a:spLocks noChangeArrowheads="1"/>
            </p:cNvSpPr>
            <p:nvPr/>
          </p:nvSpPr>
          <p:spPr bwMode="auto">
            <a:xfrm>
              <a:off x="4573632"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72</a:t>
              </a:r>
              <a:endParaRPr lang="en-US" altLang="en-US" dirty="0">
                <a:solidFill>
                  <a:srgbClr val="000000"/>
                </a:solidFill>
                <a:latin typeface="Arial Narrow"/>
                <a:cs typeface="Arial Narrow"/>
              </a:endParaRPr>
            </a:p>
          </p:txBody>
        </p:sp>
        <p:sp>
          <p:nvSpPr>
            <p:cNvPr id="163" name="Rectangle 109">
              <a:extLst>
                <a:ext uri="{FF2B5EF4-FFF2-40B4-BE49-F238E27FC236}">
                  <a16:creationId xmlns:a16="http://schemas.microsoft.com/office/drawing/2014/main" id="{D97C2AE1-E6E8-472F-BFA3-A433EB82ADA6}"/>
                </a:ext>
              </a:extLst>
            </p:cNvPr>
            <p:cNvSpPr>
              <a:spLocks noChangeArrowheads="1"/>
            </p:cNvSpPr>
            <p:nvPr/>
          </p:nvSpPr>
          <p:spPr bwMode="auto">
            <a:xfrm>
              <a:off x="5051470" y="4451822"/>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84</a:t>
              </a:r>
              <a:endParaRPr lang="en-US" altLang="en-US" dirty="0">
                <a:solidFill>
                  <a:srgbClr val="000000"/>
                </a:solidFill>
                <a:latin typeface="Arial Narrow"/>
                <a:cs typeface="Arial Narrow"/>
              </a:endParaRPr>
            </a:p>
          </p:txBody>
        </p:sp>
        <p:sp>
          <p:nvSpPr>
            <p:cNvPr id="164" name="Rectangle 111">
              <a:extLst>
                <a:ext uri="{FF2B5EF4-FFF2-40B4-BE49-F238E27FC236}">
                  <a16:creationId xmlns:a16="http://schemas.microsoft.com/office/drawing/2014/main" id="{B8F71BFF-7360-430D-963B-ABF40727C22F}"/>
                </a:ext>
              </a:extLst>
            </p:cNvPr>
            <p:cNvSpPr>
              <a:spLocks noChangeArrowheads="1"/>
            </p:cNvSpPr>
            <p:nvPr/>
          </p:nvSpPr>
          <p:spPr bwMode="auto">
            <a:xfrm>
              <a:off x="5968275"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108</a:t>
              </a:r>
              <a:endParaRPr lang="en-US" altLang="en-US" dirty="0">
                <a:solidFill>
                  <a:srgbClr val="000000"/>
                </a:solidFill>
                <a:latin typeface="Arial Narrow"/>
                <a:cs typeface="Arial Narrow"/>
              </a:endParaRPr>
            </a:p>
          </p:txBody>
        </p:sp>
        <p:sp>
          <p:nvSpPr>
            <p:cNvPr id="165" name="Rectangle 112">
              <a:extLst>
                <a:ext uri="{FF2B5EF4-FFF2-40B4-BE49-F238E27FC236}">
                  <a16:creationId xmlns:a16="http://schemas.microsoft.com/office/drawing/2014/main" id="{A89D28E3-3842-4C38-ABBE-A23069AF2A0F}"/>
                </a:ext>
              </a:extLst>
            </p:cNvPr>
            <p:cNvSpPr>
              <a:spLocks noChangeArrowheads="1"/>
            </p:cNvSpPr>
            <p:nvPr/>
          </p:nvSpPr>
          <p:spPr bwMode="auto">
            <a:xfrm>
              <a:off x="6447700"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120</a:t>
              </a:r>
              <a:endParaRPr lang="en-US" altLang="en-US" dirty="0">
                <a:solidFill>
                  <a:srgbClr val="000000"/>
                </a:solidFill>
                <a:latin typeface="Arial Narrow"/>
                <a:cs typeface="Arial Narrow"/>
              </a:endParaRPr>
            </a:p>
          </p:txBody>
        </p:sp>
        <p:sp>
          <p:nvSpPr>
            <p:cNvPr id="166" name="Rectangle 113">
              <a:extLst>
                <a:ext uri="{FF2B5EF4-FFF2-40B4-BE49-F238E27FC236}">
                  <a16:creationId xmlns:a16="http://schemas.microsoft.com/office/drawing/2014/main" id="{A9CCDEFF-41B8-4855-9A58-E2192BC11AA6}"/>
                </a:ext>
              </a:extLst>
            </p:cNvPr>
            <p:cNvSpPr>
              <a:spLocks noChangeArrowheads="1"/>
            </p:cNvSpPr>
            <p:nvPr/>
          </p:nvSpPr>
          <p:spPr bwMode="auto">
            <a:xfrm>
              <a:off x="6925537"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132</a:t>
              </a:r>
              <a:endParaRPr lang="en-US" altLang="en-US" dirty="0">
                <a:solidFill>
                  <a:srgbClr val="000000"/>
                </a:solidFill>
                <a:latin typeface="Arial Narrow"/>
                <a:cs typeface="Arial Narrow"/>
              </a:endParaRPr>
            </a:p>
          </p:txBody>
        </p:sp>
        <p:sp>
          <p:nvSpPr>
            <p:cNvPr id="167" name="Rectangle 114">
              <a:extLst>
                <a:ext uri="{FF2B5EF4-FFF2-40B4-BE49-F238E27FC236}">
                  <a16:creationId xmlns:a16="http://schemas.microsoft.com/office/drawing/2014/main" id="{258E4858-B99D-402A-9263-538B857BD9B1}"/>
                </a:ext>
              </a:extLst>
            </p:cNvPr>
            <p:cNvSpPr>
              <a:spLocks noChangeArrowheads="1"/>
            </p:cNvSpPr>
            <p:nvPr/>
          </p:nvSpPr>
          <p:spPr bwMode="auto">
            <a:xfrm>
              <a:off x="7404962"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144</a:t>
              </a:r>
              <a:endParaRPr lang="en-US" altLang="en-US" dirty="0">
                <a:solidFill>
                  <a:srgbClr val="000000"/>
                </a:solidFill>
                <a:latin typeface="Arial Narrow"/>
                <a:cs typeface="Arial Narrow"/>
              </a:endParaRPr>
            </a:p>
          </p:txBody>
        </p:sp>
        <p:sp>
          <p:nvSpPr>
            <p:cNvPr id="168" name="Rectangle 115">
              <a:extLst>
                <a:ext uri="{FF2B5EF4-FFF2-40B4-BE49-F238E27FC236}">
                  <a16:creationId xmlns:a16="http://schemas.microsoft.com/office/drawing/2014/main" id="{FA2F6695-F387-40A1-A67E-535EFB0C30C4}"/>
                </a:ext>
              </a:extLst>
            </p:cNvPr>
            <p:cNvSpPr>
              <a:spLocks noChangeArrowheads="1"/>
            </p:cNvSpPr>
            <p:nvPr/>
          </p:nvSpPr>
          <p:spPr bwMode="auto">
            <a:xfrm>
              <a:off x="7882800"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156</a:t>
              </a:r>
              <a:endParaRPr lang="en-US" altLang="en-US" dirty="0">
                <a:solidFill>
                  <a:srgbClr val="000000"/>
                </a:solidFill>
                <a:latin typeface="Arial Narrow"/>
                <a:cs typeface="Arial Narrow"/>
              </a:endParaRPr>
            </a:p>
          </p:txBody>
        </p:sp>
        <p:sp>
          <p:nvSpPr>
            <p:cNvPr id="169" name="Rectangle 116">
              <a:extLst>
                <a:ext uri="{FF2B5EF4-FFF2-40B4-BE49-F238E27FC236}">
                  <a16:creationId xmlns:a16="http://schemas.microsoft.com/office/drawing/2014/main" id="{DAA0F6D9-8FA6-4063-AA13-6D97FB556817}"/>
                </a:ext>
              </a:extLst>
            </p:cNvPr>
            <p:cNvSpPr>
              <a:spLocks noChangeArrowheads="1"/>
            </p:cNvSpPr>
            <p:nvPr/>
          </p:nvSpPr>
          <p:spPr bwMode="auto">
            <a:xfrm>
              <a:off x="8362225" y="4451822"/>
              <a:ext cx="24563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168</a:t>
              </a:r>
              <a:endParaRPr lang="en-US" altLang="en-US" dirty="0">
                <a:solidFill>
                  <a:srgbClr val="000000"/>
                </a:solidFill>
                <a:latin typeface="Arial Narrow"/>
                <a:cs typeface="Arial Narrow"/>
              </a:endParaRPr>
            </a:p>
          </p:txBody>
        </p:sp>
        <p:sp>
          <p:nvSpPr>
            <p:cNvPr id="170" name="Rectangle 117">
              <a:extLst>
                <a:ext uri="{FF2B5EF4-FFF2-40B4-BE49-F238E27FC236}">
                  <a16:creationId xmlns:a16="http://schemas.microsoft.com/office/drawing/2014/main" id="{843AB6E6-636E-4796-A03C-1886D0B0540F}"/>
                </a:ext>
              </a:extLst>
            </p:cNvPr>
            <p:cNvSpPr>
              <a:spLocks noChangeArrowheads="1"/>
            </p:cNvSpPr>
            <p:nvPr/>
          </p:nvSpPr>
          <p:spPr bwMode="auto">
            <a:xfrm rot="16200000">
              <a:off x="37583" y="2814912"/>
              <a:ext cx="205354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b="1" dirty="0">
                  <a:solidFill>
                    <a:srgbClr val="000000"/>
                  </a:solidFill>
                  <a:latin typeface="Arial Narrow"/>
                  <a:cs typeface="Arial Narrow"/>
                </a:rPr>
                <a:t>LDL Cholesterol (mmol/L)</a:t>
              </a:r>
              <a:endParaRPr lang="en-US" altLang="en-US" sz="1600" dirty="0">
                <a:solidFill>
                  <a:srgbClr val="000000"/>
                </a:solidFill>
                <a:latin typeface="Arial Narrow"/>
                <a:cs typeface="Arial Narrow"/>
              </a:endParaRPr>
            </a:p>
          </p:txBody>
        </p:sp>
        <p:sp>
          <p:nvSpPr>
            <p:cNvPr id="171" name="Rectangle 118">
              <a:extLst>
                <a:ext uri="{FF2B5EF4-FFF2-40B4-BE49-F238E27FC236}">
                  <a16:creationId xmlns:a16="http://schemas.microsoft.com/office/drawing/2014/main" id="{04F2B81D-38FE-483D-BAA7-3473D949F474}"/>
                </a:ext>
              </a:extLst>
            </p:cNvPr>
            <p:cNvSpPr>
              <a:spLocks noChangeArrowheads="1"/>
            </p:cNvSpPr>
            <p:nvPr/>
          </p:nvSpPr>
          <p:spPr bwMode="auto">
            <a:xfrm>
              <a:off x="4892675" y="4699890"/>
              <a:ext cx="46391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400" b="1" dirty="0">
                  <a:solidFill>
                    <a:srgbClr val="000000"/>
                  </a:solidFill>
                  <a:latin typeface="Arial Narrow"/>
                  <a:cs typeface="Arial Narrow"/>
                </a:rPr>
                <a:t>Weeks</a:t>
              </a:r>
              <a:endParaRPr lang="en-US" altLang="en-US" dirty="0">
                <a:solidFill>
                  <a:srgbClr val="000000"/>
                </a:solidFill>
                <a:latin typeface="Arial Narrow"/>
                <a:cs typeface="Arial Narrow"/>
              </a:endParaRPr>
            </a:p>
          </p:txBody>
        </p:sp>
        <p:grpSp>
          <p:nvGrpSpPr>
            <p:cNvPr id="172" name="Group 171">
              <a:extLst>
                <a:ext uri="{FF2B5EF4-FFF2-40B4-BE49-F238E27FC236}">
                  <a16:creationId xmlns:a16="http://schemas.microsoft.com/office/drawing/2014/main" id="{CAD011EB-D0C9-4511-BDA2-355BB74C7E1C}"/>
                </a:ext>
              </a:extLst>
            </p:cNvPr>
            <p:cNvGrpSpPr/>
            <p:nvPr/>
          </p:nvGrpSpPr>
          <p:grpSpPr>
            <a:xfrm>
              <a:off x="3579644" y="2043390"/>
              <a:ext cx="3967347" cy="1281660"/>
              <a:chOff x="3227396" y="2116625"/>
              <a:chExt cx="4427570" cy="2361548"/>
            </a:xfrm>
          </p:grpSpPr>
          <p:sp>
            <p:nvSpPr>
              <p:cNvPr id="205" name="Down Arrow 328">
                <a:extLst>
                  <a:ext uri="{FF2B5EF4-FFF2-40B4-BE49-F238E27FC236}">
                    <a16:creationId xmlns:a16="http://schemas.microsoft.com/office/drawing/2014/main" id="{F059E15C-6A79-4A46-8EAC-E696152A98BD}"/>
                  </a:ext>
                </a:extLst>
              </p:cNvPr>
              <p:cNvSpPr/>
              <p:nvPr/>
            </p:nvSpPr>
            <p:spPr>
              <a:xfrm>
                <a:off x="3227396" y="2116625"/>
                <a:ext cx="294198" cy="2361548"/>
              </a:xfrm>
              <a:prstGeom prst="downArrow">
                <a:avLst/>
              </a:prstGeom>
              <a:solidFill>
                <a:srgbClr val="451C6A"/>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a:ea typeface="+mn-ea"/>
                  <a:cs typeface="Arial Narrow"/>
                </a:endParaRPr>
              </a:p>
            </p:txBody>
          </p:sp>
          <p:sp>
            <p:nvSpPr>
              <p:cNvPr id="206" name="TextBox 205">
                <a:extLst>
                  <a:ext uri="{FF2B5EF4-FFF2-40B4-BE49-F238E27FC236}">
                    <a16:creationId xmlns:a16="http://schemas.microsoft.com/office/drawing/2014/main" id="{DAC84489-ECD1-4334-B7C5-CCBBBCB03F40}"/>
                  </a:ext>
                </a:extLst>
              </p:cNvPr>
              <p:cNvSpPr txBox="1"/>
              <p:nvPr/>
            </p:nvSpPr>
            <p:spPr>
              <a:xfrm>
                <a:off x="3470675" y="2888966"/>
                <a:ext cx="4184291" cy="96406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tx1">
                        <a:lumMod val="85000"/>
                        <a:lumOff val="15000"/>
                      </a:schemeClr>
                    </a:solidFill>
                    <a:effectLst/>
                    <a:uLnTx/>
                    <a:uFillTx/>
                    <a:latin typeface="Arial Narrow"/>
                    <a:cs typeface="Arial Narrow"/>
                  </a:rPr>
                  <a:t>59% mean reduction (95% CI 58-60), P &lt; 0.001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tx1">
                        <a:lumMod val="85000"/>
                        <a:lumOff val="15000"/>
                      </a:schemeClr>
                    </a:solidFill>
                    <a:effectLst/>
                    <a:uLnTx/>
                    <a:uFillTx/>
                    <a:latin typeface="Arial Narrow"/>
                    <a:cs typeface="Arial Narrow"/>
                  </a:rPr>
                  <a:t>Absolute reduction: 1.45 mmol/L (95% CI 1.43-1.47)</a:t>
                </a:r>
              </a:p>
            </p:txBody>
          </p:sp>
          <p:sp>
            <p:nvSpPr>
              <p:cNvPr id="207" name="TextBox 206">
                <a:extLst>
                  <a:ext uri="{FF2B5EF4-FFF2-40B4-BE49-F238E27FC236}">
                    <a16:creationId xmlns:a16="http://schemas.microsoft.com/office/drawing/2014/main" id="{C012BDC4-6DF2-4AE1-B444-86A5EDACD12B}"/>
                  </a:ext>
                </a:extLst>
              </p:cNvPr>
              <p:cNvSpPr txBox="1"/>
              <p:nvPr/>
            </p:nvSpPr>
            <p:spPr>
              <a:xfrm>
                <a:off x="3605773" y="3332542"/>
                <a:ext cx="206160" cy="56710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Narrow"/>
                  <a:cs typeface="Arial Narrow"/>
                </a:endParaRPr>
              </a:p>
            </p:txBody>
          </p:sp>
        </p:grpSp>
        <p:sp>
          <p:nvSpPr>
            <p:cNvPr id="173" name="Line 5">
              <a:extLst>
                <a:ext uri="{FF2B5EF4-FFF2-40B4-BE49-F238E27FC236}">
                  <a16:creationId xmlns:a16="http://schemas.microsoft.com/office/drawing/2014/main" id="{7055BDC7-9004-4408-945A-84307365FD95}"/>
                </a:ext>
              </a:extLst>
            </p:cNvPr>
            <p:cNvSpPr>
              <a:spLocks noChangeShapeType="1"/>
            </p:cNvSpPr>
            <p:nvPr/>
          </p:nvSpPr>
          <p:spPr bwMode="auto">
            <a:xfrm flipV="1">
              <a:off x="1781175" y="1515004"/>
              <a:ext cx="0" cy="2865799"/>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grpSp>
          <p:nvGrpSpPr>
            <p:cNvPr id="174" name="Group 173">
              <a:extLst>
                <a:ext uri="{FF2B5EF4-FFF2-40B4-BE49-F238E27FC236}">
                  <a16:creationId xmlns:a16="http://schemas.microsoft.com/office/drawing/2014/main" id="{F0F44B1F-CC38-4779-A474-61B31A0A91B3}"/>
                </a:ext>
              </a:extLst>
            </p:cNvPr>
            <p:cNvGrpSpPr/>
            <p:nvPr/>
          </p:nvGrpSpPr>
          <p:grpSpPr>
            <a:xfrm>
              <a:off x="1475514" y="1403850"/>
              <a:ext cx="303133" cy="3089895"/>
              <a:chOff x="1475514" y="1232450"/>
              <a:chExt cx="303133" cy="3089895"/>
            </a:xfrm>
          </p:grpSpPr>
          <p:cxnSp>
            <p:nvCxnSpPr>
              <p:cNvPr id="177" name="Straight Connector 176">
                <a:extLst>
                  <a:ext uri="{FF2B5EF4-FFF2-40B4-BE49-F238E27FC236}">
                    <a16:creationId xmlns:a16="http://schemas.microsoft.com/office/drawing/2014/main" id="{BF17EBBA-F078-4642-8196-1F9FF49B4ACB}"/>
                  </a:ext>
                </a:extLst>
              </p:cNvPr>
              <p:cNvCxnSpPr/>
              <p:nvPr/>
            </p:nvCxnSpPr>
            <p:spPr>
              <a:xfrm flipH="1">
                <a:off x="1705495" y="1563686"/>
                <a:ext cx="73152" cy="1"/>
              </a:xfrm>
              <a:prstGeom prst="line">
                <a:avLst/>
              </a:prstGeom>
              <a:noFill/>
              <a:ln w="12700" cap="flat" cmpd="sng" algn="ctr">
                <a:solidFill>
                  <a:sysClr val="windowText" lastClr="000000"/>
                </a:solidFill>
                <a:prstDash val="solid"/>
              </a:ln>
              <a:effectLst/>
            </p:spPr>
          </p:cxnSp>
          <p:cxnSp>
            <p:nvCxnSpPr>
              <p:cNvPr id="178" name="Straight Connector 177">
                <a:extLst>
                  <a:ext uri="{FF2B5EF4-FFF2-40B4-BE49-F238E27FC236}">
                    <a16:creationId xmlns:a16="http://schemas.microsoft.com/office/drawing/2014/main" id="{9B79AF37-DC19-415D-8DDF-C0C0906248BB}"/>
                  </a:ext>
                </a:extLst>
              </p:cNvPr>
              <p:cNvCxnSpPr/>
              <p:nvPr/>
            </p:nvCxnSpPr>
            <p:spPr>
              <a:xfrm flipH="1">
                <a:off x="1705495" y="1784049"/>
                <a:ext cx="73152" cy="1"/>
              </a:xfrm>
              <a:prstGeom prst="line">
                <a:avLst/>
              </a:prstGeom>
              <a:noFill/>
              <a:ln w="12700" cap="flat" cmpd="sng" algn="ctr">
                <a:solidFill>
                  <a:sysClr val="windowText" lastClr="000000"/>
                </a:solidFill>
                <a:prstDash val="solid"/>
              </a:ln>
              <a:effectLst/>
            </p:spPr>
          </p:cxnSp>
          <p:cxnSp>
            <p:nvCxnSpPr>
              <p:cNvPr id="179" name="Straight Connector 178">
                <a:extLst>
                  <a:ext uri="{FF2B5EF4-FFF2-40B4-BE49-F238E27FC236}">
                    <a16:creationId xmlns:a16="http://schemas.microsoft.com/office/drawing/2014/main" id="{3A79A596-2B7C-4963-9C6D-0F440ECA3EFC}"/>
                  </a:ext>
                </a:extLst>
              </p:cNvPr>
              <p:cNvCxnSpPr/>
              <p:nvPr/>
            </p:nvCxnSpPr>
            <p:spPr>
              <a:xfrm flipH="1">
                <a:off x="1705495" y="2004412"/>
                <a:ext cx="73152" cy="1"/>
              </a:xfrm>
              <a:prstGeom prst="line">
                <a:avLst/>
              </a:prstGeom>
              <a:noFill/>
              <a:ln w="12700" cap="flat" cmpd="sng" algn="ctr">
                <a:solidFill>
                  <a:sysClr val="windowText" lastClr="000000"/>
                </a:solidFill>
                <a:prstDash val="solid"/>
              </a:ln>
              <a:effectLst/>
            </p:spPr>
          </p:cxnSp>
          <p:cxnSp>
            <p:nvCxnSpPr>
              <p:cNvPr id="180" name="Straight Connector 179">
                <a:extLst>
                  <a:ext uri="{FF2B5EF4-FFF2-40B4-BE49-F238E27FC236}">
                    <a16:creationId xmlns:a16="http://schemas.microsoft.com/office/drawing/2014/main" id="{65AA40E8-EBDD-42ED-A174-BEB6800EEAEB}"/>
                  </a:ext>
                </a:extLst>
              </p:cNvPr>
              <p:cNvCxnSpPr/>
              <p:nvPr/>
            </p:nvCxnSpPr>
            <p:spPr>
              <a:xfrm flipH="1">
                <a:off x="1705495" y="2224775"/>
                <a:ext cx="73152" cy="1"/>
              </a:xfrm>
              <a:prstGeom prst="line">
                <a:avLst/>
              </a:prstGeom>
              <a:noFill/>
              <a:ln w="12700" cap="flat" cmpd="sng" algn="ctr">
                <a:solidFill>
                  <a:sysClr val="windowText" lastClr="000000"/>
                </a:solidFill>
                <a:prstDash val="solid"/>
              </a:ln>
              <a:effectLst/>
            </p:spPr>
          </p:cxnSp>
          <p:cxnSp>
            <p:nvCxnSpPr>
              <p:cNvPr id="181" name="Straight Connector 180">
                <a:extLst>
                  <a:ext uri="{FF2B5EF4-FFF2-40B4-BE49-F238E27FC236}">
                    <a16:creationId xmlns:a16="http://schemas.microsoft.com/office/drawing/2014/main" id="{D95EABA8-3403-4490-997A-0830AD71D9DC}"/>
                  </a:ext>
                </a:extLst>
              </p:cNvPr>
              <p:cNvCxnSpPr/>
              <p:nvPr/>
            </p:nvCxnSpPr>
            <p:spPr>
              <a:xfrm flipH="1">
                <a:off x="1705495" y="2445138"/>
                <a:ext cx="73152" cy="1"/>
              </a:xfrm>
              <a:prstGeom prst="line">
                <a:avLst/>
              </a:prstGeom>
              <a:noFill/>
              <a:ln w="12700" cap="flat" cmpd="sng" algn="ctr">
                <a:solidFill>
                  <a:sysClr val="windowText" lastClr="000000"/>
                </a:solidFill>
                <a:prstDash val="solid"/>
              </a:ln>
              <a:effectLst/>
            </p:spPr>
          </p:cxnSp>
          <p:cxnSp>
            <p:nvCxnSpPr>
              <p:cNvPr id="182" name="Straight Connector 181">
                <a:extLst>
                  <a:ext uri="{FF2B5EF4-FFF2-40B4-BE49-F238E27FC236}">
                    <a16:creationId xmlns:a16="http://schemas.microsoft.com/office/drawing/2014/main" id="{C5BD05F4-17DA-44DB-8F12-8475D0F8F8B0}"/>
                  </a:ext>
                </a:extLst>
              </p:cNvPr>
              <p:cNvCxnSpPr/>
              <p:nvPr/>
            </p:nvCxnSpPr>
            <p:spPr>
              <a:xfrm flipH="1">
                <a:off x="1705495" y="2665501"/>
                <a:ext cx="73152" cy="1"/>
              </a:xfrm>
              <a:prstGeom prst="line">
                <a:avLst/>
              </a:prstGeom>
              <a:noFill/>
              <a:ln w="12700" cap="flat" cmpd="sng" algn="ctr">
                <a:solidFill>
                  <a:sysClr val="windowText" lastClr="000000"/>
                </a:solidFill>
                <a:prstDash val="solid"/>
              </a:ln>
              <a:effectLst/>
            </p:spPr>
          </p:cxnSp>
          <p:cxnSp>
            <p:nvCxnSpPr>
              <p:cNvPr id="183" name="Straight Connector 182">
                <a:extLst>
                  <a:ext uri="{FF2B5EF4-FFF2-40B4-BE49-F238E27FC236}">
                    <a16:creationId xmlns:a16="http://schemas.microsoft.com/office/drawing/2014/main" id="{440B8AF2-9530-481F-B65D-42EDC611CD60}"/>
                  </a:ext>
                </a:extLst>
              </p:cNvPr>
              <p:cNvCxnSpPr/>
              <p:nvPr/>
            </p:nvCxnSpPr>
            <p:spPr>
              <a:xfrm flipH="1">
                <a:off x="1705495" y="2885864"/>
                <a:ext cx="73152" cy="1"/>
              </a:xfrm>
              <a:prstGeom prst="line">
                <a:avLst/>
              </a:prstGeom>
              <a:noFill/>
              <a:ln w="12700" cap="flat" cmpd="sng" algn="ctr">
                <a:solidFill>
                  <a:sysClr val="windowText" lastClr="000000"/>
                </a:solidFill>
                <a:prstDash val="solid"/>
              </a:ln>
              <a:effectLst/>
            </p:spPr>
          </p:cxnSp>
          <p:cxnSp>
            <p:nvCxnSpPr>
              <p:cNvPr id="184" name="Straight Connector 183">
                <a:extLst>
                  <a:ext uri="{FF2B5EF4-FFF2-40B4-BE49-F238E27FC236}">
                    <a16:creationId xmlns:a16="http://schemas.microsoft.com/office/drawing/2014/main" id="{3E0188C6-A8E1-4129-99DD-47F6B7AEB0AD}"/>
                  </a:ext>
                </a:extLst>
              </p:cNvPr>
              <p:cNvCxnSpPr/>
              <p:nvPr/>
            </p:nvCxnSpPr>
            <p:spPr>
              <a:xfrm flipH="1">
                <a:off x="1705495" y="3106227"/>
                <a:ext cx="73152" cy="1"/>
              </a:xfrm>
              <a:prstGeom prst="line">
                <a:avLst/>
              </a:prstGeom>
              <a:noFill/>
              <a:ln w="12700" cap="flat" cmpd="sng" algn="ctr">
                <a:solidFill>
                  <a:sysClr val="windowText" lastClr="000000"/>
                </a:solidFill>
                <a:prstDash val="solid"/>
              </a:ln>
              <a:effectLst/>
            </p:spPr>
          </p:cxnSp>
          <p:cxnSp>
            <p:nvCxnSpPr>
              <p:cNvPr id="185" name="Straight Connector 184">
                <a:extLst>
                  <a:ext uri="{FF2B5EF4-FFF2-40B4-BE49-F238E27FC236}">
                    <a16:creationId xmlns:a16="http://schemas.microsoft.com/office/drawing/2014/main" id="{68F95EC4-7DCB-46A5-B9A3-BEBA0AC2453F}"/>
                  </a:ext>
                </a:extLst>
              </p:cNvPr>
              <p:cNvCxnSpPr/>
              <p:nvPr/>
            </p:nvCxnSpPr>
            <p:spPr>
              <a:xfrm flipH="1">
                <a:off x="1705495" y="3326590"/>
                <a:ext cx="73152" cy="1"/>
              </a:xfrm>
              <a:prstGeom prst="line">
                <a:avLst/>
              </a:prstGeom>
              <a:noFill/>
              <a:ln w="12700" cap="flat" cmpd="sng" algn="ctr">
                <a:solidFill>
                  <a:sysClr val="windowText" lastClr="000000"/>
                </a:solidFill>
                <a:prstDash val="solid"/>
              </a:ln>
              <a:effectLst/>
            </p:spPr>
          </p:cxnSp>
          <p:cxnSp>
            <p:nvCxnSpPr>
              <p:cNvPr id="186" name="Straight Connector 185">
                <a:extLst>
                  <a:ext uri="{FF2B5EF4-FFF2-40B4-BE49-F238E27FC236}">
                    <a16:creationId xmlns:a16="http://schemas.microsoft.com/office/drawing/2014/main" id="{19D69BDF-66D8-4CC8-88A4-D25E7F076984}"/>
                  </a:ext>
                </a:extLst>
              </p:cNvPr>
              <p:cNvCxnSpPr/>
              <p:nvPr/>
            </p:nvCxnSpPr>
            <p:spPr>
              <a:xfrm flipH="1">
                <a:off x="1705495" y="3546953"/>
                <a:ext cx="73152" cy="1"/>
              </a:xfrm>
              <a:prstGeom prst="line">
                <a:avLst/>
              </a:prstGeom>
              <a:noFill/>
              <a:ln w="12700" cap="flat" cmpd="sng" algn="ctr">
                <a:solidFill>
                  <a:sysClr val="windowText" lastClr="000000"/>
                </a:solidFill>
                <a:prstDash val="solid"/>
              </a:ln>
              <a:effectLst/>
            </p:spPr>
          </p:cxnSp>
          <p:cxnSp>
            <p:nvCxnSpPr>
              <p:cNvPr id="187" name="Straight Connector 186">
                <a:extLst>
                  <a:ext uri="{FF2B5EF4-FFF2-40B4-BE49-F238E27FC236}">
                    <a16:creationId xmlns:a16="http://schemas.microsoft.com/office/drawing/2014/main" id="{AB862839-8210-47A2-9073-BE1A28927D87}"/>
                  </a:ext>
                </a:extLst>
              </p:cNvPr>
              <p:cNvCxnSpPr/>
              <p:nvPr/>
            </p:nvCxnSpPr>
            <p:spPr>
              <a:xfrm flipH="1">
                <a:off x="1705495" y="3767316"/>
                <a:ext cx="73152" cy="1"/>
              </a:xfrm>
              <a:prstGeom prst="line">
                <a:avLst/>
              </a:prstGeom>
              <a:noFill/>
              <a:ln w="12700" cap="flat" cmpd="sng" algn="ctr">
                <a:solidFill>
                  <a:sysClr val="windowText" lastClr="000000"/>
                </a:solidFill>
                <a:prstDash val="solid"/>
              </a:ln>
              <a:effectLst/>
            </p:spPr>
          </p:cxnSp>
          <p:cxnSp>
            <p:nvCxnSpPr>
              <p:cNvPr id="188" name="Straight Connector 187">
                <a:extLst>
                  <a:ext uri="{FF2B5EF4-FFF2-40B4-BE49-F238E27FC236}">
                    <a16:creationId xmlns:a16="http://schemas.microsoft.com/office/drawing/2014/main" id="{28698071-4A87-455B-9012-F4C802E542F6}"/>
                  </a:ext>
                </a:extLst>
              </p:cNvPr>
              <p:cNvCxnSpPr/>
              <p:nvPr/>
            </p:nvCxnSpPr>
            <p:spPr>
              <a:xfrm flipH="1">
                <a:off x="1705495" y="3987679"/>
                <a:ext cx="73152" cy="1"/>
              </a:xfrm>
              <a:prstGeom prst="line">
                <a:avLst/>
              </a:prstGeom>
              <a:noFill/>
              <a:ln w="12700" cap="flat" cmpd="sng" algn="ctr">
                <a:solidFill>
                  <a:sysClr val="windowText" lastClr="000000"/>
                </a:solidFill>
                <a:prstDash val="solid"/>
              </a:ln>
              <a:effectLst/>
            </p:spPr>
          </p:cxnSp>
          <p:cxnSp>
            <p:nvCxnSpPr>
              <p:cNvPr id="189" name="Straight Connector 188">
                <a:extLst>
                  <a:ext uri="{FF2B5EF4-FFF2-40B4-BE49-F238E27FC236}">
                    <a16:creationId xmlns:a16="http://schemas.microsoft.com/office/drawing/2014/main" id="{9AA4A897-68D1-446C-B469-8BE48399EDEF}"/>
                  </a:ext>
                </a:extLst>
              </p:cNvPr>
              <p:cNvCxnSpPr/>
              <p:nvPr/>
            </p:nvCxnSpPr>
            <p:spPr>
              <a:xfrm flipH="1">
                <a:off x="1705495" y="4208043"/>
                <a:ext cx="73152" cy="1"/>
              </a:xfrm>
              <a:prstGeom prst="line">
                <a:avLst/>
              </a:prstGeom>
              <a:noFill/>
              <a:ln w="12700" cap="flat" cmpd="sng" algn="ctr">
                <a:solidFill>
                  <a:sysClr val="windowText" lastClr="000000"/>
                </a:solidFill>
                <a:prstDash val="solid"/>
              </a:ln>
              <a:effectLst/>
            </p:spPr>
          </p:cxnSp>
          <p:sp>
            <p:nvSpPr>
              <p:cNvPr id="190" name="Rectangle 101">
                <a:extLst>
                  <a:ext uri="{FF2B5EF4-FFF2-40B4-BE49-F238E27FC236}">
                    <a16:creationId xmlns:a16="http://schemas.microsoft.com/office/drawing/2014/main" id="{3AD6EE44-3273-4087-8064-24A7D1B48DAC}"/>
                  </a:ext>
                </a:extLst>
              </p:cNvPr>
              <p:cNvSpPr>
                <a:spLocks noChangeArrowheads="1"/>
              </p:cNvSpPr>
              <p:nvPr/>
            </p:nvSpPr>
            <p:spPr bwMode="auto">
              <a:xfrm>
                <a:off x="1475514" y="1452533"/>
                <a:ext cx="20518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2.4</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1" name="Rectangle 101">
                <a:extLst>
                  <a:ext uri="{FF2B5EF4-FFF2-40B4-BE49-F238E27FC236}">
                    <a16:creationId xmlns:a16="http://schemas.microsoft.com/office/drawing/2014/main" id="{03E06334-F6B0-479A-A639-DEEC4F397109}"/>
                  </a:ext>
                </a:extLst>
              </p:cNvPr>
              <p:cNvSpPr>
                <a:spLocks noChangeArrowheads="1"/>
              </p:cNvSpPr>
              <p:nvPr/>
            </p:nvSpPr>
            <p:spPr bwMode="auto">
              <a:xfrm>
                <a:off x="1476002" y="1673730"/>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2.2</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2" name="Rectangle 101">
                <a:extLst>
                  <a:ext uri="{FF2B5EF4-FFF2-40B4-BE49-F238E27FC236}">
                    <a16:creationId xmlns:a16="http://schemas.microsoft.com/office/drawing/2014/main" id="{ED50CA25-B4EB-423D-B10E-253036D288B7}"/>
                  </a:ext>
                </a:extLst>
              </p:cNvPr>
              <p:cNvSpPr>
                <a:spLocks noChangeArrowheads="1"/>
              </p:cNvSpPr>
              <p:nvPr/>
            </p:nvSpPr>
            <p:spPr bwMode="auto">
              <a:xfrm>
                <a:off x="1476002" y="1894927"/>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2.0</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3" name="Rectangle 101">
                <a:extLst>
                  <a:ext uri="{FF2B5EF4-FFF2-40B4-BE49-F238E27FC236}">
                    <a16:creationId xmlns:a16="http://schemas.microsoft.com/office/drawing/2014/main" id="{81265F40-57F6-4647-B00D-5BEBBAC4C826}"/>
                  </a:ext>
                </a:extLst>
              </p:cNvPr>
              <p:cNvSpPr>
                <a:spLocks noChangeArrowheads="1"/>
              </p:cNvSpPr>
              <p:nvPr/>
            </p:nvSpPr>
            <p:spPr bwMode="auto">
              <a:xfrm>
                <a:off x="1476002" y="2116124"/>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1.8</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4" name="Rectangle 101">
                <a:extLst>
                  <a:ext uri="{FF2B5EF4-FFF2-40B4-BE49-F238E27FC236}">
                    <a16:creationId xmlns:a16="http://schemas.microsoft.com/office/drawing/2014/main" id="{4F1E651B-1B2C-4388-96FB-B1495D0579E7}"/>
                  </a:ext>
                </a:extLst>
              </p:cNvPr>
              <p:cNvSpPr>
                <a:spLocks noChangeArrowheads="1"/>
              </p:cNvSpPr>
              <p:nvPr/>
            </p:nvSpPr>
            <p:spPr bwMode="auto">
              <a:xfrm>
                <a:off x="1476002" y="2337321"/>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1.6</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5" name="Rectangle 101">
                <a:extLst>
                  <a:ext uri="{FF2B5EF4-FFF2-40B4-BE49-F238E27FC236}">
                    <a16:creationId xmlns:a16="http://schemas.microsoft.com/office/drawing/2014/main" id="{FBA4A91F-E751-4563-B7A1-F2C977C2E64E}"/>
                  </a:ext>
                </a:extLst>
              </p:cNvPr>
              <p:cNvSpPr>
                <a:spLocks noChangeArrowheads="1"/>
              </p:cNvSpPr>
              <p:nvPr/>
            </p:nvSpPr>
            <p:spPr bwMode="auto">
              <a:xfrm>
                <a:off x="1475514" y="2558518"/>
                <a:ext cx="20518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1.4</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6" name="Rectangle 101">
                <a:extLst>
                  <a:ext uri="{FF2B5EF4-FFF2-40B4-BE49-F238E27FC236}">
                    <a16:creationId xmlns:a16="http://schemas.microsoft.com/office/drawing/2014/main" id="{1F3A0421-4151-4597-B4BD-E7B6CC003590}"/>
                  </a:ext>
                </a:extLst>
              </p:cNvPr>
              <p:cNvSpPr>
                <a:spLocks noChangeArrowheads="1"/>
              </p:cNvSpPr>
              <p:nvPr/>
            </p:nvSpPr>
            <p:spPr bwMode="auto">
              <a:xfrm>
                <a:off x="1476002" y="2779715"/>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1.2</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7" name="Rectangle 101">
                <a:extLst>
                  <a:ext uri="{FF2B5EF4-FFF2-40B4-BE49-F238E27FC236}">
                    <a16:creationId xmlns:a16="http://schemas.microsoft.com/office/drawing/2014/main" id="{EE9FCA8B-F430-4C70-BB76-C1ADCCC58536}"/>
                  </a:ext>
                </a:extLst>
              </p:cNvPr>
              <p:cNvSpPr>
                <a:spLocks noChangeArrowheads="1"/>
              </p:cNvSpPr>
              <p:nvPr/>
            </p:nvSpPr>
            <p:spPr bwMode="auto">
              <a:xfrm>
                <a:off x="1476002" y="3000912"/>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1.0</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8" name="Rectangle 101">
                <a:extLst>
                  <a:ext uri="{FF2B5EF4-FFF2-40B4-BE49-F238E27FC236}">
                    <a16:creationId xmlns:a16="http://schemas.microsoft.com/office/drawing/2014/main" id="{ADE27CDF-058A-41BC-A4B9-FDAB84EE63AB}"/>
                  </a:ext>
                </a:extLst>
              </p:cNvPr>
              <p:cNvSpPr>
                <a:spLocks noChangeArrowheads="1"/>
              </p:cNvSpPr>
              <p:nvPr/>
            </p:nvSpPr>
            <p:spPr bwMode="auto">
              <a:xfrm>
                <a:off x="1476002" y="3222109"/>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0.8</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199" name="Rectangle 101">
                <a:extLst>
                  <a:ext uri="{FF2B5EF4-FFF2-40B4-BE49-F238E27FC236}">
                    <a16:creationId xmlns:a16="http://schemas.microsoft.com/office/drawing/2014/main" id="{37DEBF1C-82AD-42CA-A625-46FBA7C8DDE2}"/>
                  </a:ext>
                </a:extLst>
              </p:cNvPr>
              <p:cNvSpPr>
                <a:spLocks noChangeArrowheads="1"/>
              </p:cNvSpPr>
              <p:nvPr/>
            </p:nvSpPr>
            <p:spPr bwMode="auto">
              <a:xfrm>
                <a:off x="1476002" y="3443306"/>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0.6</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00" name="Rectangle 101">
                <a:extLst>
                  <a:ext uri="{FF2B5EF4-FFF2-40B4-BE49-F238E27FC236}">
                    <a16:creationId xmlns:a16="http://schemas.microsoft.com/office/drawing/2014/main" id="{2F2011AB-C8E7-427E-93CD-EDE6D2CC5238}"/>
                  </a:ext>
                </a:extLst>
              </p:cNvPr>
              <p:cNvSpPr>
                <a:spLocks noChangeArrowheads="1"/>
              </p:cNvSpPr>
              <p:nvPr/>
            </p:nvSpPr>
            <p:spPr bwMode="auto">
              <a:xfrm>
                <a:off x="1475514" y="3664503"/>
                <a:ext cx="20518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0.4</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01" name="Rectangle 101">
                <a:extLst>
                  <a:ext uri="{FF2B5EF4-FFF2-40B4-BE49-F238E27FC236}">
                    <a16:creationId xmlns:a16="http://schemas.microsoft.com/office/drawing/2014/main" id="{C48E2689-3F91-46A9-AAC0-BAAF927A9262}"/>
                  </a:ext>
                </a:extLst>
              </p:cNvPr>
              <p:cNvSpPr>
                <a:spLocks noChangeArrowheads="1"/>
              </p:cNvSpPr>
              <p:nvPr/>
            </p:nvSpPr>
            <p:spPr bwMode="auto">
              <a:xfrm>
                <a:off x="1476002" y="3885700"/>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0.2</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02" name="Rectangle 101">
                <a:extLst>
                  <a:ext uri="{FF2B5EF4-FFF2-40B4-BE49-F238E27FC236}">
                    <a16:creationId xmlns:a16="http://schemas.microsoft.com/office/drawing/2014/main" id="{7D15EF17-087A-4BD3-846F-8C86BB1706D6}"/>
                  </a:ext>
                </a:extLst>
              </p:cNvPr>
              <p:cNvSpPr>
                <a:spLocks noChangeArrowheads="1"/>
              </p:cNvSpPr>
              <p:nvPr/>
            </p:nvSpPr>
            <p:spPr bwMode="auto">
              <a:xfrm>
                <a:off x="1476002" y="4106901"/>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0.0</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cxnSp>
            <p:nvCxnSpPr>
              <p:cNvPr id="203" name="Straight Connector 202">
                <a:extLst>
                  <a:ext uri="{FF2B5EF4-FFF2-40B4-BE49-F238E27FC236}">
                    <a16:creationId xmlns:a16="http://schemas.microsoft.com/office/drawing/2014/main" id="{678F865D-500E-4076-87D6-E44F1BE4F255}"/>
                  </a:ext>
                </a:extLst>
              </p:cNvPr>
              <p:cNvCxnSpPr/>
              <p:nvPr/>
            </p:nvCxnSpPr>
            <p:spPr>
              <a:xfrm flipH="1">
                <a:off x="1705495" y="1343603"/>
                <a:ext cx="73152" cy="1"/>
              </a:xfrm>
              <a:prstGeom prst="line">
                <a:avLst/>
              </a:prstGeom>
              <a:noFill/>
              <a:ln w="12700" cap="flat" cmpd="sng" algn="ctr">
                <a:solidFill>
                  <a:sysClr val="windowText" lastClr="000000"/>
                </a:solidFill>
                <a:prstDash val="solid"/>
              </a:ln>
              <a:effectLst/>
            </p:spPr>
          </p:cxnSp>
          <p:sp>
            <p:nvSpPr>
              <p:cNvPr id="204" name="Rectangle 101">
                <a:extLst>
                  <a:ext uri="{FF2B5EF4-FFF2-40B4-BE49-F238E27FC236}">
                    <a16:creationId xmlns:a16="http://schemas.microsoft.com/office/drawing/2014/main" id="{59299FEB-3654-4189-8CFF-E3118FA2A587}"/>
                  </a:ext>
                </a:extLst>
              </p:cNvPr>
              <p:cNvSpPr>
                <a:spLocks noChangeArrowheads="1"/>
              </p:cNvSpPr>
              <p:nvPr/>
            </p:nvSpPr>
            <p:spPr bwMode="auto">
              <a:xfrm>
                <a:off x="1476002" y="1232450"/>
                <a:ext cx="204696"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2.6</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grpSp>
        <p:sp>
          <p:nvSpPr>
            <p:cNvPr id="175" name="Rectangle 284">
              <a:extLst>
                <a:ext uri="{FF2B5EF4-FFF2-40B4-BE49-F238E27FC236}">
                  <a16:creationId xmlns:a16="http://schemas.microsoft.com/office/drawing/2014/main" id="{5818057C-C571-4816-8A09-1A9D6E90E9FC}"/>
                </a:ext>
              </a:extLst>
            </p:cNvPr>
            <p:cNvSpPr>
              <a:spLocks noChangeArrowheads="1"/>
            </p:cNvSpPr>
            <p:nvPr/>
          </p:nvSpPr>
          <p:spPr bwMode="auto">
            <a:xfrm>
              <a:off x="7405120" y="1850544"/>
              <a:ext cx="149915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500" b="1" dirty="0">
                  <a:solidFill>
                    <a:schemeClr val="tx1">
                      <a:lumMod val="65000"/>
                      <a:lumOff val="35000"/>
                    </a:schemeClr>
                  </a:solidFill>
                  <a:latin typeface="Arial Narrow"/>
                  <a:cs typeface="Arial Narrow"/>
                </a:rPr>
                <a:t>Placebo</a:t>
              </a:r>
            </a:p>
            <a:p>
              <a:pPr algn="ctr" defTabSz="914400"/>
              <a:r>
                <a:rPr lang="en-US" altLang="en-US" sz="1500" b="1" dirty="0">
                  <a:solidFill>
                    <a:schemeClr val="tx1">
                      <a:lumMod val="65000"/>
                      <a:lumOff val="35000"/>
                    </a:schemeClr>
                  </a:solidFill>
                  <a:latin typeface="Arial Narrow"/>
                  <a:cs typeface="Arial Narrow"/>
                </a:rPr>
                <a:t>Median 2.38 mmol/L</a:t>
              </a:r>
              <a:endParaRPr lang="en-US" altLang="en-US" b="1" dirty="0">
                <a:solidFill>
                  <a:schemeClr val="tx1">
                    <a:lumMod val="65000"/>
                    <a:lumOff val="35000"/>
                  </a:schemeClr>
                </a:solidFill>
                <a:latin typeface="Arial Narrow"/>
                <a:cs typeface="Arial Narrow"/>
              </a:endParaRPr>
            </a:p>
          </p:txBody>
        </p:sp>
        <p:sp>
          <p:nvSpPr>
            <p:cNvPr id="176" name="Rectangle 285">
              <a:extLst>
                <a:ext uri="{FF2B5EF4-FFF2-40B4-BE49-F238E27FC236}">
                  <a16:creationId xmlns:a16="http://schemas.microsoft.com/office/drawing/2014/main" id="{E21637B1-387B-4A8D-A599-95F45BCFEFAC}"/>
                </a:ext>
              </a:extLst>
            </p:cNvPr>
            <p:cNvSpPr>
              <a:spLocks noChangeArrowheads="1"/>
            </p:cNvSpPr>
            <p:nvPr/>
          </p:nvSpPr>
          <p:spPr bwMode="auto">
            <a:xfrm>
              <a:off x="7406482" y="3506810"/>
              <a:ext cx="149642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500" b="1" dirty="0">
                  <a:solidFill>
                    <a:srgbClr val="451C6A"/>
                  </a:solidFill>
                  <a:latin typeface="Arial Narrow"/>
                  <a:cs typeface="Arial Narrow"/>
                </a:rPr>
                <a:t>Evolocumab</a:t>
              </a:r>
            </a:p>
            <a:p>
              <a:pPr algn="ctr" defTabSz="914400"/>
              <a:r>
                <a:rPr lang="en-US" altLang="en-US" sz="1500" b="1" dirty="0">
                  <a:solidFill>
                    <a:srgbClr val="451C6A"/>
                  </a:solidFill>
                  <a:latin typeface="Arial Narrow"/>
                  <a:cs typeface="Arial Narrow"/>
                </a:rPr>
                <a:t>Median 0.78 mmol/L</a:t>
              </a:r>
            </a:p>
          </p:txBody>
        </p:sp>
      </p:grpSp>
    </p:spTree>
    <p:extLst>
      <p:ext uri="{BB962C8B-B14F-4D97-AF65-F5344CB8AC3E}">
        <p14:creationId xmlns:p14="http://schemas.microsoft.com/office/powerpoint/2010/main" val="1891105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5569" y="6376765"/>
            <a:ext cx="9162797" cy="48123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1" name="Rectangle 12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6265" y="-10090"/>
            <a:ext cx="9021472" cy="1292662"/>
          </a:xfrm>
          <a:prstGeom prst="rect">
            <a:avLst/>
          </a:prstGeom>
        </p:spPr>
        <p:txBody>
          <a:bodyPr wrap="square">
            <a:spAutoFit/>
          </a:bodyPr>
          <a:lstStyle/>
          <a:p>
            <a:pPr lvl="0" algn="ctr" defTabSz="342991">
              <a:defRPr/>
            </a:pPr>
            <a:r>
              <a:rPr lang="en-CA" sz="2600" b="1" dirty="0">
                <a:solidFill>
                  <a:prstClr val="white"/>
                </a:solidFill>
                <a:latin typeface="Arial Narrow" panose="020B0606020202030204" pitchFamily="34" charset="0"/>
              </a:rPr>
              <a:t>FOURIER</a:t>
            </a:r>
          </a:p>
          <a:p>
            <a:pPr lvl="0" algn="ctr" defTabSz="342991">
              <a:defRPr/>
            </a:pPr>
            <a:r>
              <a:rPr lang="en-CA" sz="2600" b="1" dirty="0">
                <a:solidFill>
                  <a:prstClr val="white"/>
                </a:solidFill>
                <a:latin typeface="Arial Narrow" panose="020B0606020202030204" pitchFamily="34" charset="0"/>
              </a:rPr>
              <a:t>Composite of CV Death, MI, Stroke, Hospitalization for UA, or Coronary Revascularization</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CV = Cardiovascular; MI = Myocardial infarction; UA = Unstable angina; HR = Hazard ratio; SOC = Standard of Care</a:t>
            </a:r>
            <a:br>
              <a:rPr lang="en-CA" sz="900" dirty="0">
                <a:solidFill>
                  <a:srgbClr val="FFFFFF"/>
                </a:solidFill>
                <a:latin typeface="Arial Narrow" pitchFamily="34" charset="0"/>
                <a:cs typeface="Arial" charset="0"/>
              </a:rPr>
            </a:br>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2017; 376:1713-1722</a:t>
            </a:r>
          </a:p>
        </p:txBody>
      </p:sp>
      <p:grpSp>
        <p:nvGrpSpPr>
          <p:cNvPr id="251" name="Group 250">
            <a:extLst>
              <a:ext uri="{FF2B5EF4-FFF2-40B4-BE49-F238E27FC236}">
                <a16:creationId xmlns:a16="http://schemas.microsoft.com/office/drawing/2014/main" id="{D13FF09E-6DED-4D17-8F1A-4D0345AE7AB3}"/>
              </a:ext>
            </a:extLst>
          </p:cNvPr>
          <p:cNvGrpSpPr/>
          <p:nvPr/>
        </p:nvGrpSpPr>
        <p:grpSpPr>
          <a:xfrm>
            <a:off x="3871911" y="3526438"/>
            <a:ext cx="91440" cy="171450"/>
            <a:chOff x="3890962" y="3370263"/>
            <a:chExt cx="34925" cy="171450"/>
          </a:xfrm>
        </p:grpSpPr>
        <p:sp>
          <p:nvSpPr>
            <p:cNvPr id="252" name="Freeform 199">
              <a:extLst>
                <a:ext uri="{FF2B5EF4-FFF2-40B4-BE49-F238E27FC236}">
                  <a16:creationId xmlns:a16="http://schemas.microsoft.com/office/drawing/2014/main" id="{54A2267C-3126-462D-B984-F5220D125DFC}"/>
                </a:ext>
              </a:extLst>
            </p:cNvPr>
            <p:cNvSpPr>
              <a:spLocks/>
            </p:cNvSpPr>
            <p:nvPr/>
          </p:nvSpPr>
          <p:spPr bwMode="auto">
            <a:xfrm>
              <a:off x="3908425" y="3370263"/>
              <a:ext cx="0" cy="171450"/>
            </a:xfrm>
            <a:custGeom>
              <a:avLst/>
              <a:gdLst>
                <a:gd name="T0" fmla="*/ 108 h 108"/>
                <a:gd name="T1" fmla="*/ 57 h 108"/>
                <a:gd name="T2" fmla="*/ 0 h 108"/>
              </a:gdLst>
              <a:ahLst/>
              <a:cxnLst>
                <a:cxn ang="0">
                  <a:pos x="0" y="T0"/>
                </a:cxn>
                <a:cxn ang="0">
                  <a:pos x="0" y="T1"/>
                </a:cxn>
                <a:cxn ang="0">
                  <a:pos x="0" y="T2"/>
                </a:cxn>
              </a:cxnLst>
              <a:rect l="0" t="0" r="r" b="b"/>
              <a:pathLst>
                <a:path h="108">
                  <a:moveTo>
                    <a:pt x="0" y="108"/>
                  </a:moveTo>
                  <a:lnTo>
                    <a:pt x="0" y="57"/>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3" name="Line 200">
              <a:extLst>
                <a:ext uri="{FF2B5EF4-FFF2-40B4-BE49-F238E27FC236}">
                  <a16:creationId xmlns:a16="http://schemas.microsoft.com/office/drawing/2014/main" id="{9765B763-CEF6-46FF-BE02-141C84E0A05E}"/>
                </a:ext>
              </a:extLst>
            </p:cNvPr>
            <p:cNvSpPr>
              <a:spLocks noChangeShapeType="1"/>
            </p:cNvSpPr>
            <p:nvPr/>
          </p:nvSpPr>
          <p:spPr bwMode="auto">
            <a:xfrm>
              <a:off x="3890962" y="3541712"/>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4" name="Line 201">
              <a:extLst>
                <a:ext uri="{FF2B5EF4-FFF2-40B4-BE49-F238E27FC236}">
                  <a16:creationId xmlns:a16="http://schemas.microsoft.com/office/drawing/2014/main" id="{386234A7-EBD5-417D-9D23-2E874121D9C1}"/>
                </a:ext>
              </a:extLst>
            </p:cNvPr>
            <p:cNvSpPr>
              <a:spLocks noChangeShapeType="1"/>
            </p:cNvSpPr>
            <p:nvPr/>
          </p:nvSpPr>
          <p:spPr bwMode="auto">
            <a:xfrm>
              <a:off x="3890962" y="3370263"/>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sp>
        <p:nvSpPr>
          <p:cNvPr id="255" name="Rectangle 254">
            <a:extLst>
              <a:ext uri="{FF2B5EF4-FFF2-40B4-BE49-F238E27FC236}">
                <a16:creationId xmlns:a16="http://schemas.microsoft.com/office/drawing/2014/main" id="{B05CB12E-97F8-4F6D-837B-F10364327965}"/>
              </a:ext>
            </a:extLst>
          </p:cNvPr>
          <p:cNvSpPr/>
          <p:nvPr/>
        </p:nvSpPr>
        <p:spPr>
          <a:xfrm>
            <a:off x="4099" y="5939988"/>
            <a:ext cx="9144000" cy="369332"/>
          </a:xfrm>
          <a:prstGeom prst="rect">
            <a:avLst/>
          </a:prstGeom>
          <a:solidFill>
            <a:srgbClr val="6B4487"/>
          </a:solidFill>
        </p:spPr>
        <p:txBody>
          <a:bodyPr wrap="square">
            <a:spAutoFit/>
          </a:body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HR 0.85 (95% CI 0.79 to 0.92); </a:t>
            </a:r>
            <a:r>
              <a:rPr kumimoji="0" lang="en-US" sz="1800" b="1" i="1" u="none" strike="noStrike" kern="0" cap="none" spc="0" normalizeH="0" baseline="0" noProof="0" dirty="0">
                <a:ln>
                  <a:noFill/>
                </a:ln>
                <a:solidFill>
                  <a:srgbClr val="FFFFFF"/>
                </a:solidFill>
                <a:effectLst/>
                <a:uLnTx/>
                <a:uFillTx/>
                <a:latin typeface="Arial Narrow"/>
                <a:cs typeface="Arial Narrow"/>
              </a:rPr>
              <a:t>P</a:t>
            </a:r>
            <a:r>
              <a:rPr kumimoji="0" lang="en-US" sz="1800" b="1" i="0" u="none" strike="noStrike" kern="0" cap="none" spc="0" normalizeH="0" baseline="0" noProof="0" dirty="0">
                <a:ln>
                  <a:noFill/>
                </a:ln>
                <a:solidFill>
                  <a:srgbClr val="FFFFFF"/>
                </a:solidFill>
                <a:effectLst/>
                <a:uLnTx/>
                <a:uFillTx/>
                <a:latin typeface="Arial Narrow"/>
                <a:cs typeface="Arial Narrow"/>
              </a:rPr>
              <a:t> &lt; 0.001</a:t>
            </a:r>
            <a:endParaRPr kumimoji="0" lang="en-US" sz="1800" b="1" i="0" u="none" strike="noStrike" kern="0" cap="none" spc="0" normalizeH="0" baseline="0" noProof="0" dirty="0">
              <a:ln>
                <a:noFill/>
              </a:ln>
              <a:solidFill>
                <a:srgbClr val="FFFFFF"/>
              </a:solidFill>
              <a:effectLst/>
              <a:uLnTx/>
              <a:uFillTx/>
              <a:latin typeface="Arial Narrow"/>
              <a:ea typeface="Times New Roman" panose="02020603050405020304" pitchFamily="18" charset="0"/>
              <a:cs typeface="Arial Narrow"/>
            </a:endParaRPr>
          </a:p>
        </p:txBody>
      </p:sp>
      <p:grpSp>
        <p:nvGrpSpPr>
          <p:cNvPr id="256" name="Group 255">
            <a:extLst>
              <a:ext uri="{FF2B5EF4-FFF2-40B4-BE49-F238E27FC236}">
                <a16:creationId xmlns:a16="http://schemas.microsoft.com/office/drawing/2014/main" id="{977C3C5B-3B89-4904-AA92-062443D4880F}"/>
              </a:ext>
            </a:extLst>
          </p:cNvPr>
          <p:cNvGrpSpPr/>
          <p:nvPr/>
        </p:nvGrpSpPr>
        <p:grpSpPr>
          <a:xfrm>
            <a:off x="3871911" y="3686775"/>
            <a:ext cx="91440" cy="158750"/>
            <a:chOff x="3890962" y="3530600"/>
            <a:chExt cx="34925" cy="158750"/>
          </a:xfrm>
        </p:grpSpPr>
        <p:sp>
          <p:nvSpPr>
            <p:cNvPr id="257" name="Freeform 181">
              <a:extLst>
                <a:ext uri="{FF2B5EF4-FFF2-40B4-BE49-F238E27FC236}">
                  <a16:creationId xmlns:a16="http://schemas.microsoft.com/office/drawing/2014/main" id="{40066662-93BC-40D0-8673-EE3CE44F85B9}"/>
                </a:ext>
              </a:extLst>
            </p:cNvPr>
            <p:cNvSpPr>
              <a:spLocks/>
            </p:cNvSpPr>
            <p:nvPr/>
          </p:nvSpPr>
          <p:spPr bwMode="auto">
            <a:xfrm>
              <a:off x="3908425" y="3530600"/>
              <a:ext cx="0" cy="158750"/>
            </a:xfrm>
            <a:custGeom>
              <a:avLst/>
              <a:gdLst>
                <a:gd name="T0" fmla="*/ 100 h 100"/>
                <a:gd name="T1" fmla="*/ 52 h 100"/>
                <a:gd name="T2" fmla="*/ 0 h 100"/>
              </a:gdLst>
              <a:ahLst/>
              <a:cxnLst>
                <a:cxn ang="0">
                  <a:pos x="0" y="T0"/>
                </a:cxn>
                <a:cxn ang="0">
                  <a:pos x="0" y="T1"/>
                </a:cxn>
                <a:cxn ang="0">
                  <a:pos x="0" y="T2"/>
                </a:cxn>
              </a:cxnLst>
              <a:rect l="0" t="0" r="r" b="b"/>
              <a:pathLst>
                <a:path h="100">
                  <a:moveTo>
                    <a:pt x="0" y="100"/>
                  </a:moveTo>
                  <a:lnTo>
                    <a:pt x="0" y="52"/>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8" name="Line 182">
              <a:extLst>
                <a:ext uri="{FF2B5EF4-FFF2-40B4-BE49-F238E27FC236}">
                  <a16:creationId xmlns:a16="http://schemas.microsoft.com/office/drawing/2014/main" id="{8B7CF8E2-8C36-42AE-A8CF-9E95966B72E2}"/>
                </a:ext>
              </a:extLst>
            </p:cNvPr>
            <p:cNvSpPr>
              <a:spLocks noChangeShapeType="1"/>
            </p:cNvSpPr>
            <p:nvPr/>
          </p:nvSpPr>
          <p:spPr bwMode="auto">
            <a:xfrm>
              <a:off x="3890962" y="3689350"/>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9" name="Line 183">
              <a:extLst>
                <a:ext uri="{FF2B5EF4-FFF2-40B4-BE49-F238E27FC236}">
                  <a16:creationId xmlns:a16="http://schemas.microsoft.com/office/drawing/2014/main" id="{38FDB3BC-2D9A-48E0-AEAE-9F2D5E69A9CC}"/>
                </a:ext>
              </a:extLst>
            </p:cNvPr>
            <p:cNvSpPr>
              <a:spLocks noChangeShapeType="1"/>
            </p:cNvSpPr>
            <p:nvPr/>
          </p:nvSpPr>
          <p:spPr bwMode="auto">
            <a:xfrm>
              <a:off x="3890962" y="3530600"/>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60" name="Group 259">
            <a:extLst>
              <a:ext uri="{FF2B5EF4-FFF2-40B4-BE49-F238E27FC236}">
                <a16:creationId xmlns:a16="http://schemas.microsoft.com/office/drawing/2014/main" id="{490BB371-CE18-4C41-B146-EBC48B5CB08C}"/>
              </a:ext>
            </a:extLst>
          </p:cNvPr>
          <p:cNvGrpSpPr/>
          <p:nvPr/>
        </p:nvGrpSpPr>
        <p:grpSpPr>
          <a:xfrm>
            <a:off x="5405436" y="2835875"/>
            <a:ext cx="91440" cy="212725"/>
            <a:chOff x="5424487" y="2679700"/>
            <a:chExt cx="33337" cy="212725"/>
          </a:xfrm>
        </p:grpSpPr>
        <p:sp>
          <p:nvSpPr>
            <p:cNvPr id="261" name="Freeform 217">
              <a:extLst>
                <a:ext uri="{FF2B5EF4-FFF2-40B4-BE49-F238E27FC236}">
                  <a16:creationId xmlns:a16="http://schemas.microsoft.com/office/drawing/2014/main" id="{52C7D1EB-4385-4E77-9DE4-E227804FF9B6}"/>
                </a:ext>
              </a:extLst>
            </p:cNvPr>
            <p:cNvSpPr>
              <a:spLocks/>
            </p:cNvSpPr>
            <p:nvPr/>
          </p:nvSpPr>
          <p:spPr bwMode="auto">
            <a:xfrm>
              <a:off x="5440362" y="2679700"/>
              <a:ext cx="0" cy="212725"/>
            </a:xfrm>
            <a:custGeom>
              <a:avLst/>
              <a:gdLst>
                <a:gd name="T0" fmla="*/ 134 h 134"/>
                <a:gd name="T1" fmla="*/ 69 h 134"/>
                <a:gd name="T2" fmla="*/ 0 h 134"/>
              </a:gdLst>
              <a:ahLst/>
              <a:cxnLst>
                <a:cxn ang="0">
                  <a:pos x="0" y="T0"/>
                </a:cxn>
                <a:cxn ang="0">
                  <a:pos x="0" y="T1"/>
                </a:cxn>
                <a:cxn ang="0">
                  <a:pos x="0" y="T2"/>
                </a:cxn>
              </a:cxnLst>
              <a:rect l="0" t="0" r="r" b="b"/>
              <a:pathLst>
                <a:path h="134">
                  <a:moveTo>
                    <a:pt x="0" y="134"/>
                  </a:moveTo>
                  <a:lnTo>
                    <a:pt x="0" y="69"/>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2" name="Line 218">
              <a:extLst>
                <a:ext uri="{FF2B5EF4-FFF2-40B4-BE49-F238E27FC236}">
                  <a16:creationId xmlns:a16="http://schemas.microsoft.com/office/drawing/2014/main" id="{220F9F16-6A29-4C58-81F5-141839ACAE5C}"/>
                </a:ext>
              </a:extLst>
            </p:cNvPr>
            <p:cNvSpPr>
              <a:spLocks noChangeShapeType="1"/>
            </p:cNvSpPr>
            <p:nvPr/>
          </p:nvSpPr>
          <p:spPr bwMode="auto">
            <a:xfrm>
              <a:off x="5424487" y="2892425"/>
              <a:ext cx="33337"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3" name="Line 219">
              <a:extLst>
                <a:ext uri="{FF2B5EF4-FFF2-40B4-BE49-F238E27FC236}">
                  <a16:creationId xmlns:a16="http://schemas.microsoft.com/office/drawing/2014/main" id="{2BD634FF-CD0B-46EC-9D81-97ECB7E011A9}"/>
                </a:ext>
              </a:extLst>
            </p:cNvPr>
            <p:cNvSpPr>
              <a:spLocks noChangeShapeType="1"/>
            </p:cNvSpPr>
            <p:nvPr/>
          </p:nvSpPr>
          <p:spPr bwMode="auto">
            <a:xfrm>
              <a:off x="5424487" y="2679700"/>
              <a:ext cx="33337"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64" name="Group 263">
            <a:extLst>
              <a:ext uri="{FF2B5EF4-FFF2-40B4-BE49-F238E27FC236}">
                <a16:creationId xmlns:a16="http://schemas.microsoft.com/office/drawing/2014/main" id="{FC790C09-8C64-494C-95F8-F71831BB75EB}"/>
              </a:ext>
            </a:extLst>
          </p:cNvPr>
          <p:cNvGrpSpPr/>
          <p:nvPr/>
        </p:nvGrpSpPr>
        <p:grpSpPr>
          <a:xfrm>
            <a:off x="5405436" y="2499325"/>
            <a:ext cx="91440" cy="230188"/>
            <a:chOff x="5424487" y="2343150"/>
            <a:chExt cx="33337" cy="230188"/>
          </a:xfrm>
        </p:grpSpPr>
        <p:sp>
          <p:nvSpPr>
            <p:cNvPr id="265" name="Freeform 235">
              <a:extLst>
                <a:ext uri="{FF2B5EF4-FFF2-40B4-BE49-F238E27FC236}">
                  <a16:creationId xmlns:a16="http://schemas.microsoft.com/office/drawing/2014/main" id="{B540CEB4-D5DD-4C6E-A6E8-DAB620FC4BC6}"/>
                </a:ext>
              </a:extLst>
            </p:cNvPr>
            <p:cNvSpPr>
              <a:spLocks/>
            </p:cNvSpPr>
            <p:nvPr/>
          </p:nvSpPr>
          <p:spPr bwMode="auto">
            <a:xfrm>
              <a:off x="5440362" y="2343150"/>
              <a:ext cx="0" cy="230187"/>
            </a:xfrm>
            <a:custGeom>
              <a:avLst/>
              <a:gdLst>
                <a:gd name="T0" fmla="*/ 145 h 145"/>
                <a:gd name="T1" fmla="*/ 74 h 145"/>
                <a:gd name="T2" fmla="*/ 0 h 145"/>
              </a:gdLst>
              <a:ahLst/>
              <a:cxnLst>
                <a:cxn ang="0">
                  <a:pos x="0" y="T0"/>
                </a:cxn>
                <a:cxn ang="0">
                  <a:pos x="0" y="T1"/>
                </a:cxn>
                <a:cxn ang="0">
                  <a:pos x="0" y="T2"/>
                </a:cxn>
              </a:cxnLst>
              <a:rect l="0" t="0" r="r" b="b"/>
              <a:pathLst>
                <a:path h="145">
                  <a:moveTo>
                    <a:pt x="0" y="145"/>
                  </a:moveTo>
                  <a:lnTo>
                    <a:pt x="0" y="74"/>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6" name="Line 236">
              <a:extLst>
                <a:ext uri="{FF2B5EF4-FFF2-40B4-BE49-F238E27FC236}">
                  <a16:creationId xmlns:a16="http://schemas.microsoft.com/office/drawing/2014/main" id="{EF586100-D67C-4588-9575-6C431A56E33F}"/>
                </a:ext>
              </a:extLst>
            </p:cNvPr>
            <p:cNvSpPr>
              <a:spLocks noChangeShapeType="1"/>
            </p:cNvSpPr>
            <p:nvPr/>
          </p:nvSpPr>
          <p:spPr bwMode="auto">
            <a:xfrm>
              <a:off x="5424487" y="2573338"/>
              <a:ext cx="33337"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67" name="Line 237">
              <a:extLst>
                <a:ext uri="{FF2B5EF4-FFF2-40B4-BE49-F238E27FC236}">
                  <a16:creationId xmlns:a16="http://schemas.microsoft.com/office/drawing/2014/main" id="{57ECB3E2-DCDD-4624-A90B-51ED87C6CFE6}"/>
                </a:ext>
              </a:extLst>
            </p:cNvPr>
            <p:cNvSpPr>
              <a:spLocks noChangeShapeType="1"/>
            </p:cNvSpPr>
            <p:nvPr/>
          </p:nvSpPr>
          <p:spPr bwMode="auto">
            <a:xfrm>
              <a:off x="5424487" y="2343150"/>
              <a:ext cx="33337"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68" name="Group 267">
            <a:extLst>
              <a:ext uri="{FF2B5EF4-FFF2-40B4-BE49-F238E27FC236}">
                <a16:creationId xmlns:a16="http://schemas.microsoft.com/office/drawing/2014/main" id="{FA5D8FBB-403E-43A9-84FB-B47B358A8328}"/>
              </a:ext>
            </a:extLst>
          </p:cNvPr>
          <p:cNvGrpSpPr/>
          <p:nvPr/>
        </p:nvGrpSpPr>
        <p:grpSpPr>
          <a:xfrm>
            <a:off x="6938962" y="2010375"/>
            <a:ext cx="91440" cy="377825"/>
            <a:chOff x="6958012" y="1854200"/>
            <a:chExt cx="31750" cy="377825"/>
          </a:xfrm>
        </p:grpSpPr>
        <p:sp>
          <p:nvSpPr>
            <p:cNvPr id="269" name="Freeform 253">
              <a:extLst>
                <a:ext uri="{FF2B5EF4-FFF2-40B4-BE49-F238E27FC236}">
                  <a16:creationId xmlns:a16="http://schemas.microsoft.com/office/drawing/2014/main" id="{8E6B7AD2-5880-4CD2-94F1-6FC5C7725FBF}"/>
                </a:ext>
              </a:extLst>
            </p:cNvPr>
            <p:cNvSpPr>
              <a:spLocks/>
            </p:cNvSpPr>
            <p:nvPr/>
          </p:nvSpPr>
          <p:spPr bwMode="auto">
            <a:xfrm>
              <a:off x="6972300" y="1854200"/>
              <a:ext cx="0" cy="377825"/>
            </a:xfrm>
            <a:custGeom>
              <a:avLst/>
              <a:gdLst>
                <a:gd name="T0" fmla="*/ 238 h 238"/>
                <a:gd name="T1" fmla="*/ 122 h 238"/>
                <a:gd name="T2" fmla="*/ 0 h 238"/>
              </a:gdLst>
              <a:ahLst/>
              <a:cxnLst>
                <a:cxn ang="0">
                  <a:pos x="0" y="T0"/>
                </a:cxn>
                <a:cxn ang="0">
                  <a:pos x="0" y="T1"/>
                </a:cxn>
                <a:cxn ang="0">
                  <a:pos x="0" y="T2"/>
                </a:cxn>
              </a:cxnLst>
              <a:rect l="0" t="0" r="r" b="b"/>
              <a:pathLst>
                <a:path h="238">
                  <a:moveTo>
                    <a:pt x="0" y="238"/>
                  </a:moveTo>
                  <a:lnTo>
                    <a:pt x="0" y="122"/>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70" name="Line 254">
              <a:extLst>
                <a:ext uri="{FF2B5EF4-FFF2-40B4-BE49-F238E27FC236}">
                  <a16:creationId xmlns:a16="http://schemas.microsoft.com/office/drawing/2014/main" id="{C0096ED6-9417-4CFC-B7CB-7D462C93B039}"/>
                </a:ext>
              </a:extLst>
            </p:cNvPr>
            <p:cNvSpPr>
              <a:spLocks noChangeShapeType="1"/>
            </p:cNvSpPr>
            <p:nvPr/>
          </p:nvSpPr>
          <p:spPr bwMode="auto">
            <a:xfrm>
              <a:off x="6958012" y="2232025"/>
              <a:ext cx="31750"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71" name="Line 255">
              <a:extLst>
                <a:ext uri="{FF2B5EF4-FFF2-40B4-BE49-F238E27FC236}">
                  <a16:creationId xmlns:a16="http://schemas.microsoft.com/office/drawing/2014/main" id="{2479B294-D321-4264-90F1-7A19FB26EA94}"/>
                </a:ext>
              </a:extLst>
            </p:cNvPr>
            <p:cNvSpPr>
              <a:spLocks noChangeShapeType="1"/>
            </p:cNvSpPr>
            <p:nvPr/>
          </p:nvSpPr>
          <p:spPr bwMode="auto">
            <a:xfrm>
              <a:off x="6958012" y="1854200"/>
              <a:ext cx="31750"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72" name="Group 271">
            <a:extLst>
              <a:ext uri="{FF2B5EF4-FFF2-40B4-BE49-F238E27FC236}">
                <a16:creationId xmlns:a16="http://schemas.microsoft.com/office/drawing/2014/main" id="{54719499-8ABC-443C-969B-0252FF5D5011}"/>
              </a:ext>
            </a:extLst>
          </p:cNvPr>
          <p:cNvGrpSpPr/>
          <p:nvPr/>
        </p:nvGrpSpPr>
        <p:grpSpPr>
          <a:xfrm>
            <a:off x="6938962" y="1565875"/>
            <a:ext cx="91440" cy="371475"/>
            <a:chOff x="6958012" y="1409700"/>
            <a:chExt cx="31750" cy="371475"/>
          </a:xfrm>
        </p:grpSpPr>
        <p:sp>
          <p:nvSpPr>
            <p:cNvPr id="273" name="Freeform 271">
              <a:extLst>
                <a:ext uri="{FF2B5EF4-FFF2-40B4-BE49-F238E27FC236}">
                  <a16:creationId xmlns:a16="http://schemas.microsoft.com/office/drawing/2014/main" id="{6E681691-5B2D-45A7-A8BE-FDC3CB036E10}"/>
                </a:ext>
              </a:extLst>
            </p:cNvPr>
            <p:cNvSpPr>
              <a:spLocks/>
            </p:cNvSpPr>
            <p:nvPr/>
          </p:nvSpPr>
          <p:spPr bwMode="auto">
            <a:xfrm>
              <a:off x="6972300" y="1409700"/>
              <a:ext cx="0" cy="371475"/>
            </a:xfrm>
            <a:custGeom>
              <a:avLst/>
              <a:gdLst>
                <a:gd name="T0" fmla="*/ 234 h 234"/>
                <a:gd name="T1" fmla="*/ 120 h 234"/>
                <a:gd name="T2" fmla="*/ 0 h 234"/>
              </a:gdLst>
              <a:ahLst/>
              <a:cxnLst>
                <a:cxn ang="0">
                  <a:pos x="0" y="T0"/>
                </a:cxn>
                <a:cxn ang="0">
                  <a:pos x="0" y="T1"/>
                </a:cxn>
                <a:cxn ang="0">
                  <a:pos x="0" y="T2"/>
                </a:cxn>
              </a:cxnLst>
              <a:rect l="0" t="0" r="r" b="b"/>
              <a:pathLst>
                <a:path h="234">
                  <a:moveTo>
                    <a:pt x="0" y="234"/>
                  </a:moveTo>
                  <a:lnTo>
                    <a:pt x="0" y="120"/>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74" name="Line 272">
              <a:extLst>
                <a:ext uri="{FF2B5EF4-FFF2-40B4-BE49-F238E27FC236}">
                  <a16:creationId xmlns:a16="http://schemas.microsoft.com/office/drawing/2014/main" id="{A314316D-C008-4423-A771-3B68AC1474A8}"/>
                </a:ext>
              </a:extLst>
            </p:cNvPr>
            <p:cNvSpPr>
              <a:spLocks noChangeShapeType="1"/>
            </p:cNvSpPr>
            <p:nvPr/>
          </p:nvSpPr>
          <p:spPr bwMode="auto">
            <a:xfrm>
              <a:off x="6958012" y="1781175"/>
              <a:ext cx="31750"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75" name="Line 273">
              <a:extLst>
                <a:ext uri="{FF2B5EF4-FFF2-40B4-BE49-F238E27FC236}">
                  <a16:creationId xmlns:a16="http://schemas.microsoft.com/office/drawing/2014/main" id="{A8AE9D4B-9207-4424-844A-43054DD39EB7}"/>
                </a:ext>
              </a:extLst>
            </p:cNvPr>
            <p:cNvSpPr>
              <a:spLocks noChangeShapeType="1"/>
            </p:cNvSpPr>
            <p:nvPr/>
          </p:nvSpPr>
          <p:spPr bwMode="auto">
            <a:xfrm>
              <a:off x="6958012" y="1409700"/>
              <a:ext cx="31750"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76" name="Group 275">
            <a:extLst>
              <a:ext uri="{FF2B5EF4-FFF2-40B4-BE49-F238E27FC236}">
                <a16:creationId xmlns:a16="http://schemas.microsoft.com/office/drawing/2014/main" id="{210BE9C8-128F-4101-B083-6DB768B1F73B}"/>
              </a:ext>
            </a:extLst>
          </p:cNvPr>
          <p:cNvGrpSpPr/>
          <p:nvPr/>
        </p:nvGrpSpPr>
        <p:grpSpPr>
          <a:xfrm>
            <a:off x="3828873" y="1380138"/>
            <a:ext cx="3292258" cy="2716728"/>
            <a:chOff x="3828873" y="1223963"/>
            <a:chExt cx="3292258" cy="2716728"/>
          </a:xfrm>
        </p:grpSpPr>
        <p:sp>
          <p:nvSpPr>
            <p:cNvPr id="277" name="Rectangle 295">
              <a:extLst>
                <a:ext uri="{FF2B5EF4-FFF2-40B4-BE49-F238E27FC236}">
                  <a16:creationId xmlns:a16="http://schemas.microsoft.com/office/drawing/2014/main" id="{2811EA4F-C6A8-4B84-9B61-46FF02E68747}"/>
                </a:ext>
              </a:extLst>
            </p:cNvPr>
            <p:cNvSpPr>
              <a:spLocks noChangeArrowheads="1"/>
            </p:cNvSpPr>
            <p:nvPr/>
          </p:nvSpPr>
          <p:spPr bwMode="auto">
            <a:xfrm>
              <a:off x="3828873" y="3152775"/>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6.0</a:t>
              </a:r>
            </a:p>
          </p:txBody>
        </p:sp>
        <p:sp>
          <p:nvSpPr>
            <p:cNvPr id="278" name="Rectangle 296">
              <a:extLst>
                <a:ext uri="{FF2B5EF4-FFF2-40B4-BE49-F238E27FC236}">
                  <a16:creationId xmlns:a16="http://schemas.microsoft.com/office/drawing/2014/main" id="{E5788104-67D5-48A8-AF78-DDBB2732C809}"/>
                </a:ext>
              </a:extLst>
            </p:cNvPr>
            <p:cNvSpPr>
              <a:spLocks noChangeArrowheads="1"/>
            </p:cNvSpPr>
            <p:nvPr/>
          </p:nvSpPr>
          <p:spPr bwMode="auto">
            <a:xfrm>
              <a:off x="5326924" y="2132013"/>
              <a:ext cx="245635"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10.7</a:t>
              </a:r>
            </a:p>
          </p:txBody>
        </p:sp>
        <p:sp>
          <p:nvSpPr>
            <p:cNvPr id="279" name="Rectangle 297">
              <a:extLst>
                <a:ext uri="{FF2B5EF4-FFF2-40B4-BE49-F238E27FC236}">
                  <a16:creationId xmlns:a16="http://schemas.microsoft.com/office/drawing/2014/main" id="{0020ECF1-28E5-449D-A885-80ADC1D0DD32}"/>
                </a:ext>
              </a:extLst>
            </p:cNvPr>
            <p:cNvSpPr>
              <a:spLocks noChangeArrowheads="1"/>
            </p:cNvSpPr>
            <p:nvPr/>
          </p:nvSpPr>
          <p:spPr bwMode="auto">
            <a:xfrm>
              <a:off x="6855687" y="1223963"/>
              <a:ext cx="245635"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14.6</a:t>
              </a:r>
            </a:p>
          </p:txBody>
        </p:sp>
        <p:sp>
          <p:nvSpPr>
            <p:cNvPr id="280" name="Rectangle 298">
              <a:extLst>
                <a:ext uri="{FF2B5EF4-FFF2-40B4-BE49-F238E27FC236}">
                  <a16:creationId xmlns:a16="http://schemas.microsoft.com/office/drawing/2014/main" id="{9691C063-E626-478B-A04A-A36CF29F466D}"/>
                </a:ext>
              </a:extLst>
            </p:cNvPr>
            <p:cNvSpPr>
              <a:spLocks noChangeArrowheads="1"/>
            </p:cNvSpPr>
            <p:nvPr/>
          </p:nvSpPr>
          <p:spPr bwMode="auto">
            <a:xfrm>
              <a:off x="3851215" y="3756025"/>
              <a:ext cx="176330"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5.3</a:t>
              </a:r>
            </a:p>
          </p:txBody>
        </p:sp>
        <p:sp>
          <p:nvSpPr>
            <p:cNvPr id="281" name="Rectangle 299">
              <a:extLst>
                <a:ext uri="{FF2B5EF4-FFF2-40B4-BE49-F238E27FC236}">
                  <a16:creationId xmlns:a16="http://schemas.microsoft.com/office/drawing/2014/main" id="{0F9BD0C7-BEE5-4CAB-8EFD-A89FE5FB4539}"/>
                </a:ext>
              </a:extLst>
            </p:cNvPr>
            <p:cNvSpPr>
              <a:spLocks noChangeArrowheads="1"/>
            </p:cNvSpPr>
            <p:nvPr/>
          </p:nvSpPr>
          <p:spPr bwMode="auto">
            <a:xfrm>
              <a:off x="5381565" y="2978150"/>
              <a:ext cx="176330"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9.1</a:t>
              </a:r>
              <a:endParaRPr lang="en-US" altLang="en-US" sz="1400" b="1" dirty="0">
                <a:solidFill>
                  <a:srgbClr val="451C6A"/>
                </a:solidFill>
                <a:latin typeface="Arial Narrow"/>
                <a:cs typeface="Arial Narrow"/>
              </a:endParaRPr>
            </a:p>
          </p:txBody>
        </p:sp>
        <p:sp>
          <p:nvSpPr>
            <p:cNvPr id="282" name="Rectangle 300">
              <a:extLst>
                <a:ext uri="{FF2B5EF4-FFF2-40B4-BE49-F238E27FC236}">
                  <a16:creationId xmlns:a16="http://schemas.microsoft.com/office/drawing/2014/main" id="{7C70B0C8-4EBA-46F3-B8B5-C073E09CDC6C}"/>
                </a:ext>
              </a:extLst>
            </p:cNvPr>
            <p:cNvSpPr>
              <a:spLocks noChangeArrowheads="1"/>
            </p:cNvSpPr>
            <p:nvPr/>
          </p:nvSpPr>
          <p:spPr bwMode="auto">
            <a:xfrm>
              <a:off x="6874269" y="2308225"/>
              <a:ext cx="246862"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12.6</a:t>
              </a:r>
            </a:p>
          </p:txBody>
        </p:sp>
      </p:grpSp>
      <p:grpSp>
        <p:nvGrpSpPr>
          <p:cNvPr id="283" name="Group 282">
            <a:extLst>
              <a:ext uri="{FF2B5EF4-FFF2-40B4-BE49-F238E27FC236}">
                <a16:creationId xmlns:a16="http://schemas.microsoft.com/office/drawing/2014/main" id="{1925E657-D889-41D3-9B21-13926811927D}"/>
              </a:ext>
            </a:extLst>
          </p:cNvPr>
          <p:cNvGrpSpPr/>
          <p:nvPr/>
        </p:nvGrpSpPr>
        <p:grpSpPr>
          <a:xfrm>
            <a:off x="2376487" y="1756375"/>
            <a:ext cx="4595813" cy="3151187"/>
            <a:chOff x="2376487" y="1600200"/>
            <a:chExt cx="4595813" cy="3151187"/>
          </a:xfrm>
        </p:grpSpPr>
        <p:sp>
          <p:nvSpPr>
            <p:cNvPr id="284" name="Freeform 274">
              <a:extLst>
                <a:ext uri="{FF2B5EF4-FFF2-40B4-BE49-F238E27FC236}">
                  <a16:creationId xmlns:a16="http://schemas.microsoft.com/office/drawing/2014/main" id="{3E2CFA97-24D0-489C-A629-B5DD04D3C7D4}"/>
                </a:ext>
              </a:extLst>
            </p:cNvPr>
            <p:cNvSpPr>
              <a:spLocks/>
            </p:cNvSpPr>
            <p:nvPr/>
          </p:nvSpPr>
          <p:spPr bwMode="auto">
            <a:xfrm>
              <a:off x="2376487" y="3937000"/>
              <a:ext cx="941387" cy="814387"/>
            </a:xfrm>
            <a:custGeom>
              <a:avLst/>
              <a:gdLst>
                <a:gd name="T0" fmla="*/ 11 w 593"/>
                <a:gd name="T1" fmla="*/ 509 h 513"/>
                <a:gd name="T2" fmla="*/ 26 w 593"/>
                <a:gd name="T3" fmla="*/ 502 h 513"/>
                <a:gd name="T4" fmla="*/ 37 w 593"/>
                <a:gd name="T5" fmla="*/ 494 h 513"/>
                <a:gd name="T6" fmla="*/ 44 w 593"/>
                <a:gd name="T7" fmla="*/ 483 h 513"/>
                <a:gd name="T8" fmla="*/ 55 w 593"/>
                <a:gd name="T9" fmla="*/ 476 h 513"/>
                <a:gd name="T10" fmla="*/ 69 w 593"/>
                <a:gd name="T11" fmla="*/ 469 h 513"/>
                <a:gd name="T12" fmla="*/ 80 w 593"/>
                <a:gd name="T13" fmla="*/ 454 h 513"/>
                <a:gd name="T14" fmla="*/ 91 w 593"/>
                <a:gd name="T15" fmla="*/ 446 h 513"/>
                <a:gd name="T16" fmla="*/ 105 w 593"/>
                <a:gd name="T17" fmla="*/ 435 h 513"/>
                <a:gd name="T18" fmla="*/ 113 w 593"/>
                <a:gd name="T19" fmla="*/ 428 h 513"/>
                <a:gd name="T20" fmla="*/ 124 w 593"/>
                <a:gd name="T21" fmla="*/ 413 h 513"/>
                <a:gd name="T22" fmla="*/ 133 w 593"/>
                <a:gd name="T23" fmla="*/ 402 h 513"/>
                <a:gd name="T24" fmla="*/ 144 w 593"/>
                <a:gd name="T25" fmla="*/ 391 h 513"/>
                <a:gd name="T26" fmla="*/ 160 w 593"/>
                <a:gd name="T27" fmla="*/ 383 h 513"/>
                <a:gd name="T28" fmla="*/ 171 w 593"/>
                <a:gd name="T29" fmla="*/ 376 h 513"/>
                <a:gd name="T30" fmla="*/ 182 w 593"/>
                <a:gd name="T31" fmla="*/ 365 h 513"/>
                <a:gd name="T32" fmla="*/ 191 w 593"/>
                <a:gd name="T33" fmla="*/ 358 h 513"/>
                <a:gd name="T34" fmla="*/ 206 w 593"/>
                <a:gd name="T35" fmla="*/ 350 h 513"/>
                <a:gd name="T36" fmla="*/ 217 w 593"/>
                <a:gd name="T37" fmla="*/ 339 h 513"/>
                <a:gd name="T38" fmla="*/ 228 w 593"/>
                <a:gd name="T39" fmla="*/ 328 h 513"/>
                <a:gd name="T40" fmla="*/ 239 w 593"/>
                <a:gd name="T41" fmla="*/ 317 h 513"/>
                <a:gd name="T42" fmla="*/ 249 w 593"/>
                <a:gd name="T43" fmla="*/ 301 h 513"/>
                <a:gd name="T44" fmla="*/ 260 w 593"/>
                <a:gd name="T45" fmla="*/ 290 h 513"/>
                <a:gd name="T46" fmla="*/ 271 w 593"/>
                <a:gd name="T47" fmla="*/ 279 h 513"/>
                <a:gd name="T48" fmla="*/ 286 w 593"/>
                <a:gd name="T49" fmla="*/ 268 h 513"/>
                <a:gd name="T50" fmla="*/ 300 w 593"/>
                <a:gd name="T51" fmla="*/ 257 h 513"/>
                <a:gd name="T52" fmla="*/ 315 w 593"/>
                <a:gd name="T53" fmla="*/ 249 h 513"/>
                <a:gd name="T54" fmla="*/ 326 w 593"/>
                <a:gd name="T55" fmla="*/ 238 h 513"/>
                <a:gd name="T56" fmla="*/ 336 w 593"/>
                <a:gd name="T57" fmla="*/ 231 h 513"/>
                <a:gd name="T58" fmla="*/ 347 w 593"/>
                <a:gd name="T59" fmla="*/ 220 h 513"/>
                <a:gd name="T60" fmla="*/ 362 w 593"/>
                <a:gd name="T61" fmla="*/ 209 h 513"/>
                <a:gd name="T62" fmla="*/ 376 w 593"/>
                <a:gd name="T63" fmla="*/ 197 h 513"/>
                <a:gd name="T64" fmla="*/ 387 w 593"/>
                <a:gd name="T65" fmla="*/ 190 h 513"/>
                <a:gd name="T66" fmla="*/ 398 w 593"/>
                <a:gd name="T67" fmla="*/ 175 h 513"/>
                <a:gd name="T68" fmla="*/ 409 w 593"/>
                <a:gd name="T69" fmla="*/ 160 h 513"/>
                <a:gd name="T70" fmla="*/ 420 w 593"/>
                <a:gd name="T71" fmla="*/ 149 h 513"/>
                <a:gd name="T72" fmla="*/ 434 w 593"/>
                <a:gd name="T73" fmla="*/ 142 h 513"/>
                <a:gd name="T74" fmla="*/ 449 w 593"/>
                <a:gd name="T75" fmla="*/ 135 h 513"/>
                <a:gd name="T76" fmla="*/ 456 w 593"/>
                <a:gd name="T77" fmla="*/ 120 h 513"/>
                <a:gd name="T78" fmla="*/ 467 w 593"/>
                <a:gd name="T79" fmla="*/ 109 h 513"/>
                <a:gd name="T80" fmla="*/ 478 w 593"/>
                <a:gd name="T81" fmla="*/ 94 h 513"/>
                <a:gd name="T82" fmla="*/ 491 w 593"/>
                <a:gd name="T83" fmla="*/ 85 h 513"/>
                <a:gd name="T84" fmla="*/ 507 w 593"/>
                <a:gd name="T85" fmla="*/ 78 h 513"/>
                <a:gd name="T86" fmla="*/ 518 w 593"/>
                <a:gd name="T87" fmla="*/ 71 h 513"/>
                <a:gd name="T88" fmla="*/ 529 w 593"/>
                <a:gd name="T89" fmla="*/ 59 h 513"/>
                <a:gd name="T90" fmla="*/ 540 w 593"/>
                <a:gd name="T91" fmla="*/ 48 h 513"/>
                <a:gd name="T92" fmla="*/ 553 w 593"/>
                <a:gd name="T93" fmla="*/ 34 h 513"/>
                <a:gd name="T94" fmla="*/ 568 w 593"/>
                <a:gd name="T95" fmla="*/ 19 h 513"/>
                <a:gd name="T96" fmla="*/ 578 w 593"/>
                <a:gd name="T97" fmla="*/ 8 h 513"/>
                <a:gd name="T98" fmla="*/ 589 w 593"/>
                <a:gd name="T99"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3" h="513">
                  <a:moveTo>
                    <a:pt x="0" y="513"/>
                  </a:moveTo>
                  <a:lnTo>
                    <a:pt x="4" y="513"/>
                  </a:lnTo>
                  <a:lnTo>
                    <a:pt x="8" y="509"/>
                  </a:lnTo>
                  <a:lnTo>
                    <a:pt x="11" y="509"/>
                  </a:lnTo>
                  <a:lnTo>
                    <a:pt x="15" y="507"/>
                  </a:lnTo>
                  <a:lnTo>
                    <a:pt x="18" y="502"/>
                  </a:lnTo>
                  <a:lnTo>
                    <a:pt x="22" y="502"/>
                  </a:lnTo>
                  <a:lnTo>
                    <a:pt x="26" y="502"/>
                  </a:lnTo>
                  <a:lnTo>
                    <a:pt x="26" y="498"/>
                  </a:lnTo>
                  <a:lnTo>
                    <a:pt x="29" y="498"/>
                  </a:lnTo>
                  <a:lnTo>
                    <a:pt x="33" y="498"/>
                  </a:lnTo>
                  <a:lnTo>
                    <a:pt x="37" y="494"/>
                  </a:lnTo>
                  <a:lnTo>
                    <a:pt x="37" y="491"/>
                  </a:lnTo>
                  <a:lnTo>
                    <a:pt x="40" y="491"/>
                  </a:lnTo>
                  <a:lnTo>
                    <a:pt x="44" y="487"/>
                  </a:lnTo>
                  <a:lnTo>
                    <a:pt x="44" y="483"/>
                  </a:lnTo>
                  <a:lnTo>
                    <a:pt x="47" y="480"/>
                  </a:lnTo>
                  <a:lnTo>
                    <a:pt x="51" y="480"/>
                  </a:lnTo>
                  <a:lnTo>
                    <a:pt x="55" y="480"/>
                  </a:lnTo>
                  <a:lnTo>
                    <a:pt x="55" y="476"/>
                  </a:lnTo>
                  <a:lnTo>
                    <a:pt x="58" y="472"/>
                  </a:lnTo>
                  <a:lnTo>
                    <a:pt x="62" y="472"/>
                  </a:lnTo>
                  <a:lnTo>
                    <a:pt x="66" y="472"/>
                  </a:lnTo>
                  <a:lnTo>
                    <a:pt x="69" y="469"/>
                  </a:lnTo>
                  <a:lnTo>
                    <a:pt x="73" y="465"/>
                  </a:lnTo>
                  <a:lnTo>
                    <a:pt x="76" y="465"/>
                  </a:lnTo>
                  <a:lnTo>
                    <a:pt x="76" y="461"/>
                  </a:lnTo>
                  <a:lnTo>
                    <a:pt x="80" y="454"/>
                  </a:lnTo>
                  <a:lnTo>
                    <a:pt x="84" y="450"/>
                  </a:lnTo>
                  <a:lnTo>
                    <a:pt x="84" y="446"/>
                  </a:lnTo>
                  <a:lnTo>
                    <a:pt x="87" y="446"/>
                  </a:lnTo>
                  <a:lnTo>
                    <a:pt x="91" y="446"/>
                  </a:lnTo>
                  <a:lnTo>
                    <a:pt x="95" y="443"/>
                  </a:lnTo>
                  <a:lnTo>
                    <a:pt x="98" y="443"/>
                  </a:lnTo>
                  <a:lnTo>
                    <a:pt x="102" y="439"/>
                  </a:lnTo>
                  <a:lnTo>
                    <a:pt x="105" y="435"/>
                  </a:lnTo>
                  <a:lnTo>
                    <a:pt x="105" y="432"/>
                  </a:lnTo>
                  <a:lnTo>
                    <a:pt x="109" y="432"/>
                  </a:lnTo>
                  <a:lnTo>
                    <a:pt x="113" y="432"/>
                  </a:lnTo>
                  <a:lnTo>
                    <a:pt x="113" y="428"/>
                  </a:lnTo>
                  <a:lnTo>
                    <a:pt x="116" y="420"/>
                  </a:lnTo>
                  <a:lnTo>
                    <a:pt x="120" y="420"/>
                  </a:lnTo>
                  <a:lnTo>
                    <a:pt x="124" y="417"/>
                  </a:lnTo>
                  <a:lnTo>
                    <a:pt x="124" y="413"/>
                  </a:lnTo>
                  <a:lnTo>
                    <a:pt x="127" y="413"/>
                  </a:lnTo>
                  <a:lnTo>
                    <a:pt x="131" y="413"/>
                  </a:lnTo>
                  <a:lnTo>
                    <a:pt x="133" y="406"/>
                  </a:lnTo>
                  <a:lnTo>
                    <a:pt x="133" y="402"/>
                  </a:lnTo>
                  <a:lnTo>
                    <a:pt x="138" y="398"/>
                  </a:lnTo>
                  <a:lnTo>
                    <a:pt x="142" y="398"/>
                  </a:lnTo>
                  <a:lnTo>
                    <a:pt x="144" y="395"/>
                  </a:lnTo>
                  <a:lnTo>
                    <a:pt x="144" y="391"/>
                  </a:lnTo>
                  <a:lnTo>
                    <a:pt x="149" y="391"/>
                  </a:lnTo>
                  <a:lnTo>
                    <a:pt x="153" y="387"/>
                  </a:lnTo>
                  <a:lnTo>
                    <a:pt x="155" y="383"/>
                  </a:lnTo>
                  <a:lnTo>
                    <a:pt x="160" y="383"/>
                  </a:lnTo>
                  <a:lnTo>
                    <a:pt x="162" y="383"/>
                  </a:lnTo>
                  <a:lnTo>
                    <a:pt x="162" y="380"/>
                  </a:lnTo>
                  <a:lnTo>
                    <a:pt x="166" y="380"/>
                  </a:lnTo>
                  <a:lnTo>
                    <a:pt x="171" y="376"/>
                  </a:lnTo>
                  <a:lnTo>
                    <a:pt x="173" y="372"/>
                  </a:lnTo>
                  <a:lnTo>
                    <a:pt x="173" y="369"/>
                  </a:lnTo>
                  <a:lnTo>
                    <a:pt x="177" y="369"/>
                  </a:lnTo>
                  <a:lnTo>
                    <a:pt x="182" y="365"/>
                  </a:lnTo>
                  <a:lnTo>
                    <a:pt x="182" y="361"/>
                  </a:lnTo>
                  <a:lnTo>
                    <a:pt x="184" y="358"/>
                  </a:lnTo>
                  <a:lnTo>
                    <a:pt x="188" y="358"/>
                  </a:lnTo>
                  <a:lnTo>
                    <a:pt x="191" y="358"/>
                  </a:lnTo>
                  <a:lnTo>
                    <a:pt x="195" y="354"/>
                  </a:lnTo>
                  <a:lnTo>
                    <a:pt x="200" y="350"/>
                  </a:lnTo>
                  <a:lnTo>
                    <a:pt x="202" y="350"/>
                  </a:lnTo>
                  <a:lnTo>
                    <a:pt x="206" y="350"/>
                  </a:lnTo>
                  <a:lnTo>
                    <a:pt x="211" y="346"/>
                  </a:lnTo>
                  <a:lnTo>
                    <a:pt x="213" y="343"/>
                  </a:lnTo>
                  <a:lnTo>
                    <a:pt x="213" y="339"/>
                  </a:lnTo>
                  <a:lnTo>
                    <a:pt x="217" y="339"/>
                  </a:lnTo>
                  <a:lnTo>
                    <a:pt x="220" y="339"/>
                  </a:lnTo>
                  <a:lnTo>
                    <a:pt x="220" y="334"/>
                  </a:lnTo>
                  <a:lnTo>
                    <a:pt x="224" y="334"/>
                  </a:lnTo>
                  <a:lnTo>
                    <a:pt x="228" y="328"/>
                  </a:lnTo>
                  <a:lnTo>
                    <a:pt x="231" y="323"/>
                  </a:lnTo>
                  <a:lnTo>
                    <a:pt x="231" y="321"/>
                  </a:lnTo>
                  <a:lnTo>
                    <a:pt x="235" y="317"/>
                  </a:lnTo>
                  <a:lnTo>
                    <a:pt x="239" y="317"/>
                  </a:lnTo>
                  <a:lnTo>
                    <a:pt x="242" y="317"/>
                  </a:lnTo>
                  <a:lnTo>
                    <a:pt x="242" y="312"/>
                  </a:lnTo>
                  <a:lnTo>
                    <a:pt x="246" y="306"/>
                  </a:lnTo>
                  <a:lnTo>
                    <a:pt x="249" y="301"/>
                  </a:lnTo>
                  <a:lnTo>
                    <a:pt x="253" y="301"/>
                  </a:lnTo>
                  <a:lnTo>
                    <a:pt x="257" y="301"/>
                  </a:lnTo>
                  <a:lnTo>
                    <a:pt x="260" y="297"/>
                  </a:lnTo>
                  <a:lnTo>
                    <a:pt x="260" y="290"/>
                  </a:lnTo>
                  <a:lnTo>
                    <a:pt x="264" y="290"/>
                  </a:lnTo>
                  <a:lnTo>
                    <a:pt x="268" y="286"/>
                  </a:lnTo>
                  <a:lnTo>
                    <a:pt x="271" y="286"/>
                  </a:lnTo>
                  <a:lnTo>
                    <a:pt x="271" y="279"/>
                  </a:lnTo>
                  <a:lnTo>
                    <a:pt x="275" y="279"/>
                  </a:lnTo>
                  <a:lnTo>
                    <a:pt x="278" y="275"/>
                  </a:lnTo>
                  <a:lnTo>
                    <a:pt x="282" y="275"/>
                  </a:lnTo>
                  <a:lnTo>
                    <a:pt x="286" y="268"/>
                  </a:lnTo>
                  <a:lnTo>
                    <a:pt x="289" y="268"/>
                  </a:lnTo>
                  <a:lnTo>
                    <a:pt x="293" y="264"/>
                  </a:lnTo>
                  <a:lnTo>
                    <a:pt x="297" y="260"/>
                  </a:lnTo>
                  <a:lnTo>
                    <a:pt x="300" y="257"/>
                  </a:lnTo>
                  <a:lnTo>
                    <a:pt x="304" y="253"/>
                  </a:lnTo>
                  <a:lnTo>
                    <a:pt x="307" y="253"/>
                  </a:lnTo>
                  <a:lnTo>
                    <a:pt x="311" y="249"/>
                  </a:lnTo>
                  <a:lnTo>
                    <a:pt x="315" y="249"/>
                  </a:lnTo>
                  <a:lnTo>
                    <a:pt x="318" y="246"/>
                  </a:lnTo>
                  <a:lnTo>
                    <a:pt x="318" y="242"/>
                  </a:lnTo>
                  <a:lnTo>
                    <a:pt x="322" y="238"/>
                  </a:lnTo>
                  <a:lnTo>
                    <a:pt x="326" y="238"/>
                  </a:lnTo>
                  <a:lnTo>
                    <a:pt x="329" y="234"/>
                  </a:lnTo>
                  <a:lnTo>
                    <a:pt x="329" y="231"/>
                  </a:lnTo>
                  <a:lnTo>
                    <a:pt x="333" y="231"/>
                  </a:lnTo>
                  <a:lnTo>
                    <a:pt x="336" y="231"/>
                  </a:lnTo>
                  <a:lnTo>
                    <a:pt x="340" y="227"/>
                  </a:lnTo>
                  <a:lnTo>
                    <a:pt x="340" y="223"/>
                  </a:lnTo>
                  <a:lnTo>
                    <a:pt x="344" y="223"/>
                  </a:lnTo>
                  <a:lnTo>
                    <a:pt x="347" y="220"/>
                  </a:lnTo>
                  <a:lnTo>
                    <a:pt x="351" y="220"/>
                  </a:lnTo>
                  <a:lnTo>
                    <a:pt x="355" y="216"/>
                  </a:lnTo>
                  <a:lnTo>
                    <a:pt x="358" y="212"/>
                  </a:lnTo>
                  <a:lnTo>
                    <a:pt x="362" y="209"/>
                  </a:lnTo>
                  <a:lnTo>
                    <a:pt x="366" y="209"/>
                  </a:lnTo>
                  <a:lnTo>
                    <a:pt x="369" y="205"/>
                  </a:lnTo>
                  <a:lnTo>
                    <a:pt x="373" y="201"/>
                  </a:lnTo>
                  <a:lnTo>
                    <a:pt x="376" y="197"/>
                  </a:lnTo>
                  <a:lnTo>
                    <a:pt x="380" y="197"/>
                  </a:lnTo>
                  <a:lnTo>
                    <a:pt x="380" y="194"/>
                  </a:lnTo>
                  <a:lnTo>
                    <a:pt x="384" y="194"/>
                  </a:lnTo>
                  <a:lnTo>
                    <a:pt x="387" y="190"/>
                  </a:lnTo>
                  <a:lnTo>
                    <a:pt x="387" y="186"/>
                  </a:lnTo>
                  <a:lnTo>
                    <a:pt x="391" y="183"/>
                  </a:lnTo>
                  <a:lnTo>
                    <a:pt x="395" y="183"/>
                  </a:lnTo>
                  <a:lnTo>
                    <a:pt x="398" y="175"/>
                  </a:lnTo>
                  <a:lnTo>
                    <a:pt x="402" y="175"/>
                  </a:lnTo>
                  <a:lnTo>
                    <a:pt x="405" y="172"/>
                  </a:lnTo>
                  <a:lnTo>
                    <a:pt x="409" y="164"/>
                  </a:lnTo>
                  <a:lnTo>
                    <a:pt x="409" y="160"/>
                  </a:lnTo>
                  <a:lnTo>
                    <a:pt x="413" y="160"/>
                  </a:lnTo>
                  <a:lnTo>
                    <a:pt x="416" y="157"/>
                  </a:lnTo>
                  <a:lnTo>
                    <a:pt x="420" y="153"/>
                  </a:lnTo>
                  <a:lnTo>
                    <a:pt x="420" y="149"/>
                  </a:lnTo>
                  <a:lnTo>
                    <a:pt x="424" y="146"/>
                  </a:lnTo>
                  <a:lnTo>
                    <a:pt x="427" y="146"/>
                  </a:lnTo>
                  <a:lnTo>
                    <a:pt x="431" y="142"/>
                  </a:lnTo>
                  <a:lnTo>
                    <a:pt x="434" y="142"/>
                  </a:lnTo>
                  <a:lnTo>
                    <a:pt x="438" y="142"/>
                  </a:lnTo>
                  <a:lnTo>
                    <a:pt x="442" y="142"/>
                  </a:lnTo>
                  <a:lnTo>
                    <a:pt x="445" y="142"/>
                  </a:lnTo>
                  <a:lnTo>
                    <a:pt x="449" y="135"/>
                  </a:lnTo>
                  <a:lnTo>
                    <a:pt x="449" y="131"/>
                  </a:lnTo>
                  <a:lnTo>
                    <a:pt x="453" y="131"/>
                  </a:lnTo>
                  <a:lnTo>
                    <a:pt x="456" y="127"/>
                  </a:lnTo>
                  <a:lnTo>
                    <a:pt x="456" y="120"/>
                  </a:lnTo>
                  <a:lnTo>
                    <a:pt x="460" y="116"/>
                  </a:lnTo>
                  <a:lnTo>
                    <a:pt x="462" y="116"/>
                  </a:lnTo>
                  <a:lnTo>
                    <a:pt x="467" y="111"/>
                  </a:lnTo>
                  <a:lnTo>
                    <a:pt x="467" y="109"/>
                  </a:lnTo>
                  <a:lnTo>
                    <a:pt x="471" y="105"/>
                  </a:lnTo>
                  <a:lnTo>
                    <a:pt x="473" y="100"/>
                  </a:lnTo>
                  <a:lnTo>
                    <a:pt x="478" y="96"/>
                  </a:lnTo>
                  <a:lnTo>
                    <a:pt x="478" y="94"/>
                  </a:lnTo>
                  <a:lnTo>
                    <a:pt x="482" y="94"/>
                  </a:lnTo>
                  <a:lnTo>
                    <a:pt x="484" y="94"/>
                  </a:lnTo>
                  <a:lnTo>
                    <a:pt x="489" y="89"/>
                  </a:lnTo>
                  <a:lnTo>
                    <a:pt x="491" y="85"/>
                  </a:lnTo>
                  <a:lnTo>
                    <a:pt x="496" y="83"/>
                  </a:lnTo>
                  <a:lnTo>
                    <a:pt x="500" y="78"/>
                  </a:lnTo>
                  <a:lnTo>
                    <a:pt x="502" y="78"/>
                  </a:lnTo>
                  <a:lnTo>
                    <a:pt x="507" y="78"/>
                  </a:lnTo>
                  <a:lnTo>
                    <a:pt x="507" y="74"/>
                  </a:lnTo>
                  <a:lnTo>
                    <a:pt x="511" y="74"/>
                  </a:lnTo>
                  <a:lnTo>
                    <a:pt x="513" y="71"/>
                  </a:lnTo>
                  <a:lnTo>
                    <a:pt x="518" y="71"/>
                  </a:lnTo>
                  <a:lnTo>
                    <a:pt x="518" y="67"/>
                  </a:lnTo>
                  <a:lnTo>
                    <a:pt x="520" y="63"/>
                  </a:lnTo>
                  <a:lnTo>
                    <a:pt x="524" y="63"/>
                  </a:lnTo>
                  <a:lnTo>
                    <a:pt x="529" y="59"/>
                  </a:lnTo>
                  <a:lnTo>
                    <a:pt x="531" y="56"/>
                  </a:lnTo>
                  <a:lnTo>
                    <a:pt x="535" y="56"/>
                  </a:lnTo>
                  <a:lnTo>
                    <a:pt x="535" y="52"/>
                  </a:lnTo>
                  <a:lnTo>
                    <a:pt x="540" y="48"/>
                  </a:lnTo>
                  <a:lnTo>
                    <a:pt x="542" y="45"/>
                  </a:lnTo>
                  <a:lnTo>
                    <a:pt x="546" y="41"/>
                  </a:lnTo>
                  <a:lnTo>
                    <a:pt x="549" y="37"/>
                  </a:lnTo>
                  <a:lnTo>
                    <a:pt x="553" y="34"/>
                  </a:lnTo>
                  <a:lnTo>
                    <a:pt x="557" y="30"/>
                  </a:lnTo>
                  <a:lnTo>
                    <a:pt x="560" y="26"/>
                  </a:lnTo>
                  <a:lnTo>
                    <a:pt x="564" y="22"/>
                  </a:lnTo>
                  <a:lnTo>
                    <a:pt x="568" y="19"/>
                  </a:lnTo>
                  <a:lnTo>
                    <a:pt x="571" y="19"/>
                  </a:lnTo>
                  <a:lnTo>
                    <a:pt x="575" y="15"/>
                  </a:lnTo>
                  <a:lnTo>
                    <a:pt x="575" y="11"/>
                  </a:lnTo>
                  <a:lnTo>
                    <a:pt x="578" y="8"/>
                  </a:lnTo>
                  <a:lnTo>
                    <a:pt x="582" y="4"/>
                  </a:lnTo>
                  <a:lnTo>
                    <a:pt x="586" y="4"/>
                  </a:lnTo>
                  <a:lnTo>
                    <a:pt x="586" y="0"/>
                  </a:lnTo>
                  <a:lnTo>
                    <a:pt x="589" y="0"/>
                  </a:lnTo>
                  <a:lnTo>
                    <a:pt x="593"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85" name="Freeform 275">
              <a:extLst>
                <a:ext uri="{FF2B5EF4-FFF2-40B4-BE49-F238E27FC236}">
                  <a16:creationId xmlns:a16="http://schemas.microsoft.com/office/drawing/2014/main" id="{3841ABAE-0F2F-4196-A1EB-DEBA80D45FF5}"/>
                </a:ext>
              </a:extLst>
            </p:cNvPr>
            <p:cNvSpPr>
              <a:spLocks/>
            </p:cNvSpPr>
            <p:nvPr/>
          </p:nvSpPr>
          <p:spPr bwMode="auto">
            <a:xfrm>
              <a:off x="3317875" y="3182938"/>
              <a:ext cx="954087" cy="754062"/>
            </a:xfrm>
            <a:custGeom>
              <a:avLst/>
              <a:gdLst>
                <a:gd name="T0" fmla="*/ 7 w 601"/>
                <a:gd name="T1" fmla="*/ 464 h 475"/>
                <a:gd name="T2" fmla="*/ 18 w 601"/>
                <a:gd name="T3" fmla="*/ 457 h 475"/>
                <a:gd name="T4" fmla="*/ 29 w 601"/>
                <a:gd name="T5" fmla="*/ 446 h 475"/>
                <a:gd name="T6" fmla="*/ 40 w 601"/>
                <a:gd name="T7" fmla="*/ 435 h 475"/>
                <a:gd name="T8" fmla="*/ 51 w 601"/>
                <a:gd name="T9" fmla="*/ 427 h 475"/>
                <a:gd name="T10" fmla="*/ 65 w 601"/>
                <a:gd name="T11" fmla="*/ 416 h 475"/>
                <a:gd name="T12" fmla="*/ 76 w 601"/>
                <a:gd name="T13" fmla="*/ 405 h 475"/>
                <a:gd name="T14" fmla="*/ 87 w 601"/>
                <a:gd name="T15" fmla="*/ 398 h 475"/>
                <a:gd name="T16" fmla="*/ 98 w 601"/>
                <a:gd name="T17" fmla="*/ 385 h 475"/>
                <a:gd name="T18" fmla="*/ 112 w 601"/>
                <a:gd name="T19" fmla="*/ 367 h 475"/>
                <a:gd name="T20" fmla="*/ 127 w 601"/>
                <a:gd name="T21" fmla="*/ 361 h 475"/>
                <a:gd name="T22" fmla="*/ 138 w 601"/>
                <a:gd name="T23" fmla="*/ 352 h 475"/>
                <a:gd name="T24" fmla="*/ 149 w 601"/>
                <a:gd name="T25" fmla="*/ 337 h 475"/>
                <a:gd name="T26" fmla="*/ 163 w 601"/>
                <a:gd name="T27" fmla="*/ 337 h 475"/>
                <a:gd name="T28" fmla="*/ 178 w 601"/>
                <a:gd name="T29" fmla="*/ 326 h 475"/>
                <a:gd name="T30" fmla="*/ 187 w 601"/>
                <a:gd name="T31" fmla="*/ 319 h 475"/>
                <a:gd name="T32" fmla="*/ 203 w 601"/>
                <a:gd name="T33" fmla="*/ 308 h 475"/>
                <a:gd name="T34" fmla="*/ 214 w 601"/>
                <a:gd name="T35" fmla="*/ 297 h 475"/>
                <a:gd name="T36" fmla="*/ 225 w 601"/>
                <a:gd name="T37" fmla="*/ 286 h 475"/>
                <a:gd name="T38" fmla="*/ 238 w 601"/>
                <a:gd name="T39" fmla="*/ 274 h 475"/>
                <a:gd name="T40" fmla="*/ 249 w 601"/>
                <a:gd name="T41" fmla="*/ 267 h 475"/>
                <a:gd name="T42" fmla="*/ 265 w 601"/>
                <a:gd name="T43" fmla="*/ 256 h 475"/>
                <a:gd name="T44" fmla="*/ 274 w 601"/>
                <a:gd name="T45" fmla="*/ 241 h 475"/>
                <a:gd name="T46" fmla="*/ 285 w 601"/>
                <a:gd name="T47" fmla="*/ 237 h 475"/>
                <a:gd name="T48" fmla="*/ 296 w 601"/>
                <a:gd name="T49" fmla="*/ 226 h 475"/>
                <a:gd name="T50" fmla="*/ 307 w 601"/>
                <a:gd name="T51" fmla="*/ 219 h 475"/>
                <a:gd name="T52" fmla="*/ 318 w 601"/>
                <a:gd name="T53" fmla="*/ 208 h 475"/>
                <a:gd name="T54" fmla="*/ 332 w 601"/>
                <a:gd name="T55" fmla="*/ 204 h 475"/>
                <a:gd name="T56" fmla="*/ 347 w 601"/>
                <a:gd name="T57" fmla="*/ 193 h 475"/>
                <a:gd name="T58" fmla="*/ 358 w 601"/>
                <a:gd name="T59" fmla="*/ 186 h 475"/>
                <a:gd name="T60" fmla="*/ 369 w 601"/>
                <a:gd name="T61" fmla="*/ 177 h 475"/>
                <a:gd name="T62" fmla="*/ 383 w 601"/>
                <a:gd name="T63" fmla="*/ 171 h 475"/>
                <a:gd name="T64" fmla="*/ 394 w 601"/>
                <a:gd name="T65" fmla="*/ 160 h 475"/>
                <a:gd name="T66" fmla="*/ 405 w 601"/>
                <a:gd name="T67" fmla="*/ 149 h 475"/>
                <a:gd name="T68" fmla="*/ 416 w 601"/>
                <a:gd name="T69" fmla="*/ 138 h 475"/>
                <a:gd name="T70" fmla="*/ 430 w 601"/>
                <a:gd name="T71" fmla="*/ 133 h 475"/>
                <a:gd name="T72" fmla="*/ 441 w 601"/>
                <a:gd name="T73" fmla="*/ 122 h 475"/>
                <a:gd name="T74" fmla="*/ 456 w 601"/>
                <a:gd name="T75" fmla="*/ 114 h 475"/>
                <a:gd name="T76" fmla="*/ 467 w 601"/>
                <a:gd name="T77" fmla="*/ 107 h 475"/>
                <a:gd name="T78" fmla="*/ 481 w 601"/>
                <a:gd name="T79" fmla="*/ 99 h 475"/>
                <a:gd name="T80" fmla="*/ 492 w 601"/>
                <a:gd name="T81" fmla="*/ 92 h 475"/>
                <a:gd name="T82" fmla="*/ 503 w 601"/>
                <a:gd name="T83" fmla="*/ 81 h 475"/>
                <a:gd name="T84" fmla="*/ 517 w 601"/>
                <a:gd name="T85" fmla="*/ 70 h 475"/>
                <a:gd name="T86" fmla="*/ 528 w 601"/>
                <a:gd name="T87" fmla="*/ 62 h 475"/>
                <a:gd name="T88" fmla="*/ 543 w 601"/>
                <a:gd name="T89" fmla="*/ 55 h 475"/>
                <a:gd name="T90" fmla="*/ 550 w 601"/>
                <a:gd name="T91" fmla="*/ 44 h 475"/>
                <a:gd name="T92" fmla="*/ 561 w 601"/>
                <a:gd name="T93" fmla="*/ 37 h 475"/>
                <a:gd name="T94" fmla="*/ 574 w 601"/>
                <a:gd name="T95" fmla="*/ 22 h 475"/>
                <a:gd name="T96" fmla="*/ 585 w 601"/>
                <a:gd name="T97" fmla="*/ 11 h 475"/>
                <a:gd name="T98" fmla="*/ 601 w 601"/>
                <a:gd name="T99" fmla="*/ 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1" h="475">
                  <a:moveTo>
                    <a:pt x="0" y="475"/>
                  </a:moveTo>
                  <a:lnTo>
                    <a:pt x="0" y="468"/>
                  </a:lnTo>
                  <a:lnTo>
                    <a:pt x="4" y="464"/>
                  </a:lnTo>
                  <a:lnTo>
                    <a:pt x="7" y="464"/>
                  </a:lnTo>
                  <a:lnTo>
                    <a:pt x="11" y="464"/>
                  </a:lnTo>
                  <a:lnTo>
                    <a:pt x="11" y="460"/>
                  </a:lnTo>
                  <a:lnTo>
                    <a:pt x="14" y="460"/>
                  </a:lnTo>
                  <a:lnTo>
                    <a:pt x="18" y="457"/>
                  </a:lnTo>
                  <a:lnTo>
                    <a:pt x="22" y="453"/>
                  </a:lnTo>
                  <a:lnTo>
                    <a:pt x="22" y="449"/>
                  </a:lnTo>
                  <a:lnTo>
                    <a:pt x="25" y="446"/>
                  </a:lnTo>
                  <a:lnTo>
                    <a:pt x="29" y="446"/>
                  </a:lnTo>
                  <a:lnTo>
                    <a:pt x="33" y="442"/>
                  </a:lnTo>
                  <a:lnTo>
                    <a:pt x="36" y="438"/>
                  </a:lnTo>
                  <a:lnTo>
                    <a:pt x="40" y="438"/>
                  </a:lnTo>
                  <a:lnTo>
                    <a:pt x="40" y="435"/>
                  </a:lnTo>
                  <a:lnTo>
                    <a:pt x="43" y="435"/>
                  </a:lnTo>
                  <a:lnTo>
                    <a:pt x="47" y="431"/>
                  </a:lnTo>
                  <a:lnTo>
                    <a:pt x="51" y="431"/>
                  </a:lnTo>
                  <a:lnTo>
                    <a:pt x="51" y="427"/>
                  </a:lnTo>
                  <a:lnTo>
                    <a:pt x="54" y="423"/>
                  </a:lnTo>
                  <a:lnTo>
                    <a:pt x="58" y="423"/>
                  </a:lnTo>
                  <a:lnTo>
                    <a:pt x="62" y="420"/>
                  </a:lnTo>
                  <a:lnTo>
                    <a:pt x="65" y="416"/>
                  </a:lnTo>
                  <a:lnTo>
                    <a:pt x="69" y="416"/>
                  </a:lnTo>
                  <a:lnTo>
                    <a:pt x="69" y="409"/>
                  </a:lnTo>
                  <a:lnTo>
                    <a:pt x="72" y="405"/>
                  </a:lnTo>
                  <a:lnTo>
                    <a:pt x="76" y="405"/>
                  </a:lnTo>
                  <a:lnTo>
                    <a:pt x="80" y="405"/>
                  </a:lnTo>
                  <a:lnTo>
                    <a:pt x="80" y="401"/>
                  </a:lnTo>
                  <a:lnTo>
                    <a:pt x="83" y="401"/>
                  </a:lnTo>
                  <a:lnTo>
                    <a:pt x="87" y="398"/>
                  </a:lnTo>
                  <a:lnTo>
                    <a:pt x="91" y="398"/>
                  </a:lnTo>
                  <a:lnTo>
                    <a:pt x="91" y="394"/>
                  </a:lnTo>
                  <a:lnTo>
                    <a:pt x="94" y="390"/>
                  </a:lnTo>
                  <a:lnTo>
                    <a:pt x="98" y="385"/>
                  </a:lnTo>
                  <a:lnTo>
                    <a:pt x="101" y="378"/>
                  </a:lnTo>
                  <a:lnTo>
                    <a:pt x="105" y="378"/>
                  </a:lnTo>
                  <a:lnTo>
                    <a:pt x="109" y="374"/>
                  </a:lnTo>
                  <a:lnTo>
                    <a:pt x="112" y="367"/>
                  </a:lnTo>
                  <a:lnTo>
                    <a:pt x="116" y="367"/>
                  </a:lnTo>
                  <a:lnTo>
                    <a:pt x="120" y="363"/>
                  </a:lnTo>
                  <a:lnTo>
                    <a:pt x="123" y="361"/>
                  </a:lnTo>
                  <a:lnTo>
                    <a:pt x="127" y="361"/>
                  </a:lnTo>
                  <a:lnTo>
                    <a:pt x="130" y="356"/>
                  </a:lnTo>
                  <a:lnTo>
                    <a:pt x="130" y="352"/>
                  </a:lnTo>
                  <a:lnTo>
                    <a:pt x="134" y="352"/>
                  </a:lnTo>
                  <a:lnTo>
                    <a:pt x="138" y="352"/>
                  </a:lnTo>
                  <a:lnTo>
                    <a:pt x="141" y="348"/>
                  </a:lnTo>
                  <a:lnTo>
                    <a:pt x="145" y="348"/>
                  </a:lnTo>
                  <a:lnTo>
                    <a:pt x="149" y="348"/>
                  </a:lnTo>
                  <a:lnTo>
                    <a:pt x="149" y="337"/>
                  </a:lnTo>
                  <a:lnTo>
                    <a:pt x="152" y="337"/>
                  </a:lnTo>
                  <a:lnTo>
                    <a:pt x="156" y="337"/>
                  </a:lnTo>
                  <a:lnTo>
                    <a:pt x="159" y="337"/>
                  </a:lnTo>
                  <a:lnTo>
                    <a:pt x="163" y="337"/>
                  </a:lnTo>
                  <a:lnTo>
                    <a:pt x="167" y="334"/>
                  </a:lnTo>
                  <a:lnTo>
                    <a:pt x="170" y="330"/>
                  </a:lnTo>
                  <a:lnTo>
                    <a:pt x="174" y="326"/>
                  </a:lnTo>
                  <a:lnTo>
                    <a:pt x="178" y="326"/>
                  </a:lnTo>
                  <a:lnTo>
                    <a:pt x="181" y="323"/>
                  </a:lnTo>
                  <a:lnTo>
                    <a:pt x="185" y="323"/>
                  </a:lnTo>
                  <a:lnTo>
                    <a:pt x="187" y="323"/>
                  </a:lnTo>
                  <a:lnTo>
                    <a:pt x="187" y="319"/>
                  </a:lnTo>
                  <a:lnTo>
                    <a:pt x="192" y="319"/>
                  </a:lnTo>
                  <a:lnTo>
                    <a:pt x="196" y="315"/>
                  </a:lnTo>
                  <a:lnTo>
                    <a:pt x="199" y="311"/>
                  </a:lnTo>
                  <a:lnTo>
                    <a:pt x="203" y="308"/>
                  </a:lnTo>
                  <a:lnTo>
                    <a:pt x="207" y="308"/>
                  </a:lnTo>
                  <a:lnTo>
                    <a:pt x="207" y="304"/>
                  </a:lnTo>
                  <a:lnTo>
                    <a:pt x="210" y="300"/>
                  </a:lnTo>
                  <a:lnTo>
                    <a:pt x="214" y="297"/>
                  </a:lnTo>
                  <a:lnTo>
                    <a:pt x="216" y="293"/>
                  </a:lnTo>
                  <a:lnTo>
                    <a:pt x="216" y="289"/>
                  </a:lnTo>
                  <a:lnTo>
                    <a:pt x="221" y="289"/>
                  </a:lnTo>
                  <a:lnTo>
                    <a:pt x="225" y="286"/>
                  </a:lnTo>
                  <a:lnTo>
                    <a:pt x="227" y="286"/>
                  </a:lnTo>
                  <a:lnTo>
                    <a:pt x="232" y="282"/>
                  </a:lnTo>
                  <a:lnTo>
                    <a:pt x="236" y="278"/>
                  </a:lnTo>
                  <a:lnTo>
                    <a:pt x="238" y="274"/>
                  </a:lnTo>
                  <a:lnTo>
                    <a:pt x="243" y="271"/>
                  </a:lnTo>
                  <a:lnTo>
                    <a:pt x="245" y="271"/>
                  </a:lnTo>
                  <a:lnTo>
                    <a:pt x="245" y="267"/>
                  </a:lnTo>
                  <a:lnTo>
                    <a:pt x="249" y="267"/>
                  </a:lnTo>
                  <a:lnTo>
                    <a:pt x="254" y="267"/>
                  </a:lnTo>
                  <a:lnTo>
                    <a:pt x="256" y="263"/>
                  </a:lnTo>
                  <a:lnTo>
                    <a:pt x="260" y="260"/>
                  </a:lnTo>
                  <a:lnTo>
                    <a:pt x="265" y="256"/>
                  </a:lnTo>
                  <a:lnTo>
                    <a:pt x="267" y="252"/>
                  </a:lnTo>
                  <a:lnTo>
                    <a:pt x="267" y="249"/>
                  </a:lnTo>
                  <a:lnTo>
                    <a:pt x="271" y="245"/>
                  </a:lnTo>
                  <a:lnTo>
                    <a:pt x="274" y="241"/>
                  </a:lnTo>
                  <a:lnTo>
                    <a:pt x="274" y="237"/>
                  </a:lnTo>
                  <a:lnTo>
                    <a:pt x="278" y="237"/>
                  </a:lnTo>
                  <a:lnTo>
                    <a:pt x="282" y="237"/>
                  </a:lnTo>
                  <a:lnTo>
                    <a:pt x="285" y="237"/>
                  </a:lnTo>
                  <a:lnTo>
                    <a:pt x="285" y="234"/>
                  </a:lnTo>
                  <a:lnTo>
                    <a:pt x="289" y="230"/>
                  </a:lnTo>
                  <a:lnTo>
                    <a:pt x="294" y="230"/>
                  </a:lnTo>
                  <a:lnTo>
                    <a:pt x="296" y="226"/>
                  </a:lnTo>
                  <a:lnTo>
                    <a:pt x="296" y="223"/>
                  </a:lnTo>
                  <a:lnTo>
                    <a:pt x="300" y="223"/>
                  </a:lnTo>
                  <a:lnTo>
                    <a:pt x="303" y="223"/>
                  </a:lnTo>
                  <a:lnTo>
                    <a:pt x="307" y="219"/>
                  </a:lnTo>
                  <a:lnTo>
                    <a:pt x="311" y="215"/>
                  </a:lnTo>
                  <a:lnTo>
                    <a:pt x="314" y="215"/>
                  </a:lnTo>
                  <a:lnTo>
                    <a:pt x="314" y="212"/>
                  </a:lnTo>
                  <a:lnTo>
                    <a:pt x="318" y="208"/>
                  </a:lnTo>
                  <a:lnTo>
                    <a:pt x="322" y="208"/>
                  </a:lnTo>
                  <a:lnTo>
                    <a:pt x="325" y="208"/>
                  </a:lnTo>
                  <a:lnTo>
                    <a:pt x="329" y="204"/>
                  </a:lnTo>
                  <a:lnTo>
                    <a:pt x="332" y="204"/>
                  </a:lnTo>
                  <a:lnTo>
                    <a:pt x="336" y="199"/>
                  </a:lnTo>
                  <a:lnTo>
                    <a:pt x="340" y="197"/>
                  </a:lnTo>
                  <a:lnTo>
                    <a:pt x="343" y="197"/>
                  </a:lnTo>
                  <a:lnTo>
                    <a:pt x="347" y="193"/>
                  </a:lnTo>
                  <a:lnTo>
                    <a:pt x="351" y="193"/>
                  </a:lnTo>
                  <a:lnTo>
                    <a:pt x="354" y="188"/>
                  </a:lnTo>
                  <a:lnTo>
                    <a:pt x="354" y="186"/>
                  </a:lnTo>
                  <a:lnTo>
                    <a:pt x="358" y="186"/>
                  </a:lnTo>
                  <a:lnTo>
                    <a:pt x="361" y="182"/>
                  </a:lnTo>
                  <a:lnTo>
                    <a:pt x="365" y="182"/>
                  </a:lnTo>
                  <a:lnTo>
                    <a:pt x="365" y="177"/>
                  </a:lnTo>
                  <a:lnTo>
                    <a:pt x="369" y="177"/>
                  </a:lnTo>
                  <a:lnTo>
                    <a:pt x="372" y="175"/>
                  </a:lnTo>
                  <a:lnTo>
                    <a:pt x="376" y="171"/>
                  </a:lnTo>
                  <a:lnTo>
                    <a:pt x="380" y="171"/>
                  </a:lnTo>
                  <a:lnTo>
                    <a:pt x="383" y="171"/>
                  </a:lnTo>
                  <a:lnTo>
                    <a:pt x="383" y="166"/>
                  </a:lnTo>
                  <a:lnTo>
                    <a:pt x="387" y="166"/>
                  </a:lnTo>
                  <a:lnTo>
                    <a:pt x="390" y="162"/>
                  </a:lnTo>
                  <a:lnTo>
                    <a:pt x="394" y="160"/>
                  </a:lnTo>
                  <a:lnTo>
                    <a:pt x="398" y="155"/>
                  </a:lnTo>
                  <a:lnTo>
                    <a:pt x="401" y="151"/>
                  </a:lnTo>
                  <a:lnTo>
                    <a:pt x="405" y="151"/>
                  </a:lnTo>
                  <a:lnTo>
                    <a:pt x="405" y="149"/>
                  </a:lnTo>
                  <a:lnTo>
                    <a:pt x="409" y="144"/>
                  </a:lnTo>
                  <a:lnTo>
                    <a:pt x="412" y="140"/>
                  </a:lnTo>
                  <a:lnTo>
                    <a:pt x="412" y="138"/>
                  </a:lnTo>
                  <a:lnTo>
                    <a:pt x="416" y="138"/>
                  </a:lnTo>
                  <a:lnTo>
                    <a:pt x="419" y="138"/>
                  </a:lnTo>
                  <a:lnTo>
                    <a:pt x="423" y="138"/>
                  </a:lnTo>
                  <a:lnTo>
                    <a:pt x="427" y="133"/>
                  </a:lnTo>
                  <a:lnTo>
                    <a:pt x="430" y="133"/>
                  </a:lnTo>
                  <a:lnTo>
                    <a:pt x="434" y="133"/>
                  </a:lnTo>
                  <a:lnTo>
                    <a:pt x="434" y="125"/>
                  </a:lnTo>
                  <a:lnTo>
                    <a:pt x="438" y="125"/>
                  </a:lnTo>
                  <a:lnTo>
                    <a:pt x="441" y="122"/>
                  </a:lnTo>
                  <a:lnTo>
                    <a:pt x="445" y="118"/>
                  </a:lnTo>
                  <a:lnTo>
                    <a:pt x="448" y="118"/>
                  </a:lnTo>
                  <a:lnTo>
                    <a:pt x="452" y="114"/>
                  </a:lnTo>
                  <a:lnTo>
                    <a:pt x="456" y="114"/>
                  </a:lnTo>
                  <a:lnTo>
                    <a:pt x="459" y="111"/>
                  </a:lnTo>
                  <a:lnTo>
                    <a:pt x="463" y="111"/>
                  </a:lnTo>
                  <a:lnTo>
                    <a:pt x="463" y="107"/>
                  </a:lnTo>
                  <a:lnTo>
                    <a:pt x="467" y="107"/>
                  </a:lnTo>
                  <a:lnTo>
                    <a:pt x="470" y="107"/>
                  </a:lnTo>
                  <a:lnTo>
                    <a:pt x="474" y="103"/>
                  </a:lnTo>
                  <a:lnTo>
                    <a:pt x="478" y="103"/>
                  </a:lnTo>
                  <a:lnTo>
                    <a:pt x="481" y="99"/>
                  </a:lnTo>
                  <a:lnTo>
                    <a:pt x="481" y="92"/>
                  </a:lnTo>
                  <a:lnTo>
                    <a:pt x="485" y="92"/>
                  </a:lnTo>
                  <a:lnTo>
                    <a:pt x="488" y="92"/>
                  </a:lnTo>
                  <a:lnTo>
                    <a:pt x="492" y="92"/>
                  </a:lnTo>
                  <a:lnTo>
                    <a:pt x="496" y="88"/>
                  </a:lnTo>
                  <a:lnTo>
                    <a:pt x="499" y="88"/>
                  </a:lnTo>
                  <a:lnTo>
                    <a:pt x="503" y="85"/>
                  </a:lnTo>
                  <a:lnTo>
                    <a:pt x="503" y="81"/>
                  </a:lnTo>
                  <a:lnTo>
                    <a:pt x="507" y="81"/>
                  </a:lnTo>
                  <a:lnTo>
                    <a:pt x="510" y="77"/>
                  </a:lnTo>
                  <a:lnTo>
                    <a:pt x="514" y="74"/>
                  </a:lnTo>
                  <a:lnTo>
                    <a:pt x="517" y="70"/>
                  </a:lnTo>
                  <a:lnTo>
                    <a:pt x="521" y="70"/>
                  </a:lnTo>
                  <a:lnTo>
                    <a:pt x="521" y="66"/>
                  </a:lnTo>
                  <a:lnTo>
                    <a:pt x="525" y="62"/>
                  </a:lnTo>
                  <a:lnTo>
                    <a:pt x="528" y="62"/>
                  </a:lnTo>
                  <a:lnTo>
                    <a:pt x="532" y="59"/>
                  </a:lnTo>
                  <a:lnTo>
                    <a:pt x="536" y="55"/>
                  </a:lnTo>
                  <a:lnTo>
                    <a:pt x="539" y="55"/>
                  </a:lnTo>
                  <a:lnTo>
                    <a:pt x="543" y="55"/>
                  </a:lnTo>
                  <a:lnTo>
                    <a:pt x="543" y="51"/>
                  </a:lnTo>
                  <a:lnTo>
                    <a:pt x="545" y="51"/>
                  </a:lnTo>
                  <a:lnTo>
                    <a:pt x="550" y="48"/>
                  </a:lnTo>
                  <a:lnTo>
                    <a:pt x="550" y="44"/>
                  </a:lnTo>
                  <a:lnTo>
                    <a:pt x="554" y="44"/>
                  </a:lnTo>
                  <a:lnTo>
                    <a:pt x="556" y="40"/>
                  </a:lnTo>
                  <a:lnTo>
                    <a:pt x="561" y="40"/>
                  </a:lnTo>
                  <a:lnTo>
                    <a:pt x="561" y="37"/>
                  </a:lnTo>
                  <a:lnTo>
                    <a:pt x="565" y="33"/>
                  </a:lnTo>
                  <a:lnTo>
                    <a:pt x="567" y="29"/>
                  </a:lnTo>
                  <a:lnTo>
                    <a:pt x="572" y="25"/>
                  </a:lnTo>
                  <a:lnTo>
                    <a:pt x="574" y="22"/>
                  </a:lnTo>
                  <a:lnTo>
                    <a:pt x="578" y="18"/>
                  </a:lnTo>
                  <a:lnTo>
                    <a:pt x="583" y="18"/>
                  </a:lnTo>
                  <a:lnTo>
                    <a:pt x="583" y="14"/>
                  </a:lnTo>
                  <a:lnTo>
                    <a:pt x="585" y="11"/>
                  </a:lnTo>
                  <a:lnTo>
                    <a:pt x="590" y="7"/>
                  </a:lnTo>
                  <a:lnTo>
                    <a:pt x="594" y="3"/>
                  </a:lnTo>
                  <a:lnTo>
                    <a:pt x="596" y="3"/>
                  </a:lnTo>
                  <a:lnTo>
                    <a:pt x="601" y="3"/>
                  </a:lnTo>
                  <a:lnTo>
                    <a:pt x="601"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86" name="Freeform 276">
              <a:extLst>
                <a:ext uri="{FF2B5EF4-FFF2-40B4-BE49-F238E27FC236}">
                  <a16:creationId xmlns:a16="http://schemas.microsoft.com/office/drawing/2014/main" id="{2B39B340-64B4-44DE-815A-4E4AEBC93577}"/>
                </a:ext>
              </a:extLst>
            </p:cNvPr>
            <p:cNvSpPr>
              <a:spLocks/>
            </p:cNvSpPr>
            <p:nvPr/>
          </p:nvSpPr>
          <p:spPr bwMode="auto">
            <a:xfrm>
              <a:off x="4271962" y="2568575"/>
              <a:ext cx="1009650" cy="614362"/>
            </a:xfrm>
            <a:custGeom>
              <a:avLst/>
              <a:gdLst>
                <a:gd name="T0" fmla="*/ 11 w 636"/>
                <a:gd name="T1" fmla="*/ 383 h 387"/>
                <a:gd name="T2" fmla="*/ 22 w 636"/>
                <a:gd name="T3" fmla="*/ 379 h 387"/>
                <a:gd name="T4" fmla="*/ 35 w 636"/>
                <a:gd name="T5" fmla="*/ 368 h 387"/>
                <a:gd name="T6" fmla="*/ 46 w 636"/>
                <a:gd name="T7" fmla="*/ 363 h 387"/>
                <a:gd name="T8" fmla="*/ 57 w 636"/>
                <a:gd name="T9" fmla="*/ 357 h 387"/>
                <a:gd name="T10" fmla="*/ 68 w 636"/>
                <a:gd name="T11" fmla="*/ 350 h 387"/>
                <a:gd name="T12" fmla="*/ 79 w 636"/>
                <a:gd name="T13" fmla="*/ 337 h 387"/>
                <a:gd name="T14" fmla="*/ 89 w 636"/>
                <a:gd name="T15" fmla="*/ 326 h 387"/>
                <a:gd name="T16" fmla="*/ 104 w 636"/>
                <a:gd name="T17" fmla="*/ 323 h 387"/>
                <a:gd name="T18" fmla="*/ 115 w 636"/>
                <a:gd name="T19" fmla="*/ 319 h 387"/>
                <a:gd name="T20" fmla="*/ 126 w 636"/>
                <a:gd name="T21" fmla="*/ 312 h 387"/>
                <a:gd name="T22" fmla="*/ 140 w 636"/>
                <a:gd name="T23" fmla="*/ 308 h 387"/>
                <a:gd name="T24" fmla="*/ 155 w 636"/>
                <a:gd name="T25" fmla="*/ 304 h 387"/>
                <a:gd name="T26" fmla="*/ 166 w 636"/>
                <a:gd name="T27" fmla="*/ 300 h 387"/>
                <a:gd name="T28" fmla="*/ 176 w 636"/>
                <a:gd name="T29" fmla="*/ 293 h 387"/>
                <a:gd name="T30" fmla="*/ 191 w 636"/>
                <a:gd name="T31" fmla="*/ 286 h 387"/>
                <a:gd name="T32" fmla="*/ 202 w 636"/>
                <a:gd name="T33" fmla="*/ 278 h 387"/>
                <a:gd name="T34" fmla="*/ 216 w 636"/>
                <a:gd name="T35" fmla="*/ 271 h 387"/>
                <a:gd name="T36" fmla="*/ 227 w 636"/>
                <a:gd name="T37" fmla="*/ 263 h 387"/>
                <a:gd name="T38" fmla="*/ 242 w 636"/>
                <a:gd name="T39" fmla="*/ 256 h 387"/>
                <a:gd name="T40" fmla="*/ 256 w 636"/>
                <a:gd name="T41" fmla="*/ 245 h 387"/>
                <a:gd name="T42" fmla="*/ 267 w 636"/>
                <a:gd name="T43" fmla="*/ 238 h 387"/>
                <a:gd name="T44" fmla="*/ 282 w 636"/>
                <a:gd name="T45" fmla="*/ 230 h 387"/>
                <a:gd name="T46" fmla="*/ 296 w 636"/>
                <a:gd name="T47" fmla="*/ 226 h 387"/>
                <a:gd name="T48" fmla="*/ 311 w 636"/>
                <a:gd name="T49" fmla="*/ 219 h 387"/>
                <a:gd name="T50" fmla="*/ 324 w 636"/>
                <a:gd name="T51" fmla="*/ 208 h 387"/>
                <a:gd name="T52" fmla="*/ 340 w 636"/>
                <a:gd name="T53" fmla="*/ 201 h 387"/>
                <a:gd name="T54" fmla="*/ 349 w 636"/>
                <a:gd name="T55" fmla="*/ 197 h 387"/>
                <a:gd name="T56" fmla="*/ 360 w 636"/>
                <a:gd name="T57" fmla="*/ 186 h 387"/>
                <a:gd name="T58" fmla="*/ 375 w 636"/>
                <a:gd name="T59" fmla="*/ 178 h 387"/>
                <a:gd name="T60" fmla="*/ 386 w 636"/>
                <a:gd name="T61" fmla="*/ 167 h 387"/>
                <a:gd name="T62" fmla="*/ 400 w 636"/>
                <a:gd name="T63" fmla="*/ 156 h 387"/>
                <a:gd name="T64" fmla="*/ 411 w 636"/>
                <a:gd name="T65" fmla="*/ 149 h 387"/>
                <a:gd name="T66" fmla="*/ 422 w 636"/>
                <a:gd name="T67" fmla="*/ 138 h 387"/>
                <a:gd name="T68" fmla="*/ 436 w 636"/>
                <a:gd name="T69" fmla="*/ 127 h 387"/>
                <a:gd name="T70" fmla="*/ 451 w 636"/>
                <a:gd name="T71" fmla="*/ 122 h 387"/>
                <a:gd name="T72" fmla="*/ 465 w 636"/>
                <a:gd name="T73" fmla="*/ 107 h 387"/>
                <a:gd name="T74" fmla="*/ 476 w 636"/>
                <a:gd name="T75" fmla="*/ 100 h 387"/>
                <a:gd name="T76" fmla="*/ 491 w 636"/>
                <a:gd name="T77" fmla="*/ 89 h 387"/>
                <a:gd name="T78" fmla="*/ 502 w 636"/>
                <a:gd name="T79" fmla="*/ 85 h 387"/>
                <a:gd name="T80" fmla="*/ 516 w 636"/>
                <a:gd name="T81" fmla="*/ 77 h 387"/>
                <a:gd name="T82" fmla="*/ 527 w 636"/>
                <a:gd name="T83" fmla="*/ 66 h 387"/>
                <a:gd name="T84" fmla="*/ 542 w 636"/>
                <a:gd name="T85" fmla="*/ 59 h 387"/>
                <a:gd name="T86" fmla="*/ 556 w 636"/>
                <a:gd name="T87" fmla="*/ 48 h 387"/>
                <a:gd name="T88" fmla="*/ 567 w 636"/>
                <a:gd name="T89" fmla="*/ 40 h 387"/>
                <a:gd name="T90" fmla="*/ 578 w 636"/>
                <a:gd name="T91" fmla="*/ 33 h 387"/>
                <a:gd name="T92" fmla="*/ 592 w 636"/>
                <a:gd name="T93" fmla="*/ 22 h 387"/>
                <a:gd name="T94" fmla="*/ 607 w 636"/>
                <a:gd name="T95" fmla="*/ 11 h 387"/>
                <a:gd name="T96" fmla="*/ 618 w 636"/>
                <a:gd name="T97" fmla="*/ 7 h 387"/>
                <a:gd name="T98" fmla="*/ 631 w 636"/>
                <a:gd name="T9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6" h="387">
                  <a:moveTo>
                    <a:pt x="0" y="387"/>
                  </a:moveTo>
                  <a:lnTo>
                    <a:pt x="2" y="387"/>
                  </a:lnTo>
                  <a:lnTo>
                    <a:pt x="6" y="383"/>
                  </a:lnTo>
                  <a:lnTo>
                    <a:pt x="11" y="383"/>
                  </a:lnTo>
                  <a:lnTo>
                    <a:pt x="13" y="383"/>
                  </a:lnTo>
                  <a:lnTo>
                    <a:pt x="17" y="383"/>
                  </a:lnTo>
                  <a:lnTo>
                    <a:pt x="17" y="379"/>
                  </a:lnTo>
                  <a:lnTo>
                    <a:pt x="22" y="379"/>
                  </a:lnTo>
                  <a:lnTo>
                    <a:pt x="24" y="374"/>
                  </a:lnTo>
                  <a:lnTo>
                    <a:pt x="28" y="372"/>
                  </a:lnTo>
                  <a:lnTo>
                    <a:pt x="31" y="372"/>
                  </a:lnTo>
                  <a:lnTo>
                    <a:pt x="35" y="368"/>
                  </a:lnTo>
                  <a:lnTo>
                    <a:pt x="39" y="368"/>
                  </a:lnTo>
                  <a:lnTo>
                    <a:pt x="39" y="363"/>
                  </a:lnTo>
                  <a:lnTo>
                    <a:pt x="42" y="363"/>
                  </a:lnTo>
                  <a:lnTo>
                    <a:pt x="46" y="363"/>
                  </a:lnTo>
                  <a:lnTo>
                    <a:pt x="50" y="361"/>
                  </a:lnTo>
                  <a:lnTo>
                    <a:pt x="50" y="357"/>
                  </a:lnTo>
                  <a:lnTo>
                    <a:pt x="53" y="357"/>
                  </a:lnTo>
                  <a:lnTo>
                    <a:pt x="57" y="357"/>
                  </a:lnTo>
                  <a:lnTo>
                    <a:pt x="60" y="352"/>
                  </a:lnTo>
                  <a:lnTo>
                    <a:pt x="64" y="352"/>
                  </a:lnTo>
                  <a:lnTo>
                    <a:pt x="68" y="352"/>
                  </a:lnTo>
                  <a:lnTo>
                    <a:pt x="68" y="350"/>
                  </a:lnTo>
                  <a:lnTo>
                    <a:pt x="71" y="350"/>
                  </a:lnTo>
                  <a:lnTo>
                    <a:pt x="75" y="341"/>
                  </a:lnTo>
                  <a:lnTo>
                    <a:pt x="79" y="341"/>
                  </a:lnTo>
                  <a:lnTo>
                    <a:pt x="79" y="337"/>
                  </a:lnTo>
                  <a:lnTo>
                    <a:pt x="82" y="335"/>
                  </a:lnTo>
                  <a:lnTo>
                    <a:pt x="86" y="335"/>
                  </a:lnTo>
                  <a:lnTo>
                    <a:pt x="86" y="330"/>
                  </a:lnTo>
                  <a:lnTo>
                    <a:pt x="89" y="326"/>
                  </a:lnTo>
                  <a:lnTo>
                    <a:pt x="93" y="326"/>
                  </a:lnTo>
                  <a:lnTo>
                    <a:pt x="97" y="326"/>
                  </a:lnTo>
                  <a:lnTo>
                    <a:pt x="100" y="323"/>
                  </a:lnTo>
                  <a:lnTo>
                    <a:pt x="104" y="323"/>
                  </a:lnTo>
                  <a:lnTo>
                    <a:pt x="108" y="323"/>
                  </a:lnTo>
                  <a:lnTo>
                    <a:pt x="108" y="319"/>
                  </a:lnTo>
                  <a:lnTo>
                    <a:pt x="111" y="319"/>
                  </a:lnTo>
                  <a:lnTo>
                    <a:pt x="115" y="319"/>
                  </a:lnTo>
                  <a:lnTo>
                    <a:pt x="118" y="315"/>
                  </a:lnTo>
                  <a:lnTo>
                    <a:pt x="118" y="312"/>
                  </a:lnTo>
                  <a:lnTo>
                    <a:pt x="122" y="312"/>
                  </a:lnTo>
                  <a:lnTo>
                    <a:pt x="126" y="312"/>
                  </a:lnTo>
                  <a:lnTo>
                    <a:pt x="129" y="312"/>
                  </a:lnTo>
                  <a:lnTo>
                    <a:pt x="133" y="308"/>
                  </a:lnTo>
                  <a:lnTo>
                    <a:pt x="137" y="308"/>
                  </a:lnTo>
                  <a:lnTo>
                    <a:pt x="140" y="308"/>
                  </a:lnTo>
                  <a:lnTo>
                    <a:pt x="144" y="308"/>
                  </a:lnTo>
                  <a:lnTo>
                    <a:pt x="147" y="308"/>
                  </a:lnTo>
                  <a:lnTo>
                    <a:pt x="151" y="308"/>
                  </a:lnTo>
                  <a:lnTo>
                    <a:pt x="155" y="304"/>
                  </a:lnTo>
                  <a:lnTo>
                    <a:pt x="155" y="300"/>
                  </a:lnTo>
                  <a:lnTo>
                    <a:pt x="158" y="300"/>
                  </a:lnTo>
                  <a:lnTo>
                    <a:pt x="162" y="300"/>
                  </a:lnTo>
                  <a:lnTo>
                    <a:pt x="166" y="300"/>
                  </a:lnTo>
                  <a:lnTo>
                    <a:pt x="166" y="297"/>
                  </a:lnTo>
                  <a:lnTo>
                    <a:pt x="169" y="297"/>
                  </a:lnTo>
                  <a:lnTo>
                    <a:pt x="173" y="293"/>
                  </a:lnTo>
                  <a:lnTo>
                    <a:pt x="176" y="293"/>
                  </a:lnTo>
                  <a:lnTo>
                    <a:pt x="180" y="293"/>
                  </a:lnTo>
                  <a:lnTo>
                    <a:pt x="184" y="293"/>
                  </a:lnTo>
                  <a:lnTo>
                    <a:pt x="187" y="289"/>
                  </a:lnTo>
                  <a:lnTo>
                    <a:pt x="191" y="286"/>
                  </a:lnTo>
                  <a:lnTo>
                    <a:pt x="195" y="286"/>
                  </a:lnTo>
                  <a:lnTo>
                    <a:pt x="195" y="282"/>
                  </a:lnTo>
                  <a:lnTo>
                    <a:pt x="198" y="278"/>
                  </a:lnTo>
                  <a:lnTo>
                    <a:pt x="202" y="278"/>
                  </a:lnTo>
                  <a:lnTo>
                    <a:pt x="205" y="278"/>
                  </a:lnTo>
                  <a:lnTo>
                    <a:pt x="209" y="271"/>
                  </a:lnTo>
                  <a:lnTo>
                    <a:pt x="213" y="271"/>
                  </a:lnTo>
                  <a:lnTo>
                    <a:pt x="216" y="271"/>
                  </a:lnTo>
                  <a:lnTo>
                    <a:pt x="216" y="267"/>
                  </a:lnTo>
                  <a:lnTo>
                    <a:pt x="220" y="267"/>
                  </a:lnTo>
                  <a:lnTo>
                    <a:pt x="224" y="267"/>
                  </a:lnTo>
                  <a:lnTo>
                    <a:pt x="227" y="263"/>
                  </a:lnTo>
                  <a:lnTo>
                    <a:pt x="231" y="263"/>
                  </a:lnTo>
                  <a:lnTo>
                    <a:pt x="234" y="263"/>
                  </a:lnTo>
                  <a:lnTo>
                    <a:pt x="238" y="263"/>
                  </a:lnTo>
                  <a:lnTo>
                    <a:pt x="242" y="256"/>
                  </a:lnTo>
                  <a:lnTo>
                    <a:pt x="245" y="252"/>
                  </a:lnTo>
                  <a:lnTo>
                    <a:pt x="249" y="252"/>
                  </a:lnTo>
                  <a:lnTo>
                    <a:pt x="253" y="249"/>
                  </a:lnTo>
                  <a:lnTo>
                    <a:pt x="256" y="245"/>
                  </a:lnTo>
                  <a:lnTo>
                    <a:pt x="260" y="245"/>
                  </a:lnTo>
                  <a:lnTo>
                    <a:pt x="262" y="241"/>
                  </a:lnTo>
                  <a:lnTo>
                    <a:pt x="262" y="238"/>
                  </a:lnTo>
                  <a:lnTo>
                    <a:pt x="267" y="238"/>
                  </a:lnTo>
                  <a:lnTo>
                    <a:pt x="271" y="234"/>
                  </a:lnTo>
                  <a:lnTo>
                    <a:pt x="274" y="230"/>
                  </a:lnTo>
                  <a:lnTo>
                    <a:pt x="278" y="230"/>
                  </a:lnTo>
                  <a:lnTo>
                    <a:pt x="282" y="230"/>
                  </a:lnTo>
                  <a:lnTo>
                    <a:pt x="285" y="230"/>
                  </a:lnTo>
                  <a:lnTo>
                    <a:pt x="289" y="230"/>
                  </a:lnTo>
                  <a:lnTo>
                    <a:pt x="291" y="230"/>
                  </a:lnTo>
                  <a:lnTo>
                    <a:pt x="296" y="226"/>
                  </a:lnTo>
                  <a:lnTo>
                    <a:pt x="300" y="226"/>
                  </a:lnTo>
                  <a:lnTo>
                    <a:pt x="302" y="223"/>
                  </a:lnTo>
                  <a:lnTo>
                    <a:pt x="307" y="219"/>
                  </a:lnTo>
                  <a:lnTo>
                    <a:pt x="311" y="219"/>
                  </a:lnTo>
                  <a:lnTo>
                    <a:pt x="313" y="215"/>
                  </a:lnTo>
                  <a:lnTo>
                    <a:pt x="318" y="212"/>
                  </a:lnTo>
                  <a:lnTo>
                    <a:pt x="320" y="212"/>
                  </a:lnTo>
                  <a:lnTo>
                    <a:pt x="324" y="208"/>
                  </a:lnTo>
                  <a:lnTo>
                    <a:pt x="329" y="204"/>
                  </a:lnTo>
                  <a:lnTo>
                    <a:pt x="331" y="204"/>
                  </a:lnTo>
                  <a:lnTo>
                    <a:pt x="335" y="201"/>
                  </a:lnTo>
                  <a:lnTo>
                    <a:pt x="340" y="201"/>
                  </a:lnTo>
                  <a:lnTo>
                    <a:pt x="342" y="201"/>
                  </a:lnTo>
                  <a:lnTo>
                    <a:pt x="342" y="197"/>
                  </a:lnTo>
                  <a:lnTo>
                    <a:pt x="346" y="197"/>
                  </a:lnTo>
                  <a:lnTo>
                    <a:pt x="349" y="197"/>
                  </a:lnTo>
                  <a:lnTo>
                    <a:pt x="353" y="193"/>
                  </a:lnTo>
                  <a:lnTo>
                    <a:pt x="357" y="189"/>
                  </a:lnTo>
                  <a:lnTo>
                    <a:pt x="360" y="189"/>
                  </a:lnTo>
                  <a:lnTo>
                    <a:pt x="360" y="186"/>
                  </a:lnTo>
                  <a:lnTo>
                    <a:pt x="364" y="186"/>
                  </a:lnTo>
                  <a:lnTo>
                    <a:pt x="368" y="182"/>
                  </a:lnTo>
                  <a:lnTo>
                    <a:pt x="371" y="178"/>
                  </a:lnTo>
                  <a:lnTo>
                    <a:pt x="375" y="178"/>
                  </a:lnTo>
                  <a:lnTo>
                    <a:pt x="378" y="175"/>
                  </a:lnTo>
                  <a:lnTo>
                    <a:pt x="382" y="171"/>
                  </a:lnTo>
                  <a:lnTo>
                    <a:pt x="382" y="167"/>
                  </a:lnTo>
                  <a:lnTo>
                    <a:pt x="386" y="167"/>
                  </a:lnTo>
                  <a:lnTo>
                    <a:pt x="389" y="164"/>
                  </a:lnTo>
                  <a:lnTo>
                    <a:pt x="393" y="164"/>
                  </a:lnTo>
                  <a:lnTo>
                    <a:pt x="397" y="156"/>
                  </a:lnTo>
                  <a:lnTo>
                    <a:pt x="400" y="156"/>
                  </a:lnTo>
                  <a:lnTo>
                    <a:pt x="400" y="151"/>
                  </a:lnTo>
                  <a:lnTo>
                    <a:pt x="404" y="151"/>
                  </a:lnTo>
                  <a:lnTo>
                    <a:pt x="407" y="151"/>
                  </a:lnTo>
                  <a:lnTo>
                    <a:pt x="411" y="149"/>
                  </a:lnTo>
                  <a:lnTo>
                    <a:pt x="411" y="144"/>
                  </a:lnTo>
                  <a:lnTo>
                    <a:pt x="415" y="140"/>
                  </a:lnTo>
                  <a:lnTo>
                    <a:pt x="418" y="140"/>
                  </a:lnTo>
                  <a:lnTo>
                    <a:pt x="422" y="138"/>
                  </a:lnTo>
                  <a:lnTo>
                    <a:pt x="426" y="138"/>
                  </a:lnTo>
                  <a:lnTo>
                    <a:pt x="429" y="133"/>
                  </a:lnTo>
                  <a:lnTo>
                    <a:pt x="433" y="129"/>
                  </a:lnTo>
                  <a:lnTo>
                    <a:pt x="436" y="127"/>
                  </a:lnTo>
                  <a:lnTo>
                    <a:pt x="440" y="127"/>
                  </a:lnTo>
                  <a:lnTo>
                    <a:pt x="444" y="127"/>
                  </a:lnTo>
                  <a:lnTo>
                    <a:pt x="447" y="127"/>
                  </a:lnTo>
                  <a:lnTo>
                    <a:pt x="451" y="122"/>
                  </a:lnTo>
                  <a:lnTo>
                    <a:pt x="455" y="118"/>
                  </a:lnTo>
                  <a:lnTo>
                    <a:pt x="458" y="114"/>
                  </a:lnTo>
                  <a:lnTo>
                    <a:pt x="462" y="111"/>
                  </a:lnTo>
                  <a:lnTo>
                    <a:pt x="465" y="107"/>
                  </a:lnTo>
                  <a:lnTo>
                    <a:pt x="469" y="107"/>
                  </a:lnTo>
                  <a:lnTo>
                    <a:pt x="469" y="103"/>
                  </a:lnTo>
                  <a:lnTo>
                    <a:pt x="473" y="100"/>
                  </a:lnTo>
                  <a:lnTo>
                    <a:pt x="476" y="100"/>
                  </a:lnTo>
                  <a:lnTo>
                    <a:pt x="480" y="96"/>
                  </a:lnTo>
                  <a:lnTo>
                    <a:pt x="484" y="92"/>
                  </a:lnTo>
                  <a:lnTo>
                    <a:pt x="487" y="92"/>
                  </a:lnTo>
                  <a:lnTo>
                    <a:pt x="491" y="89"/>
                  </a:lnTo>
                  <a:lnTo>
                    <a:pt x="491" y="85"/>
                  </a:lnTo>
                  <a:lnTo>
                    <a:pt x="494" y="85"/>
                  </a:lnTo>
                  <a:lnTo>
                    <a:pt x="498" y="85"/>
                  </a:lnTo>
                  <a:lnTo>
                    <a:pt x="502" y="85"/>
                  </a:lnTo>
                  <a:lnTo>
                    <a:pt x="505" y="81"/>
                  </a:lnTo>
                  <a:lnTo>
                    <a:pt x="509" y="81"/>
                  </a:lnTo>
                  <a:lnTo>
                    <a:pt x="513" y="77"/>
                  </a:lnTo>
                  <a:lnTo>
                    <a:pt x="516" y="77"/>
                  </a:lnTo>
                  <a:lnTo>
                    <a:pt x="520" y="74"/>
                  </a:lnTo>
                  <a:lnTo>
                    <a:pt x="520" y="70"/>
                  </a:lnTo>
                  <a:lnTo>
                    <a:pt x="523" y="70"/>
                  </a:lnTo>
                  <a:lnTo>
                    <a:pt x="527" y="66"/>
                  </a:lnTo>
                  <a:lnTo>
                    <a:pt x="531" y="63"/>
                  </a:lnTo>
                  <a:lnTo>
                    <a:pt x="534" y="59"/>
                  </a:lnTo>
                  <a:lnTo>
                    <a:pt x="538" y="59"/>
                  </a:lnTo>
                  <a:lnTo>
                    <a:pt x="542" y="59"/>
                  </a:lnTo>
                  <a:lnTo>
                    <a:pt x="545" y="52"/>
                  </a:lnTo>
                  <a:lnTo>
                    <a:pt x="549" y="52"/>
                  </a:lnTo>
                  <a:lnTo>
                    <a:pt x="553" y="52"/>
                  </a:lnTo>
                  <a:lnTo>
                    <a:pt x="556" y="48"/>
                  </a:lnTo>
                  <a:lnTo>
                    <a:pt x="560" y="44"/>
                  </a:lnTo>
                  <a:lnTo>
                    <a:pt x="563" y="44"/>
                  </a:lnTo>
                  <a:lnTo>
                    <a:pt x="567" y="44"/>
                  </a:lnTo>
                  <a:lnTo>
                    <a:pt x="567" y="40"/>
                  </a:lnTo>
                  <a:lnTo>
                    <a:pt x="571" y="40"/>
                  </a:lnTo>
                  <a:lnTo>
                    <a:pt x="574" y="40"/>
                  </a:lnTo>
                  <a:lnTo>
                    <a:pt x="578" y="37"/>
                  </a:lnTo>
                  <a:lnTo>
                    <a:pt x="578" y="33"/>
                  </a:lnTo>
                  <a:lnTo>
                    <a:pt x="582" y="29"/>
                  </a:lnTo>
                  <a:lnTo>
                    <a:pt x="585" y="29"/>
                  </a:lnTo>
                  <a:lnTo>
                    <a:pt x="589" y="26"/>
                  </a:lnTo>
                  <a:lnTo>
                    <a:pt x="592" y="22"/>
                  </a:lnTo>
                  <a:lnTo>
                    <a:pt x="596" y="22"/>
                  </a:lnTo>
                  <a:lnTo>
                    <a:pt x="600" y="22"/>
                  </a:lnTo>
                  <a:lnTo>
                    <a:pt x="603" y="14"/>
                  </a:lnTo>
                  <a:lnTo>
                    <a:pt x="607" y="11"/>
                  </a:lnTo>
                  <a:lnTo>
                    <a:pt x="611" y="11"/>
                  </a:lnTo>
                  <a:lnTo>
                    <a:pt x="614" y="11"/>
                  </a:lnTo>
                  <a:lnTo>
                    <a:pt x="618" y="11"/>
                  </a:lnTo>
                  <a:lnTo>
                    <a:pt x="618" y="7"/>
                  </a:lnTo>
                  <a:lnTo>
                    <a:pt x="620" y="7"/>
                  </a:lnTo>
                  <a:lnTo>
                    <a:pt x="625" y="7"/>
                  </a:lnTo>
                  <a:lnTo>
                    <a:pt x="629" y="3"/>
                  </a:lnTo>
                  <a:lnTo>
                    <a:pt x="631" y="0"/>
                  </a:lnTo>
                  <a:lnTo>
                    <a:pt x="636"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87" name="Freeform 277">
              <a:extLst>
                <a:ext uri="{FF2B5EF4-FFF2-40B4-BE49-F238E27FC236}">
                  <a16:creationId xmlns:a16="http://schemas.microsoft.com/office/drawing/2014/main" id="{BEC7A31B-79E9-4023-8C36-F29D08AAF44F}"/>
                </a:ext>
              </a:extLst>
            </p:cNvPr>
            <p:cNvSpPr>
              <a:spLocks/>
            </p:cNvSpPr>
            <p:nvPr/>
          </p:nvSpPr>
          <p:spPr bwMode="auto">
            <a:xfrm>
              <a:off x="5281612" y="1978025"/>
              <a:ext cx="992187" cy="590550"/>
            </a:xfrm>
            <a:custGeom>
              <a:avLst/>
              <a:gdLst>
                <a:gd name="T0" fmla="*/ 11 w 625"/>
                <a:gd name="T1" fmla="*/ 364 h 372"/>
                <a:gd name="T2" fmla="*/ 22 w 625"/>
                <a:gd name="T3" fmla="*/ 357 h 372"/>
                <a:gd name="T4" fmla="*/ 35 w 625"/>
                <a:gd name="T5" fmla="*/ 346 h 372"/>
                <a:gd name="T6" fmla="*/ 51 w 625"/>
                <a:gd name="T7" fmla="*/ 342 h 372"/>
                <a:gd name="T8" fmla="*/ 62 w 625"/>
                <a:gd name="T9" fmla="*/ 331 h 372"/>
                <a:gd name="T10" fmla="*/ 68 w 625"/>
                <a:gd name="T11" fmla="*/ 315 h 372"/>
                <a:gd name="T12" fmla="*/ 79 w 625"/>
                <a:gd name="T13" fmla="*/ 311 h 372"/>
                <a:gd name="T14" fmla="*/ 90 w 625"/>
                <a:gd name="T15" fmla="*/ 300 h 372"/>
                <a:gd name="T16" fmla="*/ 100 w 625"/>
                <a:gd name="T17" fmla="*/ 298 h 372"/>
                <a:gd name="T18" fmla="*/ 111 w 625"/>
                <a:gd name="T19" fmla="*/ 289 h 372"/>
                <a:gd name="T20" fmla="*/ 126 w 625"/>
                <a:gd name="T21" fmla="*/ 282 h 372"/>
                <a:gd name="T22" fmla="*/ 140 w 625"/>
                <a:gd name="T23" fmla="*/ 274 h 372"/>
                <a:gd name="T24" fmla="*/ 151 w 625"/>
                <a:gd name="T25" fmla="*/ 267 h 372"/>
                <a:gd name="T26" fmla="*/ 166 w 625"/>
                <a:gd name="T27" fmla="*/ 263 h 372"/>
                <a:gd name="T28" fmla="*/ 180 w 625"/>
                <a:gd name="T29" fmla="*/ 249 h 372"/>
                <a:gd name="T30" fmla="*/ 191 w 625"/>
                <a:gd name="T31" fmla="*/ 245 h 372"/>
                <a:gd name="T32" fmla="*/ 206 w 625"/>
                <a:gd name="T33" fmla="*/ 241 h 372"/>
                <a:gd name="T34" fmla="*/ 220 w 625"/>
                <a:gd name="T35" fmla="*/ 237 h 372"/>
                <a:gd name="T36" fmla="*/ 235 w 625"/>
                <a:gd name="T37" fmla="*/ 234 h 372"/>
                <a:gd name="T38" fmla="*/ 245 w 625"/>
                <a:gd name="T39" fmla="*/ 226 h 372"/>
                <a:gd name="T40" fmla="*/ 260 w 625"/>
                <a:gd name="T41" fmla="*/ 223 h 372"/>
                <a:gd name="T42" fmla="*/ 271 w 625"/>
                <a:gd name="T43" fmla="*/ 215 h 372"/>
                <a:gd name="T44" fmla="*/ 282 w 625"/>
                <a:gd name="T45" fmla="*/ 208 h 372"/>
                <a:gd name="T46" fmla="*/ 296 w 625"/>
                <a:gd name="T47" fmla="*/ 197 h 372"/>
                <a:gd name="T48" fmla="*/ 307 w 625"/>
                <a:gd name="T49" fmla="*/ 189 h 372"/>
                <a:gd name="T50" fmla="*/ 322 w 625"/>
                <a:gd name="T51" fmla="*/ 186 h 372"/>
                <a:gd name="T52" fmla="*/ 336 w 625"/>
                <a:gd name="T53" fmla="*/ 175 h 372"/>
                <a:gd name="T54" fmla="*/ 351 w 625"/>
                <a:gd name="T55" fmla="*/ 163 h 372"/>
                <a:gd name="T56" fmla="*/ 364 w 625"/>
                <a:gd name="T57" fmla="*/ 156 h 372"/>
                <a:gd name="T58" fmla="*/ 375 w 625"/>
                <a:gd name="T59" fmla="*/ 145 h 372"/>
                <a:gd name="T60" fmla="*/ 382 w 625"/>
                <a:gd name="T61" fmla="*/ 130 h 372"/>
                <a:gd name="T62" fmla="*/ 393 w 625"/>
                <a:gd name="T63" fmla="*/ 125 h 372"/>
                <a:gd name="T64" fmla="*/ 404 w 625"/>
                <a:gd name="T65" fmla="*/ 114 h 372"/>
                <a:gd name="T66" fmla="*/ 418 w 625"/>
                <a:gd name="T67" fmla="*/ 112 h 372"/>
                <a:gd name="T68" fmla="*/ 429 w 625"/>
                <a:gd name="T69" fmla="*/ 108 h 372"/>
                <a:gd name="T70" fmla="*/ 444 w 625"/>
                <a:gd name="T71" fmla="*/ 103 h 372"/>
                <a:gd name="T72" fmla="*/ 451 w 625"/>
                <a:gd name="T73" fmla="*/ 92 h 372"/>
                <a:gd name="T74" fmla="*/ 466 w 625"/>
                <a:gd name="T75" fmla="*/ 86 h 372"/>
                <a:gd name="T76" fmla="*/ 476 w 625"/>
                <a:gd name="T77" fmla="*/ 70 h 372"/>
                <a:gd name="T78" fmla="*/ 487 w 625"/>
                <a:gd name="T79" fmla="*/ 63 h 372"/>
                <a:gd name="T80" fmla="*/ 502 w 625"/>
                <a:gd name="T81" fmla="*/ 59 h 372"/>
                <a:gd name="T82" fmla="*/ 516 w 625"/>
                <a:gd name="T83" fmla="*/ 55 h 372"/>
                <a:gd name="T84" fmla="*/ 531 w 625"/>
                <a:gd name="T85" fmla="*/ 55 h 372"/>
                <a:gd name="T86" fmla="*/ 542 w 625"/>
                <a:gd name="T87" fmla="*/ 44 h 372"/>
                <a:gd name="T88" fmla="*/ 553 w 625"/>
                <a:gd name="T89" fmla="*/ 29 h 372"/>
                <a:gd name="T90" fmla="*/ 567 w 625"/>
                <a:gd name="T91" fmla="*/ 26 h 372"/>
                <a:gd name="T92" fmla="*/ 582 w 625"/>
                <a:gd name="T93" fmla="*/ 22 h 372"/>
                <a:gd name="T94" fmla="*/ 592 w 625"/>
                <a:gd name="T95" fmla="*/ 11 h 372"/>
                <a:gd name="T96" fmla="*/ 607 w 625"/>
                <a:gd name="T97" fmla="*/ 3 h 372"/>
                <a:gd name="T98" fmla="*/ 622 w 625"/>
                <a:gd name="T9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5" h="372">
                  <a:moveTo>
                    <a:pt x="0" y="372"/>
                  </a:moveTo>
                  <a:lnTo>
                    <a:pt x="4" y="372"/>
                  </a:lnTo>
                  <a:lnTo>
                    <a:pt x="6" y="368"/>
                  </a:lnTo>
                  <a:lnTo>
                    <a:pt x="11" y="364"/>
                  </a:lnTo>
                  <a:lnTo>
                    <a:pt x="13" y="361"/>
                  </a:lnTo>
                  <a:lnTo>
                    <a:pt x="17" y="361"/>
                  </a:lnTo>
                  <a:lnTo>
                    <a:pt x="22" y="361"/>
                  </a:lnTo>
                  <a:lnTo>
                    <a:pt x="22" y="357"/>
                  </a:lnTo>
                  <a:lnTo>
                    <a:pt x="24" y="357"/>
                  </a:lnTo>
                  <a:lnTo>
                    <a:pt x="29" y="353"/>
                  </a:lnTo>
                  <a:lnTo>
                    <a:pt x="33" y="346"/>
                  </a:lnTo>
                  <a:lnTo>
                    <a:pt x="35" y="346"/>
                  </a:lnTo>
                  <a:lnTo>
                    <a:pt x="40" y="342"/>
                  </a:lnTo>
                  <a:lnTo>
                    <a:pt x="42" y="342"/>
                  </a:lnTo>
                  <a:lnTo>
                    <a:pt x="46" y="342"/>
                  </a:lnTo>
                  <a:lnTo>
                    <a:pt x="51" y="342"/>
                  </a:lnTo>
                  <a:lnTo>
                    <a:pt x="51" y="335"/>
                  </a:lnTo>
                  <a:lnTo>
                    <a:pt x="53" y="335"/>
                  </a:lnTo>
                  <a:lnTo>
                    <a:pt x="57" y="331"/>
                  </a:lnTo>
                  <a:lnTo>
                    <a:pt x="62" y="331"/>
                  </a:lnTo>
                  <a:lnTo>
                    <a:pt x="62" y="326"/>
                  </a:lnTo>
                  <a:lnTo>
                    <a:pt x="64" y="326"/>
                  </a:lnTo>
                  <a:lnTo>
                    <a:pt x="68" y="320"/>
                  </a:lnTo>
                  <a:lnTo>
                    <a:pt x="68" y="315"/>
                  </a:lnTo>
                  <a:lnTo>
                    <a:pt x="71" y="315"/>
                  </a:lnTo>
                  <a:lnTo>
                    <a:pt x="75" y="315"/>
                  </a:lnTo>
                  <a:lnTo>
                    <a:pt x="79" y="315"/>
                  </a:lnTo>
                  <a:lnTo>
                    <a:pt x="79" y="311"/>
                  </a:lnTo>
                  <a:lnTo>
                    <a:pt x="82" y="309"/>
                  </a:lnTo>
                  <a:lnTo>
                    <a:pt x="86" y="304"/>
                  </a:lnTo>
                  <a:lnTo>
                    <a:pt x="90" y="304"/>
                  </a:lnTo>
                  <a:lnTo>
                    <a:pt x="90" y="300"/>
                  </a:lnTo>
                  <a:lnTo>
                    <a:pt x="93" y="300"/>
                  </a:lnTo>
                  <a:lnTo>
                    <a:pt x="97" y="300"/>
                  </a:lnTo>
                  <a:lnTo>
                    <a:pt x="100" y="300"/>
                  </a:lnTo>
                  <a:lnTo>
                    <a:pt x="100" y="298"/>
                  </a:lnTo>
                  <a:lnTo>
                    <a:pt x="104" y="298"/>
                  </a:lnTo>
                  <a:lnTo>
                    <a:pt x="108" y="298"/>
                  </a:lnTo>
                  <a:lnTo>
                    <a:pt x="108" y="293"/>
                  </a:lnTo>
                  <a:lnTo>
                    <a:pt x="111" y="289"/>
                  </a:lnTo>
                  <a:lnTo>
                    <a:pt x="115" y="287"/>
                  </a:lnTo>
                  <a:lnTo>
                    <a:pt x="119" y="282"/>
                  </a:lnTo>
                  <a:lnTo>
                    <a:pt x="122" y="282"/>
                  </a:lnTo>
                  <a:lnTo>
                    <a:pt x="126" y="282"/>
                  </a:lnTo>
                  <a:lnTo>
                    <a:pt x="129" y="278"/>
                  </a:lnTo>
                  <a:lnTo>
                    <a:pt x="133" y="274"/>
                  </a:lnTo>
                  <a:lnTo>
                    <a:pt x="137" y="274"/>
                  </a:lnTo>
                  <a:lnTo>
                    <a:pt x="140" y="274"/>
                  </a:lnTo>
                  <a:lnTo>
                    <a:pt x="144" y="274"/>
                  </a:lnTo>
                  <a:lnTo>
                    <a:pt x="148" y="274"/>
                  </a:lnTo>
                  <a:lnTo>
                    <a:pt x="148" y="271"/>
                  </a:lnTo>
                  <a:lnTo>
                    <a:pt x="151" y="267"/>
                  </a:lnTo>
                  <a:lnTo>
                    <a:pt x="155" y="267"/>
                  </a:lnTo>
                  <a:lnTo>
                    <a:pt x="158" y="267"/>
                  </a:lnTo>
                  <a:lnTo>
                    <a:pt x="162" y="263"/>
                  </a:lnTo>
                  <a:lnTo>
                    <a:pt x="166" y="263"/>
                  </a:lnTo>
                  <a:lnTo>
                    <a:pt x="169" y="260"/>
                  </a:lnTo>
                  <a:lnTo>
                    <a:pt x="173" y="252"/>
                  </a:lnTo>
                  <a:lnTo>
                    <a:pt x="177" y="249"/>
                  </a:lnTo>
                  <a:lnTo>
                    <a:pt x="180" y="249"/>
                  </a:lnTo>
                  <a:lnTo>
                    <a:pt x="184" y="249"/>
                  </a:lnTo>
                  <a:lnTo>
                    <a:pt x="187" y="249"/>
                  </a:lnTo>
                  <a:lnTo>
                    <a:pt x="187" y="245"/>
                  </a:lnTo>
                  <a:lnTo>
                    <a:pt x="191" y="245"/>
                  </a:lnTo>
                  <a:lnTo>
                    <a:pt x="195" y="245"/>
                  </a:lnTo>
                  <a:lnTo>
                    <a:pt x="198" y="245"/>
                  </a:lnTo>
                  <a:lnTo>
                    <a:pt x="202" y="245"/>
                  </a:lnTo>
                  <a:lnTo>
                    <a:pt x="206" y="241"/>
                  </a:lnTo>
                  <a:lnTo>
                    <a:pt x="209" y="237"/>
                  </a:lnTo>
                  <a:lnTo>
                    <a:pt x="213" y="237"/>
                  </a:lnTo>
                  <a:lnTo>
                    <a:pt x="216" y="237"/>
                  </a:lnTo>
                  <a:lnTo>
                    <a:pt x="220" y="237"/>
                  </a:lnTo>
                  <a:lnTo>
                    <a:pt x="224" y="237"/>
                  </a:lnTo>
                  <a:lnTo>
                    <a:pt x="227" y="237"/>
                  </a:lnTo>
                  <a:lnTo>
                    <a:pt x="231" y="234"/>
                  </a:lnTo>
                  <a:lnTo>
                    <a:pt x="235" y="234"/>
                  </a:lnTo>
                  <a:lnTo>
                    <a:pt x="238" y="234"/>
                  </a:lnTo>
                  <a:lnTo>
                    <a:pt x="238" y="230"/>
                  </a:lnTo>
                  <a:lnTo>
                    <a:pt x="242" y="230"/>
                  </a:lnTo>
                  <a:lnTo>
                    <a:pt x="245" y="226"/>
                  </a:lnTo>
                  <a:lnTo>
                    <a:pt x="249" y="223"/>
                  </a:lnTo>
                  <a:lnTo>
                    <a:pt x="253" y="223"/>
                  </a:lnTo>
                  <a:lnTo>
                    <a:pt x="256" y="223"/>
                  </a:lnTo>
                  <a:lnTo>
                    <a:pt x="260" y="223"/>
                  </a:lnTo>
                  <a:lnTo>
                    <a:pt x="264" y="219"/>
                  </a:lnTo>
                  <a:lnTo>
                    <a:pt x="267" y="219"/>
                  </a:lnTo>
                  <a:lnTo>
                    <a:pt x="267" y="215"/>
                  </a:lnTo>
                  <a:lnTo>
                    <a:pt x="271" y="215"/>
                  </a:lnTo>
                  <a:lnTo>
                    <a:pt x="274" y="215"/>
                  </a:lnTo>
                  <a:lnTo>
                    <a:pt x="274" y="212"/>
                  </a:lnTo>
                  <a:lnTo>
                    <a:pt x="278" y="208"/>
                  </a:lnTo>
                  <a:lnTo>
                    <a:pt x="282" y="208"/>
                  </a:lnTo>
                  <a:lnTo>
                    <a:pt x="285" y="204"/>
                  </a:lnTo>
                  <a:lnTo>
                    <a:pt x="289" y="200"/>
                  </a:lnTo>
                  <a:lnTo>
                    <a:pt x="293" y="197"/>
                  </a:lnTo>
                  <a:lnTo>
                    <a:pt x="296" y="197"/>
                  </a:lnTo>
                  <a:lnTo>
                    <a:pt x="296" y="189"/>
                  </a:lnTo>
                  <a:lnTo>
                    <a:pt x="300" y="189"/>
                  </a:lnTo>
                  <a:lnTo>
                    <a:pt x="302" y="189"/>
                  </a:lnTo>
                  <a:lnTo>
                    <a:pt x="307" y="189"/>
                  </a:lnTo>
                  <a:lnTo>
                    <a:pt x="311" y="189"/>
                  </a:lnTo>
                  <a:lnTo>
                    <a:pt x="313" y="186"/>
                  </a:lnTo>
                  <a:lnTo>
                    <a:pt x="318" y="186"/>
                  </a:lnTo>
                  <a:lnTo>
                    <a:pt x="322" y="186"/>
                  </a:lnTo>
                  <a:lnTo>
                    <a:pt x="325" y="186"/>
                  </a:lnTo>
                  <a:lnTo>
                    <a:pt x="329" y="186"/>
                  </a:lnTo>
                  <a:lnTo>
                    <a:pt x="331" y="178"/>
                  </a:lnTo>
                  <a:lnTo>
                    <a:pt x="336" y="175"/>
                  </a:lnTo>
                  <a:lnTo>
                    <a:pt x="340" y="171"/>
                  </a:lnTo>
                  <a:lnTo>
                    <a:pt x="342" y="171"/>
                  </a:lnTo>
                  <a:lnTo>
                    <a:pt x="347" y="171"/>
                  </a:lnTo>
                  <a:lnTo>
                    <a:pt x="351" y="163"/>
                  </a:lnTo>
                  <a:lnTo>
                    <a:pt x="353" y="163"/>
                  </a:lnTo>
                  <a:lnTo>
                    <a:pt x="358" y="160"/>
                  </a:lnTo>
                  <a:lnTo>
                    <a:pt x="360" y="156"/>
                  </a:lnTo>
                  <a:lnTo>
                    <a:pt x="364" y="156"/>
                  </a:lnTo>
                  <a:lnTo>
                    <a:pt x="364" y="152"/>
                  </a:lnTo>
                  <a:lnTo>
                    <a:pt x="369" y="152"/>
                  </a:lnTo>
                  <a:lnTo>
                    <a:pt x="371" y="145"/>
                  </a:lnTo>
                  <a:lnTo>
                    <a:pt x="375" y="145"/>
                  </a:lnTo>
                  <a:lnTo>
                    <a:pt x="375" y="138"/>
                  </a:lnTo>
                  <a:lnTo>
                    <a:pt x="380" y="138"/>
                  </a:lnTo>
                  <a:lnTo>
                    <a:pt x="382" y="138"/>
                  </a:lnTo>
                  <a:lnTo>
                    <a:pt x="382" y="130"/>
                  </a:lnTo>
                  <a:lnTo>
                    <a:pt x="386" y="130"/>
                  </a:lnTo>
                  <a:lnTo>
                    <a:pt x="389" y="130"/>
                  </a:lnTo>
                  <a:lnTo>
                    <a:pt x="393" y="130"/>
                  </a:lnTo>
                  <a:lnTo>
                    <a:pt x="393" y="125"/>
                  </a:lnTo>
                  <a:lnTo>
                    <a:pt x="397" y="123"/>
                  </a:lnTo>
                  <a:lnTo>
                    <a:pt x="400" y="123"/>
                  </a:lnTo>
                  <a:lnTo>
                    <a:pt x="404" y="119"/>
                  </a:lnTo>
                  <a:lnTo>
                    <a:pt x="404" y="114"/>
                  </a:lnTo>
                  <a:lnTo>
                    <a:pt x="408" y="114"/>
                  </a:lnTo>
                  <a:lnTo>
                    <a:pt x="411" y="114"/>
                  </a:lnTo>
                  <a:lnTo>
                    <a:pt x="415" y="112"/>
                  </a:lnTo>
                  <a:lnTo>
                    <a:pt x="418" y="112"/>
                  </a:lnTo>
                  <a:lnTo>
                    <a:pt x="422" y="112"/>
                  </a:lnTo>
                  <a:lnTo>
                    <a:pt x="422" y="108"/>
                  </a:lnTo>
                  <a:lnTo>
                    <a:pt x="426" y="108"/>
                  </a:lnTo>
                  <a:lnTo>
                    <a:pt x="429" y="108"/>
                  </a:lnTo>
                  <a:lnTo>
                    <a:pt x="433" y="103"/>
                  </a:lnTo>
                  <a:lnTo>
                    <a:pt x="437" y="103"/>
                  </a:lnTo>
                  <a:lnTo>
                    <a:pt x="440" y="103"/>
                  </a:lnTo>
                  <a:lnTo>
                    <a:pt x="444" y="103"/>
                  </a:lnTo>
                  <a:lnTo>
                    <a:pt x="444" y="101"/>
                  </a:lnTo>
                  <a:lnTo>
                    <a:pt x="447" y="101"/>
                  </a:lnTo>
                  <a:lnTo>
                    <a:pt x="451" y="101"/>
                  </a:lnTo>
                  <a:lnTo>
                    <a:pt x="451" y="92"/>
                  </a:lnTo>
                  <a:lnTo>
                    <a:pt x="455" y="88"/>
                  </a:lnTo>
                  <a:lnTo>
                    <a:pt x="458" y="88"/>
                  </a:lnTo>
                  <a:lnTo>
                    <a:pt x="462" y="86"/>
                  </a:lnTo>
                  <a:lnTo>
                    <a:pt x="466" y="86"/>
                  </a:lnTo>
                  <a:lnTo>
                    <a:pt x="469" y="81"/>
                  </a:lnTo>
                  <a:lnTo>
                    <a:pt x="473" y="77"/>
                  </a:lnTo>
                  <a:lnTo>
                    <a:pt x="473" y="70"/>
                  </a:lnTo>
                  <a:lnTo>
                    <a:pt x="476" y="70"/>
                  </a:lnTo>
                  <a:lnTo>
                    <a:pt x="480" y="70"/>
                  </a:lnTo>
                  <a:lnTo>
                    <a:pt x="480" y="66"/>
                  </a:lnTo>
                  <a:lnTo>
                    <a:pt x="484" y="63"/>
                  </a:lnTo>
                  <a:lnTo>
                    <a:pt x="487" y="63"/>
                  </a:lnTo>
                  <a:lnTo>
                    <a:pt x="491" y="59"/>
                  </a:lnTo>
                  <a:lnTo>
                    <a:pt x="495" y="59"/>
                  </a:lnTo>
                  <a:lnTo>
                    <a:pt x="498" y="59"/>
                  </a:lnTo>
                  <a:lnTo>
                    <a:pt x="502" y="59"/>
                  </a:lnTo>
                  <a:lnTo>
                    <a:pt x="505" y="59"/>
                  </a:lnTo>
                  <a:lnTo>
                    <a:pt x="509" y="59"/>
                  </a:lnTo>
                  <a:lnTo>
                    <a:pt x="513" y="59"/>
                  </a:lnTo>
                  <a:lnTo>
                    <a:pt x="516" y="55"/>
                  </a:lnTo>
                  <a:lnTo>
                    <a:pt x="520" y="55"/>
                  </a:lnTo>
                  <a:lnTo>
                    <a:pt x="524" y="55"/>
                  </a:lnTo>
                  <a:lnTo>
                    <a:pt x="527" y="55"/>
                  </a:lnTo>
                  <a:lnTo>
                    <a:pt x="531" y="55"/>
                  </a:lnTo>
                  <a:lnTo>
                    <a:pt x="531" y="51"/>
                  </a:lnTo>
                  <a:lnTo>
                    <a:pt x="534" y="51"/>
                  </a:lnTo>
                  <a:lnTo>
                    <a:pt x="538" y="51"/>
                  </a:lnTo>
                  <a:lnTo>
                    <a:pt x="542" y="44"/>
                  </a:lnTo>
                  <a:lnTo>
                    <a:pt x="542" y="40"/>
                  </a:lnTo>
                  <a:lnTo>
                    <a:pt x="545" y="37"/>
                  </a:lnTo>
                  <a:lnTo>
                    <a:pt x="549" y="29"/>
                  </a:lnTo>
                  <a:lnTo>
                    <a:pt x="553" y="29"/>
                  </a:lnTo>
                  <a:lnTo>
                    <a:pt x="556" y="29"/>
                  </a:lnTo>
                  <a:lnTo>
                    <a:pt x="560" y="29"/>
                  </a:lnTo>
                  <a:lnTo>
                    <a:pt x="563" y="29"/>
                  </a:lnTo>
                  <a:lnTo>
                    <a:pt x="567" y="26"/>
                  </a:lnTo>
                  <a:lnTo>
                    <a:pt x="571" y="26"/>
                  </a:lnTo>
                  <a:lnTo>
                    <a:pt x="574" y="26"/>
                  </a:lnTo>
                  <a:lnTo>
                    <a:pt x="578" y="22"/>
                  </a:lnTo>
                  <a:lnTo>
                    <a:pt x="582" y="22"/>
                  </a:lnTo>
                  <a:lnTo>
                    <a:pt x="585" y="14"/>
                  </a:lnTo>
                  <a:lnTo>
                    <a:pt x="589" y="14"/>
                  </a:lnTo>
                  <a:lnTo>
                    <a:pt x="589" y="11"/>
                  </a:lnTo>
                  <a:lnTo>
                    <a:pt x="592" y="11"/>
                  </a:lnTo>
                  <a:lnTo>
                    <a:pt x="596" y="7"/>
                  </a:lnTo>
                  <a:lnTo>
                    <a:pt x="600" y="7"/>
                  </a:lnTo>
                  <a:lnTo>
                    <a:pt x="603" y="7"/>
                  </a:lnTo>
                  <a:lnTo>
                    <a:pt x="607" y="3"/>
                  </a:lnTo>
                  <a:lnTo>
                    <a:pt x="611" y="0"/>
                  </a:lnTo>
                  <a:lnTo>
                    <a:pt x="614" y="0"/>
                  </a:lnTo>
                  <a:lnTo>
                    <a:pt x="618" y="0"/>
                  </a:lnTo>
                  <a:lnTo>
                    <a:pt x="622" y="0"/>
                  </a:lnTo>
                  <a:lnTo>
                    <a:pt x="625"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88" name="Freeform 278">
              <a:extLst>
                <a:ext uri="{FF2B5EF4-FFF2-40B4-BE49-F238E27FC236}">
                  <a16:creationId xmlns:a16="http://schemas.microsoft.com/office/drawing/2014/main" id="{0016AB63-8232-432F-BB54-2D588CA84654}"/>
                </a:ext>
              </a:extLst>
            </p:cNvPr>
            <p:cNvSpPr>
              <a:spLocks/>
            </p:cNvSpPr>
            <p:nvPr/>
          </p:nvSpPr>
          <p:spPr bwMode="auto">
            <a:xfrm>
              <a:off x="6273800" y="1600200"/>
              <a:ext cx="698500" cy="377825"/>
            </a:xfrm>
            <a:custGeom>
              <a:avLst/>
              <a:gdLst>
                <a:gd name="T0" fmla="*/ 7 w 440"/>
                <a:gd name="T1" fmla="*/ 234 h 238"/>
                <a:gd name="T2" fmla="*/ 18 w 440"/>
                <a:gd name="T3" fmla="*/ 227 h 238"/>
                <a:gd name="T4" fmla="*/ 29 w 440"/>
                <a:gd name="T5" fmla="*/ 227 h 238"/>
                <a:gd name="T6" fmla="*/ 40 w 440"/>
                <a:gd name="T7" fmla="*/ 223 h 238"/>
                <a:gd name="T8" fmla="*/ 51 w 440"/>
                <a:gd name="T9" fmla="*/ 219 h 238"/>
                <a:gd name="T10" fmla="*/ 62 w 440"/>
                <a:gd name="T11" fmla="*/ 208 h 238"/>
                <a:gd name="T12" fmla="*/ 68 w 440"/>
                <a:gd name="T13" fmla="*/ 193 h 238"/>
                <a:gd name="T14" fmla="*/ 79 w 440"/>
                <a:gd name="T15" fmla="*/ 182 h 238"/>
                <a:gd name="T16" fmla="*/ 91 w 440"/>
                <a:gd name="T17" fmla="*/ 178 h 238"/>
                <a:gd name="T18" fmla="*/ 102 w 440"/>
                <a:gd name="T19" fmla="*/ 167 h 238"/>
                <a:gd name="T20" fmla="*/ 113 w 440"/>
                <a:gd name="T21" fmla="*/ 164 h 238"/>
                <a:gd name="T22" fmla="*/ 119 w 440"/>
                <a:gd name="T23" fmla="*/ 151 h 238"/>
                <a:gd name="T24" fmla="*/ 130 w 440"/>
                <a:gd name="T25" fmla="*/ 149 h 238"/>
                <a:gd name="T26" fmla="*/ 141 w 440"/>
                <a:gd name="T27" fmla="*/ 149 h 238"/>
                <a:gd name="T28" fmla="*/ 151 w 440"/>
                <a:gd name="T29" fmla="*/ 149 h 238"/>
                <a:gd name="T30" fmla="*/ 159 w 440"/>
                <a:gd name="T31" fmla="*/ 140 h 238"/>
                <a:gd name="T32" fmla="*/ 170 w 440"/>
                <a:gd name="T33" fmla="*/ 140 h 238"/>
                <a:gd name="T34" fmla="*/ 180 w 440"/>
                <a:gd name="T35" fmla="*/ 140 h 238"/>
                <a:gd name="T36" fmla="*/ 191 w 440"/>
                <a:gd name="T37" fmla="*/ 127 h 238"/>
                <a:gd name="T38" fmla="*/ 202 w 440"/>
                <a:gd name="T39" fmla="*/ 111 h 238"/>
                <a:gd name="T40" fmla="*/ 213 w 440"/>
                <a:gd name="T41" fmla="*/ 111 h 238"/>
                <a:gd name="T42" fmla="*/ 224 w 440"/>
                <a:gd name="T43" fmla="*/ 96 h 238"/>
                <a:gd name="T44" fmla="*/ 235 w 440"/>
                <a:gd name="T45" fmla="*/ 89 h 238"/>
                <a:gd name="T46" fmla="*/ 246 w 440"/>
                <a:gd name="T47" fmla="*/ 74 h 238"/>
                <a:gd name="T48" fmla="*/ 257 w 440"/>
                <a:gd name="T49" fmla="*/ 66 h 238"/>
                <a:gd name="T50" fmla="*/ 267 w 440"/>
                <a:gd name="T51" fmla="*/ 66 h 238"/>
                <a:gd name="T52" fmla="*/ 278 w 440"/>
                <a:gd name="T53" fmla="*/ 55 h 238"/>
                <a:gd name="T54" fmla="*/ 289 w 440"/>
                <a:gd name="T55" fmla="*/ 55 h 238"/>
                <a:gd name="T56" fmla="*/ 300 w 440"/>
                <a:gd name="T57" fmla="*/ 48 h 238"/>
                <a:gd name="T58" fmla="*/ 311 w 440"/>
                <a:gd name="T59" fmla="*/ 48 h 238"/>
                <a:gd name="T60" fmla="*/ 322 w 440"/>
                <a:gd name="T61" fmla="*/ 48 h 238"/>
                <a:gd name="T62" fmla="*/ 333 w 440"/>
                <a:gd name="T63" fmla="*/ 48 h 238"/>
                <a:gd name="T64" fmla="*/ 344 w 440"/>
                <a:gd name="T65" fmla="*/ 37 h 238"/>
                <a:gd name="T66" fmla="*/ 351 w 440"/>
                <a:gd name="T67" fmla="*/ 26 h 238"/>
                <a:gd name="T68" fmla="*/ 362 w 440"/>
                <a:gd name="T69" fmla="*/ 26 h 238"/>
                <a:gd name="T70" fmla="*/ 373 w 440"/>
                <a:gd name="T71" fmla="*/ 11 h 238"/>
                <a:gd name="T72" fmla="*/ 382 w 440"/>
                <a:gd name="T73" fmla="*/ 11 h 238"/>
                <a:gd name="T74" fmla="*/ 393 w 440"/>
                <a:gd name="T75" fmla="*/ 11 h 238"/>
                <a:gd name="T76" fmla="*/ 404 w 440"/>
                <a:gd name="T77" fmla="*/ 11 h 238"/>
                <a:gd name="T78" fmla="*/ 411 w 440"/>
                <a:gd name="T79" fmla="*/ 0 h 238"/>
                <a:gd name="T80" fmla="*/ 422 w 440"/>
                <a:gd name="T81" fmla="*/ 0 h 238"/>
                <a:gd name="T82" fmla="*/ 433 w 440"/>
                <a:gd name="T8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0" h="238">
                  <a:moveTo>
                    <a:pt x="0" y="238"/>
                  </a:moveTo>
                  <a:lnTo>
                    <a:pt x="4" y="238"/>
                  </a:lnTo>
                  <a:lnTo>
                    <a:pt x="7" y="234"/>
                  </a:lnTo>
                  <a:lnTo>
                    <a:pt x="11" y="227"/>
                  </a:lnTo>
                  <a:lnTo>
                    <a:pt x="15" y="227"/>
                  </a:lnTo>
                  <a:lnTo>
                    <a:pt x="18" y="227"/>
                  </a:lnTo>
                  <a:lnTo>
                    <a:pt x="22" y="227"/>
                  </a:lnTo>
                  <a:lnTo>
                    <a:pt x="26" y="227"/>
                  </a:lnTo>
                  <a:lnTo>
                    <a:pt x="29" y="227"/>
                  </a:lnTo>
                  <a:lnTo>
                    <a:pt x="33" y="227"/>
                  </a:lnTo>
                  <a:lnTo>
                    <a:pt x="35" y="227"/>
                  </a:lnTo>
                  <a:lnTo>
                    <a:pt x="40" y="223"/>
                  </a:lnTo>
                  <a:lnTo>
                    <a:pt x="44" y="223"/>
                  </a:lnTo>
                  <a:lnTo>
                    <a:pt x="46" y="223"/>
                  </a:lnTo>
                  <a:lnTo>
                    <a:pt x="51" y="219"/>
                  </a:lnTo>
                  <a:lnTo>
                    <a:pt x="55" y="215"/>
                  </a:lnTo>
                  <a:lnTo>
                    <a:pt x="57" y="212"/>
                  </a:lnTo>
                  <a:lnTo>
                    <a:pt x="62" y="208"/>
                  </a:lnTo>
                  <a:lnTo>
                    <a:pt x="62" y="197"/>
                  </a:lnTo>
                  <a:lnTo>
                    <a:pt x="64" y="193"/>
                  </a:lnTo>
                  <a:lnTo>
                    <a:pt x="68" y="193"/>
                  </a:lnTo>
                  <a:lnTo>
                    <a:pt x="73" y="193"/>
                  </a:lnTo>
                  <a:lnTo>
                    <a:pt x="75" y="190"/>
                  </a:lnTo>
                  <a:lnTo>
                    <a:pt x="79" y="182"/>
                  </a:lnTo>
                  <a:lnTo>
                    <a:pt x="84" y="182"/>
                  </a:lnTo>
                  <a:lnTo>
                    <a:pt x="86" y="182"/>
                  </a:lnTo>
                  <a:lnTo>
                    <a:pt x="91" y="178"/>
                  </a:lnTo>
                  <a:lnTo>
                    <a:pt x="93" y="178"/>
                  </a:lnTo>
                  <a:lnTo>
                    <a:pt x="97" y="175"/>
                  </a:lnTo>
                  <a:lnTo>
                    <a:pt x="102" y="167"/>
                  </a:lnTo>
                  <a:lnTo>
                    <a:pt x="104" y="164"/>
                  </a:lnTo>
                  <a:lnTo>
                    <a:pt x="108" y="164"/>
                  </a:lnTo>
                  <a:lnTo>
                    <a:pt x="113" y="164"/>
                  </a:lnTo>
                  <a:lnTo>
                    <a:pt x="113" y="160"/>
                  </a:lnTo>
                  <a:lnTo>
                    <a:pt x="115" y="151"/>
                  </a:lnTo>
                  <a:lnTo>
                    <a:pt x="119" y="151"/>
                  </a:lnTo>
                  <a:lnTo>
                    <a:pt x="122" y="151"/>
                  </a:lnTo>
                  <a:lnTo>
                    <a:pt x="126" y="151"/>
                  </a:lnTo>
                  <a:lnTo>
                    <a:pt x="130" y="149"/>
                  </a:lnTo>
                  <a:lnTo>
                    <a:pt x="133" y="149"/>
                  </a:lnTo>
                  <a:lnTo>
                    <a:pt x="137" y="149"/>
                  </a:lnTo>
                  <a:lnTo>
                    <a:pt x="141" y="149"/>
                  </a:lnTo>
                  <a:lnTo>
                    <a:pt x="144" y="149"/>
                  </a:lnTo>
                  <a:lnTo>
                    <a:pt x="148" y="149"/>
                  </a:lnTo>
                  <a:lnTo>
                    <a:pt x="151" y="149"/>
                  </a:lnTo>
                  <a:lnTo>
                    <a:pt x="151" y="140"/>
                  </a:lnTo>
                  <a:lnTo>
                    <a:pt x="155" y="140"/>
                  </a:lnTo>
                  <a:lnTo>
                    <a:pt x="159" y="140"/>
                  </a:lnTo>
                  <a:lnTo>
                    <a:pt x="162" y="140"/>
                  </a:lnTo>
                  <a:lnTo>
                    <a:pt x="166" y="140"/>
                  </a:lnTo>
                  <a:lnTo>
                    <a:pt x="170" y="140"/>
                  </a:lnTo>
                  <a:lnTo>
                    <a:pt x="173" y="140"/>
                  </a:lnTo>
                  <a:lnTo>
                    <a:pt x="177" y="140"/>
                  </a:lnTo>
                  <a:lnTo>
                    <a:pt x="180" y="140"/>
                  </a:lnTo>
                  <a:lnTo>
                    <a:pt x="184" y="140"/>
                  </a:lnTo>
                  <a:lnTo>
                    <a:pt x="188" y="138"/>
                  </a:lnTo>
                  <a:lnTo>
                    <a:pt x="191" y="127"/>
                  </a:lnTo>
                  <a:lnTo>
                    <a:pt x="195" y="118"/>
                  </a:lnTo>
                  <a:lnTo>
                    <a:pt x="199" y="111"/>
                  </a:lnTo>
                  <a:lnTo>
                    <a:pt x="202" y="111"/>
                  </a:lnTo>
                  <a:lnTo>
                    <a:pt x="206" y="111"/>
                  </a:lnTo>
                  <a:lnTo>
                    <a:pt x="209" y="111"/>
                  </a:lnTo>
                  <a:lnTo>
                    <a:pt x="213" y="111"/>
                  </a:lnTo>
                  <a:lnTo>
                    <a:pt x="217" y="103"/>
                  </a:lnTo>
                  <a:lnTo>
                    <a:pt x="220" y="96"/>
                  </a:lnTo>
                  <a:lnTo>
                    <a:pt x="224" y="96"/>
                  </a:lnTo>
                  <a:lnTo>
                    <a:pt x="228" y="96"/>
                  </a:lnTo>
                  <a:lnTo>
                    <a:pt x="231" y="89"/>
                  </a:lnTo>
                  <a:lnTo>
                    <a:pt x="235" y="89"/>
                  </a:lnTo>
                  <a:lnTo>
                    <a:pt x="238" y="81"/>
                  </a:lnTo>
                  <a:lnTo>
                    <a:pt x="242" y="74"/>
                  </a:lnTo>
                  <a:lnTo>
                    <a:pt x="246" y="74"/>
                  </a:lnTo>
                  <a:lnTo>
                    <a:pt x="249" y="66"/>
                  </a:lnTo>
                  <a:lnTo>
                    <a:pt x="253" y="66"/>
                  </a:lnTo>
                  <a:lnTo>
                    <a:pt x="257" y="66"/>
                  </a:lnTo>
                  <a:lnTo>
                    <a:pt x="260" y="66"/>
                  </a:lnTo>
                  <a:lnTo>
                    <a:pt x="264" y="66"/>
                  </a:lnTo>
                  <a:lnTo>
                    <a:pt x="267" y="66"/>
                  </a:lnTo>
                  <a:lnTo>
                    <a:pt x="271" y="66"/>
                  </a:lnTo>
                  <a:lnTo>
                    <a:pt x="275" y="66"/>
                  </a:lnTo>
                  <a:lnTo>
                    <a:pt x="278" y="55"/>
                  </a:lnTo>
                  <a:lnTo>
                    <a:pt x="282" y="55"/>
                  </a:lnTo>
                  <a:lnTo>
                    <a:pt x="286" y="55"/>
                  </a:lnTo>
                  <a:lnTo>
                    <a:pt x="289" y="55"/>
                  </a:lnTo>
                  <a:lnTo>
                    <a:pt x="293" y="55"/>
                  </a:lnTo>
                  <a:lnTo>
                    <a:pt x="296" y="48"/>
                  </a:lnTo>
                  <a:lnTo>
                    <a:pt x="300" y="48"/>
                  </a:lnTo>
                  <a:lnTo>
                    <a:pt x="304" y="48"/>
                  </a:lnTo>
                  <a:lnTo>
                    <a:pt x="307" y="48"/>
                  </a:lnTo>
                  <a:lnTo>
                    <a:pt x="311" y="48"/>
                  </a:lnTo>
                  <a:lnTo>
                    <a:pt x="315" y="48"/>
                  </a:lnTo>
                  <a:lnTo>
                    <a:pt x="318" y="48"/>
                  </a:lnTo>
                  <a:lnTo>
                    <a:pt x="322" y="48"/>
                  </a:lnTo>
                  <a:lnTo>
                    <a:pt x="325" y="48"/>
                  </a:lnTo>
                  <a:lnTo>
                    <a:pt x="329" y="48"/>
                  </a:lnTo>
                  <a:lnTo>
                    <a:pt x="333" y="48"/>
                  </a:lnTo>
                  <a:lnTo>
                    <a:pt x="336" y="48"/>
                  </a:lnTo>
                  <a:lnTo>
                    <a:pt x="340" y="48"/>
                  </a:lnTo>
                  <a:lnTo>
                    <a:pt x="344" y="37"/>
                  </a:lnTo>
                  <a:lnTo>
                    <a:pt x="347" y="37"/>
                  </a:lnTo>
                  <a:lnTo>
                    <a:pt x="347" y="26"/>
                  </a:lnTo>
                  <a:lnTo>
                    <a:pt x="351" y="26"/>
                  </a:lnTo>
                  <a:lnTo>
                    <a:pt x="353" y="26"/>
                  </a:lnTo>
                  <a:lnTo>
                    <a:pt x="358" y="26"/>
                  </a:lnTo>
                  <a:lnTo>
                    <a:pt x="362" y="26"/>
                  </a:lnTo>
                  <a:lnTo>
                    <a:pt x="364" y="26"/>
                  </a:lnTo>
                  <a:lnTo>
                    <a:pt x="369" y="11"/>
                  </a:lnTo>
                  <a:lnTo>
                    <a:pt x="373" y="11"/>
                  </a:lnTo>
                  <a:lnTo>
                    <a:pt x="376" y="11"/>
                  </a:lnTo>
                  <a:lnTo>
                    <a:pt x="380" y="11"/>
                  </a:lnTo>
                  <a:lnTo>
                    <a:pt x="382" y="11"/>
                  </a:lnTo>
                  <a:lnTo>
                    <a:pt x="387" y="11"/>
                  </a:lnTo>
                  <a:lnTo>
                    <a:pt x="391" y="11"/>
                  </a:lnTo>
                  <a:lnTo>
                    <a:pt x="393" y="11"/>
                  </a:lnTo>
                  <a:lnTo>
                    <a:pt x="398" y="11"/>
                  </a:lnTo>
                  <a:lnTo>
                    <a:pt x="402" y="11"/>
                  </a:lnTo>
                  <a:lnTo>
                    <a:pt x="404" y="11"/>
                  </a:lnTo>
                  <a:lnTo>
                    <a:pt x="404" y="0"/>
                  </a:lnTo>
                  <a:lnTo>
                    <a:pt x="409" y="0"/>
                  </a:lnTo>
                  <a:lnTo>
                    <a:pt x="411" y="0"/>
                  </a:lnTo>
                  <a:lnTo>
                    <a:pt x="415" y="0"/>
                  </a:lnTo>
                  <a:lnTo>
                    <a:pt x="420" y="0"/>
                  </a:lnTo>
                  <a:lnTo>
                    <a:pt x="422" y="0"/>
                  </a:lnTo>
                  <a:lnTo>
                    <a:pt x="426" y="0"/>
                  </a:lnTo>
                  <a:lnTo>
                    <a:pt x="431" y="0"/>
                  </a:lnTo>
                  <a:lnTo>
                    <a:pt x="433" y="0"/>
                  </a:lnTo>
                  <a:lnTo>
                    <a:pt x="437" y="0"/>
                  </a:lnTo>
                  <a:lnTo>
                    <a:pt x="440"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89" name="Group 288">
            <a:extLst>
              <a:ext uri="{FF2B5EF4-FFF2-40B4-BE49-F238E27FC236}">
                <a16:creationId xmlns:a16="http://schemas.microsoft.com/office/drawing/2014/main" id="{C550F2C0-0626-4A30-888E-F05054FF2F80}"/>
              </a:ext>
            </a:extLst>
          </p:cNvPr>
          <p:cNvGrpSpPr/>
          <p:nvPr/>
        </p:nvGrpSpPr>
        <p:grpSpPr>
          <a:xfrm>
            <a:off x="2376487" y="2197700"/>
            <a:ext cx="4595813" cy="2709862"/>
            <a:chOff x="2376487" y="2041525"/>
            <a:chExt cx="4595813" cy="2709862"/>
          </a:xfrm>
        </p:grpSpPr>
        <p:sp>
          <p:nvSpPr>
            <p:cNvPr id="290" name="Freeform 279">
              <a:extLst>
                <a:ext uri="{FF2B5EF4-FFF2-40B4-BE49-F238E27FC236}">
                  <a16:creationId xmlns:a16="http://schemas.microsoft.com/office/drawing/2014/main" id="{F98B508D-3151-4D4B-81EA-25DA0A91D048}"/>
                </a:ext>
              </a:extLst>
            </p:cNvPr>
            <p:cNvSpPr>
              <a:spLocks/>
            </p:cNvSpPr>
            <p:nvPr/>
          </p:nvSpPr>
          <p:spPr bwMode="auto">
            <a:xfrm>
              <a:off x="2376487" y="4008437"/>
              <a:ext cx="963612" cy="742950"/>
            </a:xfrm>
            <a:custGeom>
              <a:avLst/>
              <a:gdLst>
                <a:gd name="T0" fmla="*/ 8 w 607"/>
                <a:gd name="T1" fmla="*/ 464 h 468"/>
                <a:gd name="T2" fmla="*/ 18 w 607"/>
                <a:gd name="T3" fmla="*/ 457 h 468"/>
                <a:gd name="T4" fmla="*/ 29 w 607"/>
                <a:gd name="T5" fmla="*/ 446 h 468"/>
                <a:gd name="T6" fmla="*/ 44 w 607"/>
                <a:gd name="T7" fmla="*/ 438 h 468"/>
                <a:gd name="T8" fmla="*/ 55 w 607"/>
                <a:gd name="T9" fmla="*/ 431 h 468"/>
                <a:gd name="T10" fmla="*/ 69 w 607"/>
                <a:gd name="T11" fmla="*/ 424 h 468"/>
                <a:gd name="T12" fmla="*/ 80 w 607"/>
                <a:gd name="T13" fmla="*/ 412 h 468"/>
                <a:gd name="T14" fmla="*/ 95 w 607"/>
                <a:gd name="T15" fmla="*/ 401 h 468"/>
                <a:gd name="T16" fmla="*/ 105 w 607"/>
                <a:gd name="T17" fmla="*/ 390 h 468"/>
                <a:gd name="T18" fmla="*/ 113 w 607"/>
                <a:gd name="T19" fmla="*/ 383 h 468"/>
                <a:gd name="T20" fmla="*/ 124 w 607"/>
                <a:gd name="T21" fmla="*/ 372 h 468"/>
                <a:gd name="T22" fmla="*/ 133 w 607"/>
                <a:gd name="T23" fmla="*/ 364 h 468"/>
                <a:gd name="T24" fmla="*/ 149 w 607"/>
                <a:gd name="T25" fmla="*/ 353 h 468"/>
                <a:gd name="T26" fmla="*/ 160 w 607"/>
                <a:gd name="T27" fmla="*/ 346 h 468"/>
                <a:gd name="T28" fmla="*/ 173 w 607"/>
                <a:gd name="T29" fmla="*/ 335 h 468"/>
                <a:gd name="T30" fmla="*/ 184 w 607"/>
                <a:gd name="T31" fmla="*/ 327 h 468"/>
                <a:gd name="T32" fmla="*/ 200 w 607"/>
                <a:gd name="T33" fmla="*/ 316 h 468"/>
                <a:gd name="T34" fmla="*/ 213 w 607"/>
                <a:gd name="T35" fmla="*/ 305 h 468"/>
                <a:gd name="T36" fmla="*/ 220 w 607"/>
                <a:gd name="T37" fmla="*/ 289 h 468"/>
                <a:gd name="T38" fmla="*/ 231 w 607"/>
                <a:gd name="T39" fmla="*/ 287 h 468"/>
                <a:gd name="T40" fmla="*/ 246 w 607"/>
                <a:gd name="T41" fmla="*/ 272 h 468"/>
                <a:gd name="T42" fmla="*/ 260 w 607"/>
                <a:gd name="T43" fmla="*/ 261 h 468"/>
                <a:gd name="T44" fmla="*/ 271 w 607"/>
                <a:gd name="T45" fmla="*/ 250 h 468"/>
                <a:gd name="T46" fmla="*/ 286 w 607"/>
                <a:gd name="T47" fmla="*/ 245 h 468"/>
                <a:gd name="T48" fmla="*/ 297 w 607"/>
                <a:gd name="T49" fmla="*/ 234 h 468"/>
                <a:gd name="T50" fmla="*/ 311 w 607"/>
                <a:gd name="T51" fmla="*/ 230 h 468"/>
                <a:gd name="T52" fmla="*/ 326 w 607"/>
                <a:gd name="T53" fmla="*/ 215 h 468"/>
                <a:gd name="T54" fmla="*/ 340 w 607"/>
                <a:gd name="T55" fmla="*/ 201 h 468"/>
                <a:gd name="T56" fmla="*/ 351 w 607"/>
                <a:gd name="T57" fmla="*/ 189 h 468"/>
                <a:gd name="T58" fmla="*/ 362 w 607"/>
                <a:gd name="T59" fmla="*/ 178 h 468"/>
                <a:gd name="T60" fmla="*/ 376 w 607"/>
                <a:gd name="T61" fmla="*/ 167 h 468"/>
                <a:gd name="T62" fmla="*/ 387 w 607"/>
                <a:gd name="T63" fmla="*/ 156 h 468"/>
                <a:gd name="T64" fmla="*/ 398 w 607"/>
                <a:gd name="T65" fmla="*/ 149 h 468"/>
                <a:gd name="T66" fmla="*/ 413 w 607"/>
                <a:gd name="T67" fmla="*/ 145 h 468"/>
                <a:gd name="T68" fmla="*/ 427 w 607"/>
                <a:gd name="T69" fmla="*/ 141 h 468"/>
                <a:gd name="T70" fmla="*/ 442 w 607"/>
                <a:gd name="T71" fmla="*/ 130 h 468"/>
                <a:gd name="T72" fmla="*/ 453 w 607"/>
                <a:gd name="T73" fmla="*/ 123 h 468"/>
                <a:gd name="T74" fmla="*/ 467 w 607"/>
                <a:gd name="T75" fmla="*/ 112 h 468"/>
                <a:gd name="T76" fmla="*/ 482 w 607"/>
                <a:gd name="T77" fmla="*/ 97 h 468"/>
                <a:gd name="T78" fmla="*/ 491 w 607"/>
                <a:gd name="T79" fmla="*/ 90 h 468"/>
                <a:gd name="T80" fmla="*/ 502 w 607"/>
                <a:gd name="T81" fmla="*/ 82 h 468"/>
                <a:gd name="T82" fmla="*/ 513 w 607"/>
                <a:gd name="T83" fmla="*/ 75 h 468"/>
                <a:gd name="T84" fmla="*/ 524 w 607"/>
                <a:gd name="T85" fmla="*/ 60 h 468"/>
                <a:gd name="T86" fmla="*/ 535 w 607"/>
                <a:gd name="T87" fmla="*/ 49 h 468"/>
                <a:gd name="T88" fmla="*/ 546 w 607"/>
                <a:gd name="T89" fmla="*/ 40 h 468"/>
                <a:gd name="T90" fmla="*/ 557 w 607"/>
                <a:gd name="T91" fmla="*/ 29 h 468"/>
                <a:gd name="T92" fmla="*/ 568 w 607"/>
                <a:gd name="T93" fmla="*/ 18 h 468"/>
                <a:gd name="T94" fmla="*/ 578 w 607"/>
                <a:gd name="T95" fmla="*/ 14 h 468"/>
                <a:gd name="T96" fmla="*/ 593 w 607"/>
                <a:gd name="T97" fmla="*/ 11 h 468"/>
                <a:gd name="T98" fmla="*/ 604 w 607"/>
                <a:gd name="T9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68">
                  <a:moveTo>
                    <a:pt x="0" y="468"/>
                  </a:moveTo>
                  <a:lnTo>
                    <a:pt x="4" y="468"/>
                  </a:lnTo>
                  <a:lnTo>
                    <a:pt x="8" y="468"/>
                  </a:lnTo>
                  <a:lnTo>
                    <a:pt x="8" y="464"/>
                  </a:lnTo>
                  <a:lnTo>
                    <a:pt x="11" y="462"/>
                  </a:lnTo>
                  <a:lnTo>
                    <a:pt x="15" y="462"/>
                  </a:lnTo>
                  <a:lnTo>
                    <a:pt x="15" y="457"/>
                  </a:lnTo>
                  <a:lnTo>
                    <a:pt x="18" y="457"/>
                  </a:lnTo>
                  <a:lnTo>
                    <a:pt x="22" y="453"/>
                  </a:lnTo>
                  <a:lnTo>
                    <a:pt x="26" y="453"/>
                  </a:lnTo>
                  <a:lnTo>
                    <a:pt x="26" y="449"/>
                  </a:lnTo>
                  <a:lnTo>
                    <a:pt x="29" y="446"/>
                  </a:lnTo>
                  <a:lnTo>
                    <a:pt x="33" y="446"/>
                  </a:lnTo>
                  <a:lnTo>
                    <a:pt x="37" y="442"/>
                  </a:lnTo>
                  <a:lnTo>
                    <a:pt x="40" y="438"/>
                  </a:lnTo>
                  <a:lnTo>
                    <a:pt x="44" y="438"/>
                  </a:lnTo>
                  <a:lnTo>
                    <a:pt x="44" y="435"/>
                  </a:lnTo>
                  <a:lnTo>
                    <a:pt x="47" y="435"/>
                  </a:lnTo>
                  <a:lnTo>
                    <a:pt x="51" y="435"/>
                  </a:lnTo>
                  <a:lnTo>
                    <a:pt x="55" y="431"/>
                  </a:lnTo>
                  <a:lnTo>
                    <a:pt x="58" y="427"/>
                  </a:lnTo>
                  <a:lnTo>
                    <a:pt x="62" y="427"/>
                  </a:lnTo>
                  <a:lnTo>
                    <a:pt x="66" y="424"/>
                  </a:lnTo>
                  <a:lnTo>
                    <a:pt x="69" y="424"/>
                  </a:lnTo>
                  <a:lnTo>
                    <a:pt x="73" y="424"/>
                  </a:lnTo>
                  <a:lnTo>
                    <a:pt x="76" y="420"/>
                  </a:lnTo>
                  <a:lnTo>
                    <a:pt x="76" y="412"/>
                  </a:lnTo>
                  <a:lnTo>
                    <a:pt x="80" y="412"/>
                  </a:lnTo>
                  <a:lnTo>
                    <a:pt x="84" y="409"/>
                  </a:lnTo>
                  <a:lnTo>
                    <a:pt x="87" y="409"/>
                  </a:lnTo>
                  <a:lnTo>
                    <a:pt x="91" y="405"/>
                  </a:lnTo>
                  <a:lnTo>
                    <a:pt x="95" y="401"/>
                  </a:lnTo>
                  <a:lnTo>
                    <a:pt x="95" y="398"/>
                  </a:lnTo>
                  <a:lnTo>
                    <a:pt x="98" y="394"/>
                  </a:lnTo>
                  <a:lnTo>
                    <a:pt x="102" y="390"/>
                  </a:lnTo>
                  <a:lnTo>
                    <a:pt x="105" y="390"/>
                  </a:lnTo>
                  <a:lnTo>
                    <a:pt x="105" y="387"/>
                  </a:lnTo>
                  <a:lnTo>
                    <a:pt x="109" y="387"/>
                  </a:lnTo>
                  <a:lnTo>
                    <a:pt x="113" y="387"/>
                  </a:lnTo>
                  <a:lnTo>
                    <a:pt x="113" y="383"/>
                  </a:lnTo>
                  <a:lnTo>
                    <a:pt x="116" y="383"/>
                  </a:lnTo>
                  <a:lnTo>
                    <a:pt x="120" y="379"/>
                  </a:lnTo>
                  <a:lnTo>
                    <a:pt x="124" y="375"/>
                  </a:lnTo>
                  <a:lnTo>
                    <a:pt x="124" y="372"/>
                  </a:lnTo>
                  <a:lnTo>
                    <a:pt x="127" y="372"/>
                  </a:lnTo>
                  <a:lnTo>
                    <a:pt x="131" y="368"/>
                  </a:lnTo>
                  <a:lnTo>
                    <a:pt x="133" y="368"/>
                  </a:lnTo>
                  <a:lnTo>
                    <a:pt x="133" y="364"/>
                  </a:lnTo>
                  <a:lnTo>
                    <a:pt x="138" y="364"/>
                  </a:lnTo>
                  <a:lnTo>
                    <a:pt x="142" y="357"/>
                  </a:lnTo>
                  <a:lnTo>
                    <a:pt x="144" y="357"/>
                  </a:lnTo>
                  <a:lnTo>
                    <a:pt x="149" y="353"/>
                  </a:lnTo>
                  <a:lnTo>
                    <a:pt x="153" y="350"/>
                  </a:lnTo>
                  <a:lnTo>
                    <a:pt x="153" y="346"/>
                  </a:lnTo>
                  <a:lnTo>
                    <a:pt x="155" y="346"/>
                  </a:lnTo>
                  <a:lnTo>
                    <a:pt x="160" y="346"/>
                  </a:lnTo>
                  <a:lnTo>
                    <a:pt x="162" y="342"/>
                  </a:lnTo>
                  <a:lnTo>
                    <a:pt x="166" y="338"/>
                  </a:lnTo>
                  <a:lnTo>
                    <a:pt x="171" y="338"/>
                  </a:lnTo>
                  <a:lnTo>
                    <a:pt x="173" y="335"/>
                  </a:lnTo>
                  <a:lnTo>
                    <a:pt x="177" y="331"/>
                  </a:lnTo>
                  <a:lnTo>
                    <a:pt x="182" y="331"/>
                  </a:lnTo>
                  <a:lnTo>
                    <a:pt x="182" y="327"/>
                  </a:lnTo>
                  <a:lnTo>
                    <a:pt x="184" y="327"/>
                  </a:lnTo>
                  <a:lnTo>
                    <a:pt x="188" y="324"/>
                  </a:lnTo>
                  <a:lnTo>
                    <a:pt x="191" y="320"/>
                  </a:lnTo>
                  <a:lnTo>
                    <a:pt x="195" y="316"/>
                  </a:lnTo>
                  <a:lnTo>
                    <a:pt x="200" y="316"/>
                  </a:lnTo>
                  <a:lnTo>
                    <a:pt x="202" y="313"/>
                  </a:lnTo>
                  <a:lnTo>
                    <a:pt x="206" y="309"/>
                  </a:lnTo>
                  <a:lnTo>
                    <a:pt x="211" y="309"/>
                  </a:lnTo>
                  <a:lnTo>
                    <a:pt x="213" y="305"/>
                  </a:lnTo>
                  <a:lnTo>
                    <a:pt x="213" y="301"/>
                  </a:lnTo>
                  <a:lnTo>
                    <a:pt x="217" y="301"/>
                  </a:lnTo>
                  <a:lnTo>
                    <a:pt x="220" y="294"/>
                  </a:lnTo>
                  <a:lnTo>
                    <a:pt x="220" y="289"/>
                  </a:lnTo>
                  <a:lnTo>
                    <a:pt x="224" y="289"/>
                  </a:lnTo>
                  <a:lnTo>
                    <a:pt x="228" y="289"/>
                  </a:lnTo>
                  <a:lnTo>
                    <a:pt x="231" y="289"/>
                  </a:lnTo>
                  <a:lnTo>
                    <a:pt x="231" y="287"/>
                  </a:lnTo>
                  <a:lnTo>
                    <a:pt x="235" y="283"/>
                  </a:lnTo>
                  <a:lnTo>
                    <a:pt x="239" y="278"/>
                  </a:lnTo>
                  <a:lnTo>
                    <a:pt x="242" y="276"/>
                  </a:lnTo>
                  <a:lnTo>
                    <a:pt x="246" y="272"/>
                  </a:lnTo>
                  <a:lnTo>
                    <a:pt x="249" y="272"/>
                  </a:lnTo>
                  <a:lnTo>
                    <a:pt x="253" y="263"/>
                  </a:lnTo>
                  <a:lnTo>
                    <a:pt x="257" y="261"/>
                  </a:lnTo>
                  <a:lnTo>
                    <a:pt x="260" y="261"/>
                  </a:lnTo>
                  <a:lnTo>
                    <a:pt x="264" y="256"/>
                  </a:lnTo>
                  <a:lnTo>
                    <a:pt x="268" y="252"/>
                  </a:lnTo>
                  <a:lnTo>
                    <a:pt x="271" y="252"/>
                  </a:lnTo>
                  <a:lnTo>
                    <a:pt x="271" y="250"/>
                  </a:lnTo>
                  <a:lnTo>
                    <a:pt x="275" y="245"/>
                  </a:lnTo>
                  <a:lnTo>
                    <a:pt x="278" y="245"/>
                  </a:lnTo>
                  <a:lnTo>
                    <a:pt x="282" y="245"/>
                  </a:lnTo>
                  <a:lnTo>
                    <a:pt x="286" y="245"/>
                  </a:lnTo>
                  <a:lnTo>
                    <a:pt x="289" y="241"/>
                  </a:lnTo>
                  <a:lnTo>
                    <a:pt x="289" y="239"/>
                  </a:lnTo>
                  <a:lnTo>
                    <a:pt x="293" y="239"/>
                  </a:lnTo>
                  <a:lnTo>
                    <a:pt x="297" y="234"/>
                  </a:lnTo>
                  <a:lnTo>
                    <a:pt x="300" y="234"/>
                  </a:lnTo>
                  <a:lnTo>
                    <a:pt x="304" y="230"/>
                  </a:lnTo>
                  <a:lnTo>
                    <a:pt x="307" y="230"/>
                  </a:lnTo>
                  <a:lnTo>
                    <a:pt x="311" y="230"/>
                  </a:lnTo>
                  <a:lnTo>
                    <a:pt x="315" y="226"/>
                  </a:lnTo>
                  <a:lnTo>
                    <a:pt x="318" y="223"/>
                  </a:lnTo>
                  <a:lnTo>
                    <a:pt x="322" y="219"/>
                  </a:lnTo>
                  <a:lnTo>
                    <a:pt x="326" y="215"/>
                  </a:lnTo>
                  <a:lnTo>
                    <a:pt x="329" y="215"/>
                  </a:lnTo>
                  <a:lnTo>
                    <a:pt x="333" y="208"/>
                  </a:lnTo>
                  <a:lnTo>
                    <a:pt x="336" y="204"/>
                  </a:lnTo>
                  <a:lnTo>
                    <a:pt x="340" y="201"/>
                  </a:lnTo>
                  <a:lnTo>
                    <a:pt x="340" y="197"/>
                  </a:lnTo>
                  <a:lnTo>
                    <a:pt x="344" y="193"/>
                  </a:lnTo>
                  <a:lnTo>
                    <a:pt x="347" y="193"/>
                  </a:lnTo>
                  <a:lnTo>
                    <a:pt x="351" y="189"/>
                  </a:lnTo>
                  <a:lnTo>
                    <a:pt x="355" y="189"/>
                  </a:lnTo>
                  <a:lnTo>
                    <a:pt x="358" y="182"/>
                  </a:lnTo>
                  <a:lnTo>
                    <a:pt x="358" y="178"/>
                  </a:lnTo>
                  <a:lnTo>
                    <a:pt x="362" y="178"/>
                  </a:lnTo>
                  <a:lnTo>
                    <a:pt x="366" y="175"/>
                  </a:lnTo>
                  <a:lnTo>
                    <a:pt x="369" y="171"/>
                  </a:lnTo>
                  <a:lnTo>
                    <a:pt x="373" y="171"/>
                  </a:lnTo>
                  <a:lnTo>
                    <a:pt x="376" y="167"/>
                  </a:lnTo>
                  <a:lnTo>
                    <a:pt x="380" y="167"/>
                  </a:lnTo>
                  <a:lnTo>
                    <a:pt x="380" y="164"/>
                  </a:lnTo>
                  <a:lnTo>
                    <a:pt x="384" y="160"/>
                  </a:lnTo>
                  <a:lnTo>
                    <a:pt x="387" y="156"/>
                  </a:lnTo>
                  <a:lnTo>
                    <a:pt x="391" y="152"/>
                  </a:lnTo>
                  <a:lnTo>
                    <a:pt x="395" y="152"/>
                  </a:lnTo>
                  <a:lnTo>
                    <a:pt x="398" y="152"/>
                  </a:lnTo>
                  <a:lnTo>
                    <a:pt x="398" y="149"/>
                  </a:lnTo>
                  <a:lnTo>
                    <a:pt x="402" y="149"/>
                  </a:lnTo>
                  <a:lnTo>
                    <a:pt x="405" y="149"/>
                  </a:lnTo>
                  <a:lnTo>
                    <a:pt x="409" y="145"/>
                  </a:lnTo>
                  <a:lnTo>
                    <a:pt x="413" y="145"/>
                  </a:lnTo>
                  <a:lnTo>
                    <a:pt x="416" y="145"/>
                  </a:lnTo>
                  <a:lnTo>
                    <a:pt x="420" y="141"/>
                  </a:lnTo>
                  <a:lnTo>
                    <a:pt x="424" y="141"/>
                  </a:lnTo>
                  <a:lnTo>
                    <a:pt x="427" y="141"/>
                  </a:lnTo>
                  <a:lnTo>
                    <a:pt x="431" y="134"/>
                  </a:lnTo>
                  <a:lnTo>
                    <a:pt x="434" y="130"/>
                  </a:lnTo>
                  <a:lnTo>
                    <a:pt x="438" y="130"/>
                  </a:lnTo>
                  <a:lnTo>
                    <a:pt x="442" y="130"/>
                  </a:lnTo>
                  <a:lnTo>
                    <a:pt x="445" y="127"/>
                  </a:lnTo>
                  <a:lnTo>
                    <a:pt x="449" y="127"/>
                  </a:lnTo>
                  <a:lnTo>
                    <a:pt x="449" y="123"/>
                  </a:lnTo>
                  <a:lnTo>
                    <a:pt x="453" y="123"/>
                  </a:lnTo>
                  <a:lnTo>
                    <a:pt x="456" y="119"/>
                  </a:lnTo>
                  <a:lnTo>
                    <a:pt x="460" y="119"/>
                  </a:lnTo>
                  <a:lnTo>
                    <a:pt x="462" y="115"/>
                  </a:lnTo>
                  <a:lnTo>
                    <a:pt x="467" y="112"/>
                  </a:lnTo>
                  <a:lnTo>
                    <a:pt x="471" y="104"/>
                  </a:lnTo>
                  <a:lnTo>
                    <a:pt x="473" y="104"/>
                  </a:lnTo>
                  <a:lnTo>
                    <a:pt x="478" y="101"/>
                  </a:lnTo>
                  <a:lnTo>
                    <a:pt x="482" y="97"/>
                  </a:lnTo>
                  <a:lnTo>
                    <a:pt x="484" y="97"/>
                  </a:lnTo>
                  <a:lnTo>
                    <a:pt x="489" y="93"/>
                  </a:lnTo>
                  <a:lnTo>
                    <a:pt x="489" y="90"/>
                  </a:lnTo>
                  <a:lnTo>
                    <a:pt x="491" y="90"/>
                  </a:lnTo>
                  <a:lnTo>
                    <a:pt x="496" y="90"/>
                  </a:lnTo>
                  <a:lnTo>
                    <a:pt x="496" y="86"/>
                  </a:lnTo>
                  <a:lnTo>
                    <a:pt x="500" y="86"/>
                  </a:lnTo>
                  <a:lnTo>
                    <a:pt x="502" y="82"/>
                  </a:lnTo>
                  <a:lnTo>
                    <a:pt x="507" y="82"/>
                  </a:lnTo>
                  <a:lnTo>
                    <a:pt x="507" y="77"/>
                  </a:lnTo>
                  <a:lnTo>
                    <a:pt x="511" y="77"/>
                  </a:lnTo>
                  <a:lnTo>
                    <a:pt x="513" y="75"/>
                  </a:lnTo>
                  <a:lnTo>
                    <a:pt x="518" y="71"/>
                  </a:lnTo>
                  <a:lnTo>
                    <a:pt x="518" y="66"/>
                  </a:lnTo>
                  <a:lnTo>
                    <a:pt x="520" y="64"/>
                  </a:lnTo>
                  <a:lnTo>
                    <a:pt x="524" y="60"/>
                  </a:lnTo>
                  <a:lnTo>
                    <a:pt x="529" y="55"/>
                  </a:lnTo>
                  <a:lnTo>
                    <a:pt x="531" y="55"/>
                  </a:lnTo>
                  <a:lnTo>
                    <a:pt x="535" y="51"/>
                  </a:lnTo>
                  <a:lnTo>
                    <a:pt x="535" y="49"/>
                  </a:lnTo>
                  <a:lnTo>
                    <a:pt x="540" y="44"/>
                  </a:lnTo>
                  <a:lnTo>
                    <a:pt x="542" y="44"/>
                  </a:lnTo>
                  <a:lnTo>
                    <a:pt x="546" y="44"/>
                  </a:lnTo>
                  <a:lnTo>
                    <a:pt x="546" y="40"/>
                  </a:lnTo>
                  <a:lnTo>
                    <a:pt x="549" y="38"/>
                  </a:lnTo>
                  <a:lnTo>
                    <a:pt x="553" y="38"/>
                  </a:lnTo>
                  <a:lnTo>
                    <a:pt x="557" y="33"/>
                  </a:lnTo>
                  <a:lnTo>
                    <a:pt x="557" y="29"/>
                  </a:lnTo>
                  <a:lnTo>
                    <a:pt x="560" y="26"/>
                  </a:lnTo>
                  <a:lnTo>
                    <a:pt x="564" y="26"/>
                  </a:lnTo>
                  <a:lnTo>
                    <a:pt x="564" y="22"/>
                  </a:lnTo>
                  <a:lnTo>
                    <a:pt x="568" y="18"/>
                  </a:lnTo>
                  <a:lnTo>
                    <a:pt x="571" y="18"/>
                  </a:lnTo>
                  <a:lnTo>
                    <a:pt x="575" y="18"/>
                  </a:lnTo>
                  <a:lnTo>
                    <a:pt x="575" y="14"/>
                  </a:lnTo>
                  <a:lnTo>
                    <a:pt x="578" y="14"/>
                  </a:lnTo>
                  <a:lnTo>
                    <a:pt x="582" y="11"/>
                  </a:lnTo>
                  <a:lnTo>
                    <a:pt x="586" y="11"/>
                  </a:lnTo>
                  <a:lnTo>
                    <a:pt x="589" y="11"/>
                  </a:lnTo>
                  <a:lnTo>
                    <a:pt x="593" y="11"/>
                  </a:lnTo>
                  <a:lnTo>
                    <a:pt x="593" y="7"/>
                  </a:lnTo>
                  <a:lnTo>
                    <a:pt x="597" y="3"/>
                  </a:lnTo>
                  <a:lnTo>
                    <a:pt x="600" y="3"/>
                  </a:lnTo>
                  <a:lnTo>
                    <a:pt x="604" y="0"/>
                  </a:lnTo>
                  <a:lnTo>
                    <a:pt x="607" y="0"/>
                  </a:lnTo>
                </a:path>
              </a:pathLst>
            </a:custGeom>
            <a:noFill/>
            <a:ln w="3016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91" name="Freeform 280">
              <a:extLst>
                <a:ext uri="{FF2B5EF4-FFF2-40B4-BE49-F238E27FC236}">
                  <a16:creationId xmlns:a16="http://schemas.microsoft.com/office/drawing/2014/main" id="{5C764B08-987B-40A2-A2C6-7D4BB5598157}"/>
                </a:ext>
              </a:extLst>
            </p:cNvPr>
            <p:cNvSpPr>
              <a:spLocks/>
            </p:cNvSpPr>
            <p:nvPr/>
          </p:nvSpPr>
          <p:spPr bwMode="auto">
            <a:xfrm>
              <a:off x="3340100" y="3359150"/>
              <a:ext cx="981075" cy="649287"/>
            </a:xfrm>
            <a:custGeom>
              <a:avLst/>
              <a:gdLst>
                <a:gd name="T0" fmla="*/ 11 w 618"/>
                <a:gd name="T1" fmla="*/ 398 h 409"/>
                <a:gd name="T2" fmla="*/ 22 w 618"/>
                <a:gd name="T3" fmla="*/ 386 h 409"/>
                <a:gd name="T4" fmla="*/ 33 w 618"/>
                <a:gd name="T5" fmla="*/ 379 h 409"/>
                <a:gd name="T6" fmla="*/ 48 w 618"/>
                <a:gd name="T7" fmla="*/ 368 h 409"/>
                <a:gd name="T8" fmla="*/ 55 w 618"/>
                <a:gd name="T9" fmla="*/ 357 h 409"/>
                <a:gd name="T10" fmla="*/ 69 w 618"/>
                <a:gd name="T11" fmla="*/ 357 h 409"/>
                <a:gd name="T12" fmla="*/ 80 w 618"/>
                <a:gd name="T13" fmla="*/ 342 h 409"/>
                <a:gd name="T14" fmla="*/ 95 w 618"/>
                <a:gd name="T15" fmla="*/ 338 h 409"/>
                <a:gd name="T16" fmla="*/ 106 w 618"/>
                <a:gd name="T17" fmla="*/ 327 h 409"/>
                <a:gd name="T18" fmla="*/ 120 w 618"/>
                <a:gd name="T19" fmla="*/ 316 h 409"/>
                <a:gd name="T20" fmla="*/ 135 w 618"/>
                <a:gd name="T21" fmla="*/ 301 h 409"/>
                <a:gd name="T22" fmla="*/ 149 w 618"/>
                <a:gd name="T23" fmla="*/ 294 h 409"/>
                <a:gd name="T24" fmla="*/ 164 w 618"/>
                <a:gd name="T25" fmla="*/ 283 h 409"/>
                <a:gd name="T26" fmla="*/ 173 w 618"/>
                <a:gd name="T27" fmla="*/ 279 h 409"/>
                <a:gd name="T28" fmla="*/ 185 w 618"/>
                <a:gd name="T29" fmla="*/ 274 h 409"/>
                <a:gd name="T30" fmla="*/ 196 w 618"/>
                <a:gd name="T31" fmla="*/ 261 h 409"/>
                <a:gd name="T32" fmla="*/ 207 w 618"/>
                <a:gd name="T33" fmla="*/ 256 h 409"/>
                <a:gd name="T34" fmla="*/ 222 w 618"/>
                <a:gd name="T35" fmla="*/ 250 h 409"/>
                <a:gd name="T36" fmla="*/ 231 w 618"/>
                <a:gd name="T37" fmla="*/ 237 h 409"/>
                <a:gd name="T38" fmla="*/ 242 w 618"/>
                <a:gd name="T39" fmla="*/ 234 h 409"/>
                <a:gd name="T40" fmla="*/ 257 w 618"/>
                <a:gd name="T41" fmla="*/ 230 h 409"/>
                <a:gd name="T42" fmla="*/ 268 w 618"/>
                <a:gd name="T43" fmla="*/ 223 h 409"/>
                <a:gd name="T44" fmla="*/ 280 w 618"/>
                <a:gd name="T45" fmla="*/ 212 h 409"/>
                <a:gd name="T46" fmla="*/ 289 w 618"/>
                <a:gd name="T47" fmla="*/ 204 h 409"/>
                <a:gd name="T48" fmla="*/ 300 w 618"/>
                <a:gd name="T49" fmla="*/ 197 h 409"/>
                <a:gd name="T50" fmla="*/ 311 w 618"/>
                <a:gd name="T51" fmla="*/ 186 h 409"/>
                <a:gd name="T52" fmla="*/ 326 w 618"/>
                <a:gd name="T53" fmla="*/ 175 h 409"/>
                <a:gd name="T54" fmla="*/ 340 w 618"/>
                <a:gd name="T55" fmla="*/ 171 h 409"/>
                <a:gd name="T56" fmla="*/ 351 w 618"/>
                <a:gd name="T57" fmla="*/ 167 h 409"/>
                <a:gd name="T58" fmla="*/ 362 w 618"/>
                <a:gd name="T59" fmla="*/ 152 h 409"/>
                <a:gd name="T60" fmla="*/ 373 w 618"/>
                <a:gd name="T61" fmla="*/ 145 h 409"/>
                <a:gd name="T62" fmla="*/ 387 w 618"/>
                <a:gd name="T63" fmla="*/ 138 h 409"/>
                <a:gd name="T64" fmla="*/ 398 w 618"/>
                <a:gd name="T65" fmla="*/ 126 h 409"/>
                <a:gd name="T66" fmla="*/ 413 w 618"/>
                <a:gd name="T67" fmla="*/ 123 h 409"/>
                <a:gd name="T68" fmla="*/ 427 w 618"/>
                <a:gd name="T69" fmla="*/ 115 h 409"/>
                <a:gd name="T70" fmla="*/ 438 w 618"/>
                <a:gd name="T71" fmla="*/ 104 h 409"/>
                <a:gd name="T72" fmla="*/ 453 w 618"/>
                <a:gd name="T73" fmla="*/ 97 h 409"/>
                <a:gd name="T74" fmla="*/ 467 w 618"/>
                <a:gd name="T75" fmla="*/ 93 h 409"/>
                <a:gd name="T76" fmla="*/ 478 w 618"/>
                <a:gd name="T77" fmla="*/ 82 h 409"/>
                <a:gd name="T78" fmla="*/ 493 w 618"/>
                <a:gd name="T79" fmla="*/ 77 h 409"/>
                <a:gd name="T80" fmla="*/ 503 w 618"/>
                <a:gd name="T81" fmla="*/ 75 h 409"/>
                <a:gd name="T82" fmla="*/ 518 w 618"/>
                <a:gd name="T83" fmla="*/ 66 h 409"/>
                <a:gd name="T84" fmla="*/ 529 w 618"/>
                <a:gd name="T85" fmla="*/ 55 h 409"/>
                <a:gd name="T86" fmla="*/ 540 w 618"/>
                <a:gd name="T87" fmla="*/ 44 h 409"/>
                <a:gd name="T88" fmla="*/ 553 w 618"/>
                <a:gd name="T89" fmla="*/ 40 h 409"/>
                <a:gd name="T90" fmla="*/ 564 w 618"/>
                <a:gd name="T91" fmla="*/ 38 h 409"/>
                <a:gd name="T92" fmla="*/ 580 w 618"/>
                <a:gd name="T93" fmla="*/ 27 h 409"/>
                <a:gd name="T94" fmla="*/ 593 w 618"/>
                <a:gd name="T95" fmla="*/ 18 h 409"/>
                <a:gd name="T96" fmla="*/ 604 w 618"/>
                <a:gd name="T97" fmla="*/ 11 h 409"/>
                <a:gd name="T98" fmla="*/ 615 w 618"/>
                <a:gd name="T99" fmla="*/ 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409">
                  <a:moveTo>
                    <a:pt x="0" y="409"/>
                  </a:moveTo>
                  <a:lnTo>
                    <a:pt x="4" y="405"/>
                  </a:lnTo>
                  <a:lnTo>
                    <a:pt x="8" y="401"/>
                  </a:lnTo>
                  <a:lnTo>
                    <a:pt x="11" y="398"/>
                  </a:lnTo>
                  <a:lnTo>
                    <a:pt x="15" y="398"/>
                  </a:lnTo>
                  <a:lnTo>
                    <a:pt x="19" y="394"/>
                  </a:lnTo>
                  <a:lnTo>
                    <a:pt x="19" y="390"/>
                  </a:lnTo>
                  <a:lnTo>
                    <a:pt x="22" y="386"/>
                  </a:lnTo>
                  <a:lnTo>
                    <a:pt x="26" y="386"/>
                  </a:lnTo>
                  <a:lnTo>
                    <a:pt x="26" y="383"/>
                  </a:lnTo>
                  <a:lnTo>
                    <a:pt x="29" y="379"/>
                  </a:lnTo>
                  <a:lnTo>
                    <a:pt x="33" y="379"/>
                  </a:lnTo>
                  <a:lnTo>
                    <a:pt x="37" y="372"/>
                  </a:lnTo>
                  <a:lnTo>
                    <a:pt x="40" y="372"/>
                  </a:lnTo>
                  <a:lnTo>
                    <a:pt x="44" y="372"/>
                  </a:lnTo>
                  <a:lnTo>
                    <a:pt x="48" y="368"/>
                  </a:lnTo>
                  <a:lnTo>
                    <a:pt x="48" y="364"/>
                  </a:lnTo>
                  <a:lnTo>
                    <a:pt x="51" y="361"/>
                  </a:lnTo>
                  <a:lnTo>
                    <a:pt x="55" y="361"/>
                  </a:lnTo>
                  <a:lnTo>
                    <a:pt x="55" y="357"/>
                  </a:lnTo>
                  <a:lnTo>
                    <a:pt x="58" y="357"/>
                  </a:lnTo>
                  <a:lnTo>
                    <a:pt x="62" y="357"/>
                  </a:lnTo>
                  <a:lnTo>
                    <a:pt x="66" y="357"/>
                  </a:lnTo>
                  <a:lnTo>
                    <a:pt x="69" y="357"/>
                  </a:lnTo>
                  <a:lnTo>
                    <a:pt x="73" y="353"/>
                  </a:lnTo>
                  <a:lnTo>
                    <a:pt x="77" y="349"/>
                  </a:lnTo>
                  <a:lnTo>
                    <a:pt x="77" y="342"/>
                  </a:lnTo>
                  <a:lnTo>
                    <a:pt x="80" y="342"/>
                  </a:lnTo>
                  <a:lnTo>
                    <a:pt x="84" y="338"/>
                  </a:lnTo>
                  <a:lnTo>
                    <a:pt x="87" y="338"/>
                  </a:lnTo>
                  <a:lnTo>
                    <a:pt x="91" y="338"/>
                  </a:lnTo>
                  <a:lnTo>
                    <a:pt x="95" y="338"/>
                  </a:lnTo>
                  <a:lnTo>
                    <a:pt x="95" y="335"/>
                  </a:lnTo>
                  <a:lnTo>
                    <a:pt x="98" y="331"/>
                  </a:lnTo>
                  <a:lnTo>
                    <a:pt x="102" y="327"/>
                  </a:lnTo>
                  <a:lnTo>
                    <a:pt x="106" y="327"/>
                  </a:lnTo>
                  <a:lnTo>
                    <a:pt x="109" y="324"/>
                  </a:lnTo>
                  <a:lnTo>
                    <a:pt x="113" y="324"/>
                  </a:lnTo>
                  <a:lnTo>
                    <a:pt x="116" y="320"/>
                  </a:lnTo>
                  <a:lnTo>
                    <a:pt x="120" y="316"/>
                  </a:lnTo>
                  <a:lnTo>
                    <a:pt x="124" y="312"/>
                  </a:lnTo>
                  <a:lnTo>
                    <a:pt x="127" y="309"/>
                  </a:lnTo>
                  <a:lnTo>
                    <a:pt x="131" y="309"/>
                  </a:lnTo>
                  <a:lnTo>
                    <a:pt x="135" y="301"/>
                  </a:lnTo>
                  <a:lnTo>
                    <a:pt x="138" y="298"/>
                  </a:lnTo>
                  <a:lnTo>
                    <a:pt x="142" y="298"/>
                  </a:lnTo>
                  <a:lnTo>
                    <a:pt x="145" y="294"/>
                  </a:lnTo>
                  <a:lnTo>
                    <a:pt x="149" y="294"/>
                  </a:lnTo>
                  <a:lnTo>
                    <a:pt x="153" y="290"/>
                  </a:lnTo>
                  <a:lnTo>
                    <a:pt x="156" y="287"/>
                  </a:lnTo>
                  <a:lnTo>
                    <a:pt x="160" y="287"/>
                  </a:lnTo>
                  <a:lnTo>
                    <a:pt x="164" y="283"/>
                  </a:lnTo>
                  <a:lnTo>
                    <a:pt x="167" y="283"/>
                  </a:lnTo>
                  <a:lnTo>
                    <a:pt x="171" y="283"/>
                  </a:lnTo>
                  <a:lnTo>
                    <a:pt x="173" y="283"/>
                  </a:lnTo>
                  <a:lnTo>
                    <a:pt x="173" y="279"/>
                  </a:lnTo>
                  <a:lnTo>
                    <a:pt x="178" y="279"/>
                  </a:lnTo>
                  <a:lnTo>
                    <a:pt x="182" y="279"/>
                  </a:lnTo>
                  <a:lnTo>
                    <a:pt x="185" y="279"/>
                  </a:lnTo>
                  <a:lnTo>
                    <a:pt x="185" y="274"/>
                  </a:lnTo>
                  <a:lnTo>
                    <a:pt x="189" y="274"/>
                  </a:lnTo>
                  <a:lnTo>
                    <a:pt x="193" y="267"/>
                  </a:lnTo>
                  <a:lnTo>
                    <a:pt x="193" y="263"/>
                  </a:lnTo>
                  <a:lnTo>
                    <a:pt x="196" y="261"/>
                  </a:lnTo>
                  <a:lnTo>
                    <a:pt x="200" y="261"/>
                  </a:lnTo>
                  <a:lnTo>
                    <a:pt x="202" y="261"/>
                  </a:lnTo>
                  <a:lnTo>
                    <a:pt x="202" y="256"/>
                  </a:lnTo>
                  <a:lnTo>
                    <a:pt x="207" y="256"/>
                  </a:lnTo>
                  <a:lnTo>
                    <a:pt x="211" y="252"/>
                  </a:lnTo>
                  <a:lnTo>
                    <a:pt x="213" y="252"/>
                  </a:lnTo>
                  <a:lnTo>
                    <a:pt x="218" y="250"/>
                  </a:lnTo>
                  <a:lnTo>
                    <a:pt x="222" y="250"/>
                  </a:lnTo>
                  <a:lnTo>
                    <a:pt x="224" y="250"/>
                  </a:lnTo>
                  <a:lnTo>
                    <a:pt x="224" y="245"/>
                  </a:lnTo>
                  <a:lnTo>
                    <a:pt x="229" y="241"/>
                  </a:lnTo>
                  <a:lnTo>
                    <a:pt x="231" y="237"/>
                  </a:lnTo>
                  <a:lnTo>
                    <a:pt x="235" y="237"/>
                  </a:lnTo>
                  <a:lnTo>
                    <a:pt x="240" y="237"/>
                  </a:lnTo>
                  <a:lnTo>
                    <a:pt x="242" y="237"/>
                  </a:lnTo>
                  <a:lnTo>
                    <a:pt x="242" y="234"/>
                  </a:lnTo>
                  <a:lnTo>
                    <a:pt x="246" y="234"/>
                  </a:lnTo>
                  <a:lnTo>
                    <a:pt x="251" y="234"/>
                  </a:lnTo>
                  <a:lnTo>
                    <a:pt x="253" y="230"/>
                  </a:lnTo>
                  <a:lnTo>
                    <a:pt x="257" y="230"/>
                  </a:lnTo>
                  <a:lnTo>
                    <a:pt x="260" y="230"/>
                  </a:lnTo>
                  <a:lnTo>
                    <a:pt x="260" y="226"/>
                  </a:lnTo>
                  <a:lnTo>
                    <a:pt x="264" y="223"/>
                  </a:lnTo>
                  <a:lnTo>
                    <a:pt x="268" y="223"/>
                  </a:lnTo>
                  <a:lnTo>
                    <a:pt x="271" y="219"/>
                  </a:lnTo>
                  <a:lnTo>
                    <a:pt x="271" y="215"/>
                  </a:lnTo>
                  <a:lnTo>
                    <a:pt x="275" y="215"/>
                  </a:lnTo>
                  <a:lnTo>
                    <a:pt x="280" y="212"/>
                  </a:lnTo>
                  <a:lnTo>
                    <a:pt x="282" y="212"/>
                  </a:lnTo>
                  <a:lnTo>
                    <a:pt x="282" y="208"/>
                  </a:lnTo>
                  <a:lnTo>
                    <a:pt x="286" y="204"/>
                  </a:lnTo>
                  <a:lnTo>
                    <a:pt x="289" y="204"/>
                  </a:lnTo>
                  <a:lnTo>
                    <a:pt x="293" y="204"/>
                  </a:lnTo>
                  <a:lnTo>
                    <a:pt x="293" y="200"/>
                  </a:lnTo>
                  <a:lnTo>
                    <a:pt x="297" y="197"/>
                  </a:lnTo>
                  <a:lnTo>
                    <a:pt x="300" y="197"/>
                  </a:lnTo>
                  <a:lnTo>
                    <a:pt x="300" y="189"/>
                  </a:lnTo>
                  <a:lnTo>
                    <a:pt x="304" y="186"/>
                  </a:lnTo>
                  <a:lnTo>
                    <a:pt x="308" y="186"/>
                  </a:lnTo>
                  <a:lnTo>
                    <a:pt x="311" y="186"/>
                  </a:lnTo>
                  <a:lnTo>
                    <a:pt x="315" y="186"/>
                  </a:lnTo>
                  <a:lnTo>
                    <a:pt x="318" y="186"/>
                  </a:lnTo>
                  <a:lnTo>
                    <a:pt x="322" y="178"/>
                  </a:lnTo>
                  <a:lnTo>
                    <a:pt x="326" y="175"/>
                  </a:lnTo>
                  <a:lnTo>
                    <a:pt x="329" y="175"/>
                  </a:lnTo>
                  <a:lnTo>
                    <a:pt x="333" y="175"/>
                  </a:lnTo>
                  <a:lnTo>
                    <a:pt x="337" y="175"/>
                  </a:lnTo>
                  <a:lnTo>
                    <a:pt x="340" y="171"/>
                  </a:lnTo>
                  <a:lnTo>
                    <a:pt x="340" y="167"/>
                  </a:lnTo>
                  <a:lnTo>
                    <a:pt x="344" y="167"/>
                  </a:lnTo>
                  <a:lnTo>
                    <a:pt x="347" y="167"/>
                  </a:lnTo>
                  <a:lnTo>
                    <a:pt x="351" y="167"/>
                  </a:lnTo>
                  <a:lnTo>
                    <a:pt x="351" y="163"/>
                  </a:lnTo>
                  <a:lnTo>
                    <a:pt x="355" y="160"/>
                  </a:lnTo>
                  <a:lnTo>
                    <a:pt x="358" y="156"/>
                  </a:lnTo>
                  <a:lnTo>
                    <a:pt x="362" y="152"/>
                  </a:lnTo>
                  <a:lnTo>
                    <a:pt x="366" y="152"/>
                  </a:lnTo>
                  <a:lnTo>
                    <a:pt x="369" y="152"/>
                  </a:lnTo>
                  <a:lnTo>
                    <a:pt x="369" y="149"/>
                  </a:lnTo>
                  <a:lnTo>
                    <a:pt x="373" y="145"/>
                  </a:lnTo>
                  <a:lnTo>
                    <a:pt x="376" y="145"/>
                  </a:lnTo>
                  <a:lnTo>
                    <a:pt x="380" y="141"/>
                  </a:lnTo>
                  <a:lnTo>
                    <a:pt x="384" y="138"/>
                  </a:lnTo>
                  <a:lnTo>
                    <a:pt x="387" y="138"/>
                  </a:lnTo>
                  <a:lnTo>
                    <a:pt x="391" y="134"/>
                  </a:lnTo>
                  <a:lnTo>
                    <a:pt x="391" y="130"/>
                  </a:lnTo>
                  <a:lnTo>
                    <a:pt x="395" y="130"/>
                  </a:lnTo>
                  <a:lnTo>
                    <a:pt x="398" y="126"/>
                  </a:lnTo>
                  <a:lnTo>
                    <a:pt x="402" y="126"/>
                  </a:lnTo>
                  <a:lnTo>
                    <a:pt x="405" y="126"/>
                  </a:lnTo>
                  <a:lnTo>
                    <a:pt x="409" y="123"/>
                  </a:lnTo>
                  <a:lnTo>
                    <a:pt x="413" y="123"/>
                  </a:lnTo>
                  <a:lnTo>
                    <a:pt x="416" y="119"/>
                  </a:lnTo>
                  <a:lnTo>
                    <a:pt x="420" y="115"/>
                  </a:lnTo>
                  <a:lnTo>
                    <a:pt x="424" y="115"/>
                  </a:lnTo>
                  <a:lnTo>
                    <a:pt x="427" y="115"/>
                  </a:lnTo>
                  <a:lnTo>
                    <a:pt x="431" y="112"/>
                  </a:lnTo>
                  <a:lnTo>
                    <a:pt x="431" y="108"/>
                  </a:lnTo>
                  <a:lnTo>
                    <a:pt x="434" y="108"/>
                  </a:lnTo>
                  <a:lnTo>
                    <a:pt x="438" y="104"/>
                  </a:lnTo>
                  <a:lnTo>
                    <a:pt x="442" y="104"/>
                  </a:lnTo>
                  <a:lnTo>
                    <a:pt x="445" y="104"/>
                  </a:lnTo>
                  <a:lnTo>
                    <a:pt x="449" y="101"/>
                  </a:lnTo>
                  <a:lnTo>
                    <a:pt x="453" y="97"/>
                  </a:lnTo>
                  <a:lnTo>
                    <a:pt x="456" y="97"/>
                  </a:lnTo>
                  <a:lnTo>
                    <a:pt x="460" y="97"/>
                  </a:lnTo>
                  <a:lnTo>
                    <a:pt x="464" y="93"/>
                  </a:lnTo>
                  <a:lnTo>
                    <a:pt x="467" y="93"/>
                  </a:lnTo>
                  <a:lnTo>
                    <a:pt x="467" y="88"/>
                  </a:lnTo>
                  <a:lnTo>
                    <a:pt x="471" y="86"/>
                  </a:lnTo>
                  <a:lnTo>
                    <a:pt x="474" y="86"/>
                  </a:lnTo>
                  <a:lnTo>
                    <a:pt x="478" y="82"/>
                  </a:lnTo>
                  <a:lnTo>
                    <a:pt x="482" y="82"/>
                  </a:lnTo>
                  <a:lnTo>
                    <a:pt x="485" y="77"/>
                  </a:lnTo>
                  <a:lnTo>
                    <a:pt x="489" y="77"/>
                  </a:lnTo>
                  <a:lnTo>
                    <a:pt x="493" y="77"/>
                  </a:lnTo>
                  <a:lnTo>
                    <a:pt x="496" y="77"/>
                  </a:lnTo>
                  <a:lnTo>
                    <a:pt x="500" y="77"/>
                  </a:lnTo>
                  <a:lnTo>
                    <a:pt x="500" y="75"/>
                  </a:lnTo>
                  <a:lnTo>
                    <a:pt x="503" y="75"/>
                  </a:lnTo>
                  <a:lnTo>
                    <a:pt x="507" y="71"/>
                  </a:lnTo>
                  <a:lnTo>
                    <a:pt x="511" y="66"/>
                  </a:lnTo>
                  <a:lnTo>
                    <a:pt x="514" y="66"/>
                  </a:lnTo>
                  <a:lnTo>
                    <a:pt x="518" y="66"/>
                  </a:lnTo>
                  <a:lnTo>
                    <a:pt x="522" y="64"/>
                  </a:lnTo>
                  <a:lnTo>
                    <a:pt x="525" y="60"/>
                  </a:lnTo>
                  <a:lnTo>
                    <a:pt x="529" y="60"/>
                  </a:lnTo>
                  <a:lnTo>
                    <a:pt x="529" y="55"/>
                  </a:lnTo>
                  <a:lnTo>
                    <a:pt x="531" y="55"/>
                  </a:lnTo>
                  <a:lnTo>
                    <a:pt x="536" y="51"/>
                  </a:lnTo>
                  <a:lnTo>
                    <a:pt x="536" y="49"/>
                  </a:lnTo>
                  <a:lnTo>
                    <a:pt x="540" y="44"/>
                  </a:lnTo>
                  <a:lnTo>
                    <a:pt x="542" y="44"/>
                  </a:lnTo>
                  <a:lnTo>
                    <a:pt x="547" y="44"/>
                  </a:lnTo>
                  <a:lnTo>
                    <a:pt x="551" y="40"/>
                  </a:lnTo>
                  <a:lnTo>
                    <a:pt x="553" y="40"/>
                  </a:lnTo>
                  <a:lnTo>
                    <a:pt x="558" y="40"/>
                  </a:lnTo>
                  <a:lnTo>
                    <a:pt x="558" y="38"/>
                  </a:lnTo>
                  <a:lnTo>
                    <a:pt x="560" y="38"/>
                  </a:lnTo>
                  <a:lnTo>
                    <a:pt x="564" y="38"/>
                  </a:lnTo>
                  <a:lnTo>
                    <a:pt x="569" y="29"/>
                  </a:lnTo>
                  <a:lnTo>
                    <a:pt x="571" y="29"/>
                  </a:lnTo>
                  <a:lnTo>
                    <a:pt x="576" y="27"/>
                  </a:lnTo>
                  <a:lnTo>
                    <a:pt x="580" y="27"/>
                  </a:lnTo>
                  <a:lnTo>
                    <a:pt x="582" y="27"/>
                  </a:lnTo>
                  <a:lnTo>
                    <a:pt x="587" y="22"/>
                  </a:lnTo>
                  <a:lnTo>
                    <a:pt x="589" y="22"/>
                  </a:lnTo>
                  <a:lnTo>
                    <a:pt x="593" y="18"/>
                  </a:lnTo>
                  <a:lnTo>
                    <a:pt x="598" y="18"/>
                  </a:lnTo>
                  <a:lnTo>
                    <a:pt x="600" y="14"/>
                  </a:lnTo>
                  <a:lnTo>
                    <a:pt x="604" y="14"/>
                  </a:lnTo>
                  <a:lnTo>
                    <a:pt x="604" y="11"/>
                  </a:lnTo>
                  <a:lnTo>
                    <a:pt x="609" y="11"/>
                  </a:lnTo>
                  <a:lnTo>
                    <a:pt x="611" y="11"/>
                  </a:lnTo>
                  <a:lnTo>
                    <a:pt x="615" y="7"/>
                  </a:lnTo>
                  <a:lnTo>
                    <a:pt x="615" y="3"/>
                  </a:lnTo>
                  <a:lnTo>
                    <a:pt x="618" y="0"/>
                  </a:lnTo>
                </a:path>
              </a:pathLst>
            </a:custGeom>
            <a:noFill/>
            <a:ln w="3016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92" name="Freeform 281">
              <a:extLst>
                <a:ext uri="{FF2B5EF4-FFF2-40B4-BE49-F238E27FC236}">
                  <a16:creationId xmlns:a16="http://schemas.microsoft.com/office/drawing/2014/main" id="{1BA3A402-015D-48EC-891A-8D38D39A572D}"/>
                </a:ext>
              </a:extLst>
            </p:cNvPr>
            <p:cNvSpPr>
              <a:spLocks/>
            </p:cNvSpPr>
            <p:nvPr/>
          </p:nvSpPr>
          <p:spPr bwMode="auto">
            <a:xfrm>
              <a:off x="4321175" y="2828925"/>
              <a:ext cx="1041400" cy="530225"/>
            </a:xfrm>
            <a:custGeom>
              <a:avLst/>
              <a:gdLst>
                <a:gd name="T0" fmla="*/ 11 w 656"/>
                <a:gd name="T1" fmla="*/ 330 h 334"/>
                <a:gd name="T2" fmla="*/ 26 w 656"/>
                <a:gd name="T3" fmla="*/ 322 h 334"/>
                <a:gd name="T4" fmla="*/ 37 w 656"/>
                <a:gd name="T5" fmla="*/ 315 h 334"/>
                <a:gd name="T6" fmla="*/ 51 w 656"/>
                <a:gd name="T7" fmla="*/ 304 h 334"/>
                <a:gd name="T8" fmla="*/ 66 w 656"/>
                <a:gd name="T9" fmla="*/ 300 h 334"/>
                <a:gd name="T10" fmla="*/ 80 w 656"/>
                <a:gd name="T11" fmla="*/ 289 h 334"/>
                <a:gd name="T12" fmla="*/ 95 w 656"/>
                <a:gd name="T13" fmla="*/ 285 h 334"/>
                <a:gd name="T14" fmla="*/ 109 w 656"/>
                <a:gd name="T15" fmla="*/ 278 h 334"/>
                <a:gd name="T16" fmla="*/ 124 w 656"/>
                <a:gd name="T17" fmla="*/ 274 h 334"/>
                <a:gd name="T18" fmla="*/ 135 w 656"/>
                <a:gd name="T19" fmla="*/ 267 h 334"/>
                <a:gd name="T20" fmla="*/ 149 w 656"/>
                <a:gd name="T21" fmla="*/ 263 h 334"/>
                <a:gd name="T22" fmla="*/ 164 w 656"/>
                <a:gd name="T23" fmla="*/ 260 h 334"/>
                <a:gd name="T24" fmla="*/ 178 w 656"/>
                <a:gd name="T25" fmla="*/ 248 h 334"/>
                <a:gd name="T26" fmla="*/ 189 w 656"/>
                <a:gd name="T27" fmla="*/ 245 h 334"/>
                <a:gd name="T28" fmla="*/ 200 w 656"/>
                <a:gd name="T29" fmla="*/ 241 h 334"/>
                <a:gd name="T30" fmla="*/ 214 w 656"/>
                <a:gd name="T31" fmla="*/ 234 h 334"/>
                <a:gd name="T32" fmla="*/ 225 w 656"/>
                <a:gd name="T33" fmla="*/ 223 h 334"/>
                <a:gd name="T34" fmla="*/ 236 w 656"/>
                <a:gd name="T35" fmla="*/ 219 h 334"/>
                <a:gd name="T36" fmla="*/ 247 w 656"/>
                <a:gd name="T37" fmla="*/ 210 h 334"/>
                <a:gd name="T38" fmla="*/ 258 w 656"/>
                <a:gd name="T39" fmla="*/ 204 h 334"/>
                <a:gd name="T40" fmla="*/ 271 w 656"/>
                <a:gd name="T41" fmla="*/ 199 h 334"/>
                <a:gd name="T42" fmla="*/ 282 w 656"/>
                <a:gd name="T43" fmla="*/ 188 h 334"/>
                <a:gd name="T44" fmla="*/ 298 w 656"/>
                <a:gd name="T45" fmla="*/ 182 h 334"/>
                <a:gd name="T46" fmla="*/ 311 w 656"/>
                <a:gd name="T47" fmla="*/ 173 h 334"/>
                <a:gd name="T48" fmla="*/ 326 w 656"/>
                <a:gd name="T49" fmla="*/ 171 h 334"/>
                <a:gd name="T50" fmla="*/ 337 w 656"/>
                <a:gd name="T51" fmla="*/ 162 h 334"/>
                <a:gd name="T52" fmla="*/ 347 w 656"/>
                <a:gd name="T53" fmla="*/ 155 h 334"/>
                <a:gd name="T54" fmla="*/ 358 w 656"/>
                <a:gd name="T55" fmla="*/ 144 h 334"/>
                <a:gd name="T56" fmla="*/ 369 w 656"/>
                <a:gd name="T57" fmla="*/ 136 h 334"/>
                <a:gd name="T58" fmla="*/ 384 w 656"/>
                <a:gd name="T59" fmla="*/ 133 h 334"/>
                <a:gd name="T60" fmla="*/ 395 w 656"/>
                <a:gd name="T61" fmla="*/ 129 h 334"/>
                <a:gd name="T62" fmla="*/ 409 w 656"/>
                <a:gd name="T63" fmla="*/ 118 h 334"/>
                <a:gd name="T64" fmla="*/ 424 w 656"/>
                <a:gd name="T65" fmla="*/ 107 h 334"/>
                <a:gd name="T66" fmla="*/ 434 w 656"/>
                <a:gd name="T67" fmla="*/ 103 h 334"/>
                <a:gd name="T68" fmla="*/ 445 w 656"/>
                <a:gd name="T69" fmla="*/ 96 h 334"/>
                <a:gd name="T70" fmla="*/ 460 w 656"/>
                <a:gd name="T71" fmla="*/ 92 h 334"/>
                <a:gd name="T72" fmla="*/ 474 w 656"/>
                <a:gd name="T73" fmla="*/ 88 h 334"/>
                <a:gd name="T74" fmla="*/ 489 w 656"/>
                <a:gd name="T75" fmla="*/ 81 h 334"/>
                <a:gd name="T76" fmla="*/ 503 w 656"/>
                <a:gd name="T77" fmla="*/ 74 h 334"/>
                <a:gd name="T78" fmla="*/ 518 w 656"/>
                <a:gd name="T79" fmla="*/ 62 h 334"/>
                <a:gd name="T80" fmla="*/ 532 w 656"/>
                <a:gd name="T81" fmla="*/ 55 h 334"/>
                <a:gd name="T82" fmla="*/ 547 w 656"/>
                <a:gd name="T83" fmla="*/ 48 h 334"/>
                <a:gd name="T84" fmla="*/ 561 w 656"/>
                <a:gd name="T85" fmla="*/ 44 h 334"/>
                <a:gd name="T86" fmla="*/ 576 w 656"/>
                <a:gd name="T87" fmla="*/ 44 h 334"/>
                <a:gd name="T88" fmla="*/ 587 w 656"/>
                <a:gd name="T89" fmla="*/ 37 h 334"/>
                <a:gd name="T90" fmla="*/ 600 w 656"/>
                <a:gd name="T91" fmla="*/ 25 h 334"/>
                <a:gd name="T92" fmla="*/ 616 w 656"/>
                <a:gd name="T93" fmla="*/ 22 h 334"/>
                <a:gd name="T94" fmla="*/ 629 w 656"/>
                <a:gd name="T95" fmla="*/ 18 h 334"/>
                <a:gd name="T96" fmla="*/ 640 w 656"/>
                <a:gd name="T97" fmla="*/ 7 h 334"/>
                <a:gd name="T98" fmla="*/ 656 w 656"/>
                <a:gd name="T99" fmla="*/ 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6" h="334">
                  <a:moveTo>
                    <a:pt x="0" y="334"/>
                  </a:moveTo>
                  <a:lnTo>
                    <a:pt x="4" y="334"/>
                  </a:lnTo>
                  <a:lnTo>
                    <a:pt x="8" y="330"/>
                  </a:lnTo>
                  <a:lnTo>
                    <a:pt x="11" y="330"/>
                  </a:lnTo>
                  <a:lnTo>
                    <a:pt x="15" y="330"/>
                  </a:lnTo>
                  <a:lnTo>
                    <a:pt x="19" y="326"/>
                  </a:lnTo>
                  <a:lnTo>
                    <a:pt x="22" y="326"/>
                  </a:lnTo>
                  <a:lnTo>
                    <a:pt x="26" y="322"/>
                  </a:lnTo>
                  <a:lnTo>
                    <a:pt x="26" y="319"/>
                  </a:lnTo>
                  <a:lnTo>
                    <a:pt x="29" y="319"/>
                  </a:lnTo>
                  <a:lnTo>
                    <a:pt x="33" y="319"/>
                  </a:lnTo>
                  <a:lnTo>
                    <a:pt x="37" y="315"/>
                  </a:lnTo>
                  <a:lnTo>
                    <a:pt x="40" y="311"/>
                  </a:lnTo>
                  <a:lnTo>
                    <a:pt x="44" y="308"/>
                  </a:lnTo>
                  <a:lnTo>
                    <a:pt x="48" y="308"/>
                  </a:lnTo>
                  <a:lnTo>
                    <a:pt x="51" y="304"/>
                  </a:lnTo>
                  <a:lnTo>
                    <a:pt x="55" y="304"/>
                  </a:lnTo>
                  <a:lnTo>
                    <a:pt x="58" y="304"/>
                  </a:lnTo>
                  <a:lnTo>
                    <a:pt x="62" y="304"/>
                  </a:lnTo>
                  <a:lnTo>
                    <a:pt x="66" y="300"/>
                  </a:lnTo>
                  <a:lnTo>
                    <a:pt x="69" y="297"/>
                  </a:lnTo>
                  <a:lnTo>
                    <a:pt x="73" y="293"/>
                  </a:lnTo>
                  <a:lnTo>
                    <a:pt x="77" y="293"/>
                  </a:lnTo>
                  <a:lnTo>
                    <a:pt x="80" y="289"/>
                  </a:lnTo>
                  <a:lnTo>
                    <a:pt x="84" y="289"/>
                  </a:lnTo>
                  <a:lnTo>
                    <a:pt x="87" y="289"/>
                  </a:lnTo>
                  <a:lnTo>
                    <a:pt x="91" y="285"/>
                  </a:lnTo>
                  <a:lnTo>
                    <a:pt x="95" y="285"/>
                  </a:lnTo>
                  <a:lnTo>
                    <a:pt x="98" y="285"/>
                  </a:lnTo>
                  <a:lnTo>
                    <a:pt x="102" y="285"/>
                  </a:lnTo>
                  <a:lnTo>
                    <a:pt x="106" y="282"/>
                  </a:lnTo>
                  <a:lnTo>
                    <a:pt x="109" y="278"/>
                  </a:lnTo>
                  <a:lnTo>
                    <a:pt x="113" y="278"/>
                  </a:lnTo>
                  <a:lnTo>
                    <a:pt x="116" y="278"/>
                  </a:lnTo>
                  <a:lnTo>
                    <a:pt x="120" y="274"/>
                  </a:lnTo>
                  <a:lnTo>
                    <a:pt x="124" y="274"/>
                  </a:lnTo>
                  <a:lnTo>
                    <a:pt x="124" y="271"/>
                  </a:lnTo>
                  <a:lnTo>
                    <a:pt x="127" y="271"/>
                  </a:lnTo>
                  <a:lnTo>
                    <a:pt x="131" y="267"/>
                  </a:lnTo>
                  <a:lnTo>
                    <a:pt x="135" y="267"/>
                  </a:lnTo>
                  <a:lnTo>
                    <a:pt x="138" y="267"/>
                  </a:lnTo>
                  <a:lnTo>
                    <a:pt x="142" y="263"/>
                  </a:lnTo>
                  <a:lnTo>
                    <a:pt x="145" y="263"/>
                  </a:lnTo>
                  <a:lnTo>
                    <a:pt x="149" y="263"/>
                  </a:lnTo>
                  <a:lnTo>
                    <a:pt x="153" y="263"/>
                  </a:lnTo>
                  <a:lnTo>
                    <a:pt x="156" y="260"/>
                  </a:lnTo>
                  <a:lnTo>
                    <a:pt x="160" y="260"/>
                  </a:lnTo>
                  <a:lnTo>
                    <a:pt x="164" y="260"/>
                  </a:lnTo>
                  <a:lnTo>
                    <a:pt x="167" y="256"/>
                  </a:lnTo>
                  <a:lnTo>
                    <a:pt x="171" y="252"/>
                  </a:lnTo>
                  <a:lnTo>
                    <a:pt x="174" y="248"/>
                  </a:lnTo>
                  <a:lnTo>
                    <a:pt x="178" y="248"/>
                  </a:lnTo>
                  <a:lnTo>
                    <a:pt x="182" y="248"/>
                  </a:lnTo>
                  <a:lnTo>
                    <a:pt x="185" y="248"/>
                  </a:lnTo>
                  <a:lnTo>
                    <a:pt x="185" y="245"/>
                  </a:lnTo>
                  <a:lnTo>
                    <a:pt x="189" y="245"/>
                  </a:lnTo>
                  <a:lnTo>
                    <a:pt x="193" y="245"/>
                  </a:lnTo>
                  <a:lnTo>
                    <a:pt x="193" y="241"/>
                  </a:lnTo>
                  <a:lnTo>
                    <a:pt x="196" y="241"/>
                  </a:lnTo>
                  <a:lnTo>
                    <a:pt x="200" y="241"/>
                  </a:lnTo>
                  <a:lnTo>
                    <a:pt x="203" y="241"/>
                  </a:lnTo>
                  <a:lnTo>
                    <a:pt x="207" y="237"/>
                  </a:lnTo>
                  <a:lnTo>
                    <a:pt x="211" y="237"/>
                  </a:lnTo>
                  <a:lnTo>
                    <a:pt x="214" y="234"/>
                  </a:lnTo>
                  <a:lnTo>
                    <a:pt x="218" y="230"/>
                  </a:lnTo>
                  <a:lnTo>
                    <a:pt x="222" y="230"/>
                  </a:lnTo>
                  <a:lnTo>
                    <a:pt x="225" y="226"/>
                  </a:lnTo>
                  <a:lnTo>
                    <a:pt x="225" y="223"/>
                  </a:lnTo>
                  <a:lnTo>
                    <a:pt x="229" y="223"/>
                  </a:lnTo>
                  <a:lnTo>
                    <a:pt x="231" y="223"/>
                  </a:lnTo>
                  <a:lnTo>
                    <a:pt x="231" y="219"/>
                  </a:lnTo>
                  <a:lnTo>
                    <a:pt x="236" y="219"/>
                  </a:lnTo>
                  <a:lnTo>
                    <a:pt x="240" y="215"/>
                  </a:lnTo>
                  <a:lnTo>
                    <a:pt x="243" y="215"/>
                  </a:lnTo>
                  <a:lnTo>
                    <a:pt x="243" y="210"/>
                  </a:lnTo>
                  <a:lnTo>
                    <a:pt x="247" y="210"/>
                  </a:lnTo>
                  <a:lnTo>
                    <a:pt x="251" y="208"/>
                  </a:lnTo>
                  <a:lnTo>
                    <a:pt x="254" y="208"/>
                  </a:lnTo>
                  <a:lnTo>
                    <a:pt x="254" y="204"/>
                  </a:lnTo>
                  <a:lnTo>
                    <a:pt x="258" y="204"/>
                  </a:lnTo>
                  <a:lnTo>
                    <a:pt x="260" y="204"/>
                  </a:lnTo>
                  <a:lnTo>
                    <a:pt x="265" y="199"/>
                  </a:lnTo>
                  <a:lnTo>
                    <a:pt x="269" y="199"/>
                  </a:lnTo>
                  <a:lnTo>
                    <a:pt x="271" y="199"/>
                  </a:lnTo>
                  <a:lnTo>
                    <a:pt x="271" y="197"/>
                  </a:lnTo>
                  <a:lnTo>
                    <a:pt x="276" y="193"/>
                  </a:lnTo>
                  <a:lnTo>
                    <a:pt x="280" y="188"/>
                  </a:lnTo>
                  <a:lnTo>
                    <a:pt x="282" y="188"/>
                  </a:lnTo>
                  <a:lnTo>
                    <a:pt x="287" y="186"/>
                  </a:lnTo>
                  <a:lnTo>
                    <a:pt x="289" y="186"/>
                  </a:lnTo>
                  <a:lnTo>
                    <a:pt x="293" y="182"/>
                  </a:lnTo>
                  <a:lnTo>
                    <a:pt x="298" y="182"/>
                  </a:lnTo>
                  <a:lnTo>
                    <a:pt x="300" y="177"/>
                  </a:lnTo>
                  <a:lnTo>
                    <a:pt x="304" y="173"/>
                  </a:lnTo>
                  <a:lnTo>
                    <a:pt x="309" y="173"/>
                  </a:lnTo>
                  <a:lnTo>
                    <a:pt x="311" y="173"/>
                  </a:lnTo>
                  <a:lnTo>
                    <a:pt x="315" y="173"/>
                  </a:lnTo>
                  <a:lnTo>
                    <a:pt x="318" y="173"/>
                  </a:lnTo>
                  <a:lnTo>
                    <a:pt x="322" y="171"/>
                  </a:lnTo>
                  <a:lnTo>
                    <a:pt x="326" y="171"/>
                  </a:lnTo>
                  <a:lnTo>
                    <a:pt x="329" y="166"/>
                  </a:lnTo>
                  <a:lnTo>
                    <a:pt x="329" y="162"/>
                  </a:lnTo>
                  <a:lnTo>
                    <a:pt x="333" y="162"/>
                  </a:lnTo>
                  <a:lnTo>
                    <a:pt x="337" y="162"/>
                  </a:lnTo>
                  <a:lnTo>
                    <a:pt x="340" y="162"/>
                  </a:lnTo>
                  <a:lnTo>
                    <a:pt x="340" y="159"/>
                  </a:lnTo>
                  <a:lnTo>
                    <a:pt x="344" y="155"/>
                  </a:lnTo>
                  <a:lnTo>
                    <a:pt x="347" y="155"/>
                  </a:lnTo>
                  <a:lnTo>
                    <a:pt x="351" y="151"/>
                  </a:lnTo>
                  <a:lnTo>
                    <a:pt x="351" y="144"/>
                  </a:lnTo>
                  <a:lnTo>
                    <a:pt x="355" y="144"/>
                  </a:lnTo>
                  <a:lnTo>
                    <a:pt x="358" y="144"/>
                  </a:lnTo>
                  <a:lnTo>
                    <a:pt x="362" y="144"/>
                  </a:lnTo>
                  <a:lnTo>
                    <a:pt x="366" y="140"/>
                  </a:lnTo>
                  <a:lnTo>
                    <a:pt x="369" y="140"/>
                  </a:lnTo>
                  <a:lnTo>
                    <a:pt x="369" y="136"/>
                  </a:lnTo>
                  <a:lnTo>
                    <a:pt x="373" y="136"/>
                  </a:lnTo>
                  <a:lnTo>
                    <a:pt x="376" y="136"/>
                  </a:lnTo>
                  <a:lnTo>
                    <a:pt x="380" y="133"/>
                  </a:lnTo>
                  <a:lnTo>
                    <a:pt x="384" y="133"/>
                  </a:lnTo>
                  <a:lnTo>
                    <a:pt x="387" y="133"/>
                  </a:lnTo>
                  <a:lnTo>
                    <a:pt x="391" y="133"/>
                  </a:lnTo>
                  <a:lnTo>
                    <a:pt x="391" y="129"/>
                  </a:lnTo>
                  <a:lnTo>
                    <a:pt x="395" y="129"/>
                  </a:lnTo>
                  <a:lnTo>
                    <a:pt x="398" y="125"/>
                  </a:lnTo>
                  <a:lnTo>
                    <a:pt x="402" y="122"/>
                  </a:lnTo>
                  <a:lnTo>
                    <a:pt x="405" y="118"/>
                  </a:lnTo>
                  <a:lnTo>
                    <a:pt x="409" y="118"/>
                  </a:lnTo>
                  <a:lnTo>
                    <a:pt x="413" y="118"/>
                  </a:lnTo>
                  <a:lnTo>
                    <a:pt x="416" y="114"/>
                  </a:lnTo>
                  <a:lnTo>
                    <a:pt x="420" y="114"/>
                  </a:lnTo>
                  <a:lnTo>
                    <a:pt x="424" y="107"/>
                  </a:lnTo>
                  <a:lnTo>
                    <a:pt x="427" y="107"/>
                  </a:lnTo>
                  <a:lnTo>
                    <a:pt x="431" y="107"/>
                  </a:lnTo>
                  <a:lnTo>
                    <a:pt x="431" y="103"/>
                  </a:lnTo>
                  <a:lnTo>
                    <a:pt x="434" y="103"/>
                  </a:lnTo>
                  <a:lnTo>
                    <a:pt x="438" y="99"/>
                  </a:lnTo>
                  <a:lnTo>
                    <a:pt x="438" y="96"/>
                  </a:lnTo>
                  <a:lnTo>
                    <a:pt x="442" y="96"/>
                  </a:lnTo>
                  <a:lnTo>
                    <a:pt x="445" y="96"/>
                  </a:lnTo>
                  <a:lnTo>
                    <a:pt x="449" y="96"/>
                  </a:lnTo>
                  <a:lnTo>
                    <a:pt x="453" y="96"/>
                  </a:lnTo>
                  <a:lnTo>
                    <a:pt x="456" y="96"/>
                  </a:lnTo>
                  <a:lnTo>
                    <a:pt x="460" y="92"/>
                  </a:lnTo>
                  <a:lnTo>
                    <a:pt x="463" y="92"/>
                  </a:lnTo>
                  <a:lnTo>
                    <a:pt x="467" y="92"/>
                  </a:lnTo>
                  <a:lnTo>
                    <a:pt x="471" y="88"/>
                  </a:lnTo>
                  <a:lnTo>
                    <a:pt x="474" y="88"/>
                  </a:lnTo>
                  <a:lnTo>
                    <a:pt x="478" y="85"/>
                  </a:lnTo>
                  <a:lnTo>
                    <a:pt x="482" y="85"/>
                  </a:lnTo>
                  <a:lnTo>
                    <a:pt x="485" y="85"/>
                  </a:lnTo>
                  <a:lnTo>
                    <a:pt x="489" y="81"/>
                  </a:lnTo>
                  <a:lnTo>
                    <a:pt x="492" y="77"/>
                  </a:lnTo>
                  <a:lnTo>
                    <a:pt x="496" y="77"/>
                  </a:lnTo>
                  <a:lnTo>
                    <a:pt x="500" y="77"/>
                  </a:lnTo>
                  <a:lnTo>
                    <a:pt x="503" y="74"/>
                  </a:lnTo>
                  <a:lnTo>
                    <a:pt x="507" y="74"/>
                  </a:lnTo>
                  <a:lnTo>
                    <a:pt x="511" y="70"/>
                  </a:lnTo>
                  <a:lnTo>
                    <a:pt x="514" y="70"/>
                  </a:lnTo>
                  <a:lnTo>
                    <a:pt x="518" y="62"/>
                  </a:lnTo>
                  <a:lnTo>
                    <a:pt x="522" y="62"/>
                  </a:lnTo>
                  <a:lnTo>
                    <a:pt x="525" y="59"/>
                  </a:lnTo>
                  <a:lnTo>
                    <a:pt x="529" y="59"/>
                  </a:lnTo>
                  <a:lnTo>
                    <a:pt x="532" y="55"/>
                  </a:lnTo>
                  <a:lnTo>
                    <a:pt x="536" y="51"/>
                  </a:lnTo>
                  <a:lnTo>
                    <a:pt x="540" y="51"/>
                  </a:lnTo>
                  <a:lnTo>
                    <a:pt x="543" y="51"/>
                  </a:lnTo>
                  <a:lnTo>
                    <a:pt x="547" y="48"/>
                  </a:lnTo>
                  <a:lnTo>
                    <a:pt x="551" y="48"/>
                  </a:lnTo>
                  <a:lnTo>
                    <a:pt x="554" y="48"/>
                  </a:lnTo>
                  <a:lnTo>
                    <a:pt x="558" y="44"/>
                  </a:lnTo>
                  <a:lnTo>
                    <a:pt x="561" y="44"/>
                  </a:lnTo>
                  <a:lnTo>
                    <a:pt x="565" y="44"/>
                  </a:lnTo>
                  <a:lnTo>
                    <a:pt x="569" y="44"/>
                  </a:lnTo>
                  <a:lnTo>
                    <a:pt x="572" y="44"/>
                  </a:lnTo>
                  <a:lnTo>
                    <a:pt x="576" y="44"/>
                  </a:lnTo>
                  <a:lnTo>
                    <a:pt x="576" y="37"/>
                  </a:lnTo>
                  <a:lnTo>
                    <a:pt x="580" y="37"/>
                  </a:lnTo>
                  <a:lnTo>
                    <a:pt x="583" y="37"/>
                  </a:lnTo>
                  <a:lnTo>
                    <a:pt x="587" y="37"/>
                  </a:lnTo>
                  <a:lnTo>
                    <a:pt x="589" y="33"/>
                  </a:lnTo>
                  <a:lnTo>
                    <a:pt x="594" y="33"/>
                  </a:lnTo>
                  <a:lnTo>
                    <a:pt x="598" y="29"/>
                  </a:lnTo>
                  <a:lnTo>
                    <a:pt x="600" y="25"/>
                  </a:lnTo>
                  <a:lnTo>
                    <a:pt x="605" y="25"/>
                  </a:lnTo>
                  <a:lnTo>
                    <a:pt x="609" y="25"/>
                  </a:lnTo>
                  <a:lnTo>
                    <a:pt x="611" y="22"/>
                  </a:lnTo>
                  <a:lnTo>
                    <a:pt x="616" y="22"/>
                  </a:lnTo>
                  <a:lnTo>
                    <a:pt x="618" y="22"/>
                  </a:lnTo>
                  <a:lnTo>
                    <a:pt x="622" y="18"/>
                  </a:lnTo>
                  <a:lnTo>
                    <a:pt x="627" y="18"/>
                  </a:lnTo>
                  <a:lnTo>
                    <a:pt x="629" y="18"/>
                  </a:lnTo>
                  <a:lnTo>
                    <a:pt x="634" y="14"/>
                  </a:lnTo>
                  <a:lnTo>
                    <a:pt x="638" y="14"/>
                  </a:lnTo>
                  <a:lnTo>
                    <a:pt x="638" y="11"/>
                  </a:lnTo>
                  <a:lnTo>
                    <a:pt x="640" y="7"/>
                  </a:lnTo>
                  <a:lnTo>
                    <a:pt x="645" y="7"/>
                  </a:lnTo>
                  <a:lnTo>
                    <a:pt x="647" y="3"/>
                  </a:lnTo>
                  <a:lnTo>
                    <a:pt x="651" y="3"/>
                  </a:lnTo>
                  <a:lnTo>
                    <a:pt x="656" y="3"/>
                  </a:lnTo>
                  <a:lnTo>
                    <a:pt x="656" y="0"/>
                  </a:lnTo>
                </a:path>
              </a:pathLst>
            </a:custGeom>
            <a:noFill/>
            <a:ln w="3016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93" name="Freeform 282">
              <a:extLst>
                <a:ext uri="{FF2B5EF4-FFF2-40B4-BE49-F238E27FC236}">
                  <a16:creationId xmlns:a16="http://schemas.microsoft.com/office/drawing/2014/main" id="{C6FDDD1E-2825-40AF-871C-863B3857674E}"/>
                </a:ext>
              </a:extLst>
            </p:cNvPr>
            <p:cNvSpPr>
              <a:spLocks/>
            </p:cNvSpPr>
            <p:nvPr/>
          </p:nvSpPr>
          <p:spPr bwMode="auto">
            <a:xfrm>
              <a:off x="5362575" y="2319338"/>
              <a:ext cx="1009650" cy="509587"/>
            </a:xfrm>
            <a:custGeom>
              <a:avLst/>
              <a:gdLst>
                <a:gd name="T0" fmla="*/ 11 w 636"/>
                <a:gd name="T1" fmla="*/ 321 h 321"/>
                <a:gd name="T2" fmla="*/ 20 w 636"/>
                <a:gd name="T3" fmla="*/ 317 h 321"/>
                <a:gd name="T4" fmla="*/ 31 w 636"/>
                <a:gd name="T5" fmla="*/ 308 h 321"/>
                <a:gd name="T6" fmla="*/ 42 w 636"/>
                <a:gd name="T7" fmla="*/ 297 h 321"/>
                <a:gd name="T8" fmla="*/ 53 w 636"/>
                <a:gd name="T9" fmla="*/ 290 h 321"/>
                <a:gd name="T10" fmla="*/ 68 w 636"/>
                <a:gd name="T11" fmla="*/ 286 h 321"/>
                <a:gd name="T12" fmla="*/ 78 w 636"/>
                <a:gd name="T13" fmla="*/ 284 h 321"/>
                <a:gd name="T14" fmla="*/ 89 w 636"/>
                <a:gd name="T15" fmla="*/ 279 h 321"/>
                <a:gd name="T16" fmla="*/ 100 w 636"/>
                <a:gd name="T17" fmla="*/ 271 h 321"/>
                <a:gd name="T18" fmla="*/ 111 w 636"/>
                <a:gd name="T19" fmla="*/ 264 h 321"/>
                <a:gd name="T20" fmla="*/ 126 w 636"/>
                <a:gd name="T21" fmla="*/ 253 h 321"/>
                <a:gd name="T22" fmla="*/ 136 w 636"/>
                <a:gd name="T23" fmla="*/ 246 h 321"/>
                <a:gd name="T24" fmla="*/ 151 w 636"/>
                <a:gd name="T25" fmla="*/ 234 h 321"/>
                <a:gd name="T26" fmla="*/ 165 w 636"/>
                <a:gd name="T27" fmla="*/ 234 h 321"/>
                <a:gd name="T28" fmla="*/ 176 w 636"/>
                <a:gd name="T29" fmla="*/ 227 h 321"/>
                <a:gd name="T30" fmla="*/ 191 w 636"/>
                <a:gd name="T31" fmla="*/ 223 h 321"/>
                <a:gd name="T32" fmla="*/ 202 w 636"/>
                <a:gd name="T33" fmla="*/ 209 h 321"/>
                <a:gd name="T34" fmla="*/ 213 w 636"/>
                <a:gd name="T35" fmla="*/ 205 h 321"/>
                <a:gd name="T36" fmla="*/ 223 w 636"/>
                <a:gd name="T37" fmla="*/ 197 h 321"/>
                <a:gd name="T38" fmla="*/ 238 w 636"/>
                <a:gd name="T39" fmla="*/ 190 h 321"/>
                <a:gd name="T40" fmla="*/ 251 w 636"/>
                <a:gd name="T41" fmla="*/ 186 h 321"/>
                <a:gd name="T42" fmla="*/ 267 w 636"/>
                <a:gd name="T43" fmla="*/ 183 h 321"/>
                <a:gd name="T44" fmla="*/ 280 w 636"/>
                <a:gd name="T45" fmla="*/ 179 h 321"/>
                <a:gd name="T46" fmla="*/ 296 w 636"/>
                <a:gd name="T47" fmla="*/ 164 h 321"/>
                <a:gd name="T48" fmla="*/ 309 w 636"/>
                <a:gd name="T49" fmla="*/ 164 h 321"/>
                <a:gd name="T50" fmla="*/ 324 w 636"/>
                <a:gd name="T51" fmla="*/ 157 h 321"/>
                <a:gd name="T52" fmla="*/ 338 w 636"/>
                <a:gd name="T53" fmla="*/ 149 h 321"/>
                <a:gd name="T54" fmla="*/ 353 w 636"/>
                <a:gd name="T55" fmla="*/ 149 h 321"/>
                <a:gd name="T56" fmla="*/ 364 w 636"/>
                <a:gd name="T57" fmla="*/ 134 h 321"/>
                <a:gd name="T58" fmla="*/ 375 w 636"/>
                <a:gd name="T59" fmla="*/ 122 h 321"/>
                <a:gd name="T60" fmla="*/ 389 w 636"/>
                <a:gd name="T61" fmla="*/ 111 h 321"/>
                <a:gd name="T62" fmla="*/ 400 w 636"/>
                <a:gd name="T63" fmla="*/ 105 h 321"/>
                <a:gd name="T64" fmla="*/ 415 w 636"/>
                <a:gd name="T65" fmla="*/ 105 h 321"/>
                <a:gd name="T66" fmla="*/ 425 w 636"/>
                <a:gd name="T67" fmla="*/ 96 h 321"/>
                <a:gd name="T68" fmla="*/ 440 w 636"/>
                <a:gd name="T69" fmla="*/ 94 h 321"/>
                <a:gd name="T70" fmla="*/ 454 w 636"/>
                <a:gd name="T71" fmla="*/ 89 h 321"/>
                <a:gd name="T72" fmla="*/ 469 w 636"/>
                <a:gd name="T73" fmla="*/ 85 h 321"/>
                <a:gd name="T74" fmla="*/ 480 w 636"/>
                <a:gd name="T75" fmla="*/ 78 h 321"/>
                <a:gd name="T76" fmla="*/ 491 w 636"/>
                <a:gd name="T77" fmla="*/ 67 h 321"/>
                <a:gd name="T78" fmla="*/ 505 w 636"/>
                <a:gd name="T79" fmla="*/ 67 h 321"/>
                <a:gd name="T80" fmla="*/ 516 w 636"/>
                <a:gd name="T81" fmla="*/ 56 h 321"/>
                <a:gd name="T82" fmla="*/ 531 w 636"/>
                <a:gd name="T83" fmla="*/ 52 h 321"/>
                <a:gd name="T84" fmla="*/ 541 w 636"/>
                <a:gd name="T85" fmla="*/ 48 h 321"/>
                <a:gd name="T86" fmla="*/ 556 w 636"/>
                <a:gd name="T87" fmla="*/ 45 h 321"/>
                <a:gd name="T88" fmla="*/ 567 w 636"/>
                <a:gd name="T89" fmla="*/ 41 h 321"/>
                <a:gd name="T90" fmla="*/ 581 w 636"/>
                <a:gd name="T91" fmla="*/ 37 h 321"/>
                <a:gd name="T92" fmla="*/ 596 w 636"/>
                <a:gd name="T93" fmla="*/ 30 h 321"/>
                <a:gd name="T94" fmla="*/ 607 w 636"/>
                <a:gd name="T95" fmla="*/ 15 h 321"/>
                <a:gd name="T96" fmla="*/ 620 w 636"/>
                <a:gd name="T97" fmla="*/ 15 h 321"/>
                <a:gd name="T98" fmla="*/ 636 w 636"/>
                <a:gd name="T99" fmla="*/ 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6" h="321">
                  <a:moveTo>
                    <a:pt x="0" y="321"/>
                  </a:moveTo>
                  <a:lnTo>
                    <a:pt x="2" y="321"/>
                  </a:lnTo>
                  <a:lnTo>
                    <a:pt x="6" y="321"/>
                  </a:lnTo>
                  <a:lnTo>
                    <a:pt x="11" y="321"/>
                  </a:lnTo>
                  <a:lnTo>
                    <a:pt x="11" y="317"/>
                  </a:lnTo>
                  <a:lnTo>
                    <a:pt x="13" y="317"/>
                  </a:lnTo>
                  <a:lnTo>
                    <a:pt x="17" y="317"/>
                  </a:lnTo>
                  <a:lnTo>
                    <a:pt x="20" y="317"/>
                  </a:lnTo>
                  <a:lnTo>
                    <a:pt x="24" y="317"/>
                  </a:lnTo>
                  <a:lnTo>
                    <a:pt x="28" y="313"/>
                  </a:lnTo>
                  <a:lnTo>
                    <a:pt x="28" y="308"/>
                  </a:lnTo>
                  <a:lnTo>
                    <a:pt x="31" y="308"/>
                  </a:lnTo>
                  <a:lnTo>
                    <a:pt x="35" y="306"/>
                  </a:lnTo>
                  <a:lnTo>
                    <a:pt x="39" y="306"/>
                  </a:lnTo>
                  <a:lnTo>
                    <a:pt x="39" y="301"/>
                  </a:lnTo>
                  <a:lnTo>
                    <a:pt x="42" y="297"/>
                  </a:lnTo>
                  <a:lnTo>
                    <a:pt x="46" y="297"/>
                  </a:lnTo>
                  <a:lnTo>
                    <a:pt x="49" y="295"/>
                  </a:lnTo>
                  <a:lnTo>
                    <a:pt x="49" y="290"/>
                  </a:lnTo>
                  <a:lnTo>
                    <a:pt x="53" y="290"/>
                  </a:lnTo>
                  <a:lnTo>
                    <a:pt x="57" y="290"/>
                  </a:lnTo>
                  <a:lnTo>
                    <a:pt x="60" y="286"/>
                  </a:lnTo>
                  <a:lnTo>
                    <a:pt x="64" y="286"/>
                  </a:lnTo>
                  <a:lnTo>
                    <a:pt x="68" y="286"/>
                  </a:lnTo>
                  <a:lnTo>
                    <a:pt x="71" y="286"/>
                  </a:lnTo>
                  <a:lnTo>
                    <a:pt x="75" y="286"/>
                  </a:lnTo>
                  <a:lnTo>
                    <a:pt x="78" y="286"/>
                  </a:lnTo>
                  <a:lnTo>
                    <a:pt x="78" y="284"/>
                  </a:lnTo>
                  <a:lnTo>
                    <a:pt x="82" y="284"/>
                  </a:lnTo>
                  <a:lnTo>
                    <a:pt x="86" y="284"/>
                  </a:lnTo>
                  <a:lnTo>
                    <a:pt x="86" y="279"/>
                  </a:lnTo>
                  <a:lnTo>
                    <a:pt x="89" y="279"/>
                  </a:lnTo>
                  <a:lnTo>
                    <a:pt x="93" y="279"/>
                  </a:lnTo>
                  <a:lnTo>
                    <a:pt x="97" y="275"/>
                  </a:lnTo>
                  <a:lnTo>
                    <a:pt x="97" y="271"/>
                  </a:lnTo>
                  <a:lnTo>
                    <a:pt x="100" y="271"/>
                  </a:lnTo>
                  <a:lnTo>
                    <a:pt x="104" y="271"/>
                  </a:lnTo>
                  <a:lnTo>
                    <a:pt x="107" y="268"/>
                  </a:lnTo>
                  <a:lnTo>
                    <a:pt x="107" y="264"/>
                  </a:lnTo>
                  <a:lnTo>
                    <a:pt x="111" y="264"/>
                  </a:lnTo>
                  <a:lnTo>
                    <a:pt x="115" y="260"/>
                  </a:lnTo>
                  <a:lnTo>
                    <a:pt x="118" y="260"/>
                  </a:lnTo>
                  <a:lnTo>
                    <a:pt x="122" y="253"/>
                  </a:lnTo>
                  <a:lnTo>
                    <a:pt x="126" y="253"/>
                  </a:lnTo>
                  <a:lnTo>
                    <a:pt x="129" y="253"/>
                  </a:lnTo>
                  <a:lnTo>
                    <a:pt x="133" y="249"/>
                  </a:lnTo>
                  <a:lnTo>
                    <a:pt x="136" y="249"/>
                  </a:lnTo>
                  <a:lnTo>
                    <a:pt x="136" y="246"/>
                  </a:lnTo>
                  <a:lnTo>
                    <a:pt x="140" y="242"/>
                  </a:lnTo>
                  <a:lnTo>
                    <a:pt x="144" y="242"/>
                  </a:lnTo>
                  <a:lnTo>
                    <a:pt x="147" y="238"/>
                  </a:lnTo>
                  <a:lnTo>
                    <a:pt x="151" y="234"/>
                  </a:lnTo>
                  <a:lnTo>
                    <a:pt x="155" y="234"/>
                  </a:lnTo>
                  <a:lnTo>
                    <a:pt x="158" y="234"/>
                  </a:lnTo>
                  <a:lnTo>
                    <a:pt x="162" y="234"/>
                  </a:lnTo>
                  <a:lnTo>
                    <a:pt x="165" y="234"/>
                  </a:lnTo>
                  <a:lnTo>
                    <a:pt x="165" y="231"/>
                  </a:lnTo>
                  <a:lnTo>
                    <a:pt x="169" y="231"/>
                  </a:lnTo>
                  <a:lnTo>
                    <a:pt x="173" y="227"/>
                  </a:lnTo>
                  <a:lnTo>
                    <a:pt x="176" y="227"/>
                  </a:lnTo>
                  <a:lnTo>
                    <a:pt x="180" y="227"/>
                  </a:lnTo>
                  <a:lnTo>
                    <a:pt x="184" y="223"/>
                  </a:lnTo>
                  <a:lnTo>
                    <a:pt x="187" y="223"/>
                  </a:lnTo>
                  <a:lnTo>
                    <a:pt x="191" y="223"/>
                  </a:lnTo>
                  <a:lnTo>
                    <a:pt x="194" y="220"/>
                  </a:lnTo>
                  <a:lnTo>
                    <a:pt x="194" y="212"/>
                  </a:lnTo>
                  <a:lnTo>
                    <a:pt x="198" y="212"/>
                  </a:lnTo>
                  <a:lnTo>
                    <a:pt x="202" y="209"/>
                  </a:lnTo>
                  <a:lnTo>
                    <a:pt x="205" y="209"/>
                  </a:lnTo>
                  <a:lnTo>
                    <a:pt x="205" y="205"/>
                  </a:lnTo>
                  <a:lnTo>
                    <a:pt x="209" y="205"/>
                  </a:lnTo>
                  <a:lnTo>
                    <a:pt x="213" y="205"/>
                  </a:lnTo>
                  <a:lnTo>
                    <a:pt x="216" y="205"/>
                  </a:lnTo>
                  <a:lnTo>
                    <a:pt x="220" y="201"/>
                  </a:lnTo>
                  <a:lnTo>
                    <a:pt x="223" y="201"/>
                  </a:lnTo>
                  <a:lnTo>
                    <a:pt x="223" y="197"/>
                  </a:lnTo>
                  <a:lnTo>
                    <a:pt x="227" y="197"/>
                  </a:lnTo>
                  <a:lnTo>
                    <a:pt x="231" y="194"/>
                  </a:lnTo>
                  <a:lnTo>
                    <a:pt x="234" y="190"/>
                  </a:lnTo>
                  <a:lnTo>
                    <a:pt x="238" y="190"/>
                  </a:lnTo>
                  <a:lnTo>
                    <a:pt x="242" y="190"/>
                  </a:lnTo>
                  <a:lnTo>
                    <a:pt x="245" y="190"/>
                  </a:lnTo>
                  <a:lnTo>
                    <a:pt x="249" y="190"/>
                  </a:lnTo>
                  <a:lnTo>
                    <a:pt x="251" y="186"/>
                  </a:lnTo>
                  <a:lnTo>
                    <a:pt x="256" y="186"/>
                  </a:lnTo>
                  <a:lnTo>
                    <a:pt x="260" y="186"/>
                  </a:lnTo>
                  <a:lnTo>
                    <a:pt x="262" y="183"/>
                  </a:lnTo>
                  <a:lnTo>
                    <a:pt x="267" y="183"/>
                  </a:lnTo>
                  <a:lnTo>
                    <a:pt x="271" y="183"/>
                  </a:lnTo>
                  <a:lnTo>
                    <a:pt x="274" y="179"/>
                  </a:lnTo>
                  <a:lnTo>
                    <a:pt x="278" y="179"/>
                  </a:lnTo>
                  <a:lnTo>
                    <a:pt x="280" y="179"/>
                  </a:lnTo>
                  <a:lnTo>
                    <a:pt x="285" y="171"/>
                  </a:lnTo>
                  <a:lnTo>
                    <a:pt x="289" y="171"/>
                  </a:lnTo>
                  <a:lnTo>
                    <a:pt x="291" y="168"/>
                  </a:lnTo>
                  <a:lnTo>
                    <a:pt x="296" y="164"/>
                  </a:lnTo>
                  <a:lnTo>
                    <a:pt x="300" y="164"/>
                  </a:lnTo>
                  <a:lnTo>
                    <a:pt x="302" y="164"/>
                  </a:lnTo>
                  <a:lnTo>
                    <a:pt x="307" y="164"/>
                  </a:lnTo>
                  <a:lnTo>
                    <a:pt x="309" y="164"/>
                  </a:lnTo>
                  <a:lnTo>
                    <a:pt x="313" y="164"/>
                  </a:lnTo>
                  <a:lnTo>
                    <a:pt x="318" y="160"/>
                  </a:lnTo>
                  <a:lnTo>
                    <a:pt x="320" y="157"/>
                  </a:lnTo>
                  <a:lnTo>
                    <a:pt x="324" y="157"/>
                  </a:lnTo>
                  <a:lnTo>
                    <a:pt x="329" y="157"/>
                  </a:lnTo>
                  <a:lnTo>
                    <a:pt x="331" y="157"/>
                  </a:lnTo>
                  <a:lnTo>
                    <a:pt x="335" y="157"/>
                  </a:lnTo>
                  <a:lnTo>
                    <a:pt x="338" y="149"/>
                  </a:lnTo>
                  <a:lnTo>
                    <a:pt x="342" y="149"/>
                  </a:lnTo>
                  <a:lnTo>
                    <a:pt x="346" y="149"/>
                  </a:lnTo>
                  <a:lnTo>
                    <a:pt x="349" y="149"/>
                  </a:lnTo>
                  <a:lnTo>
                    <a:pt x="353" y="149"/>
                  </a:lnTo>
                  <a:lnTo>
                    <a:pt x="357" y="142"/>
                  </a:lnTo>
                  <a:lnTo>
                    <a:pt x="360" y="142"/>
                  </a:lnTo>
                  <a:lnTo>
                    <a:pt x="360" y="138"/>
                  </a:lnTo>
                  <a:lnTo>
                    <a:pt x="364" y="134"/>
                  </a:lnTo>
                  <a:lnTo>
                    <a:pt x="367" y="134"/>
                  </a:lnTo>
                  <a:lnTo>
                    <a:pt x="371" y="131"/>
                  </a:lnTo>
                  <a:lnTo>
                    <a:pt x="371" y="127"/>
                  </a:lnTo>
                  <a:lnTo>
                    <a:pt x="375" y="122"/>
                  </a:lnTo>
                  <a:lnTo>
                    <a:pt x="378" y="122"/>
                  </a:lnTo>
                  <a:lnTo>
                    <a:pt x="382" y="120"/>
                  </a:lnTo>
                  <a:lnTo>
                    <a:pt x="386" y="111"/>
                  </a:lnTo>
                  <a:lnTo>
                    <a:pt x="389" y="111"/>
                  </a:lnTo>
                  <a:lnTo>
                    <a:pt x="393" y="111"/>
                  </a:lnTo>
                  <a:lnTo>
                    <a:pt x="396" y="111"/>
                  </a:lnTo>
                  <a:lnTo>
                    <a:pt x="400" y="109"/>
                  </a:lnTo>
                  <a:lnTo>
                    <a:pt x="400" y="105"/>
                  </a:lnTo>
                  <a:lnTo>
                    <a:pt x="404" y="105"/>
                  </a:lnTo>
                  <a:lnTo>
                    <a:pt x="407" y="105"/>
                  </a:lnTo>
                  <a:lnTo>
                    <a:pt x="411" y="105"/>
                  </a:lnTo>
                  <a:lnTo>
                    <a:pt x="415" y="105"/>
                  </a:lnTo>
                  <a:lnTo>
                    <a:pt x="418" y="105"/>
                  </a:lnTo>
                  <a:lnTo>
                    <a:pt x="422" y="100"/>
                  </a:lnTo>
                  <a:lnTo>
                    <a:pt x="422" y="96"/>
                  </a:lnTo>
                  <a:lnTo>
                    <a:pt x="425" y="96"/>
                  </a:lnTo>
                  <a:lnTo>
                    <a:pt x="429" y="96"/>
                  </a:lnTo>
                  <a:lnTo>
                    <a:pt x="433" y="96"/>
                  </a:lnTo>
                  <a:lnTo>
                    <a:pt x="436" y="94"/>
                  </a:lnTo>
                  <a:lnTo>
                    <a:pt x="440" y="94"/>
                  </a:lnTo>
                  <a:lnTo>
                    <a:pt x="444" y="94"/>
                  </a:lnTo>
                  <a:lnTo>
                    <a:pt x="447" y="94"/>
                  </a:lnTo>
                  <a:lnTo>
                    <a:pt x="451" y="89"/>
                  </a:lnTo>
                  <a:lnTo>
                    <a:pt x="454" y="89"/>
                  </a:lnTo>
                  <a:lnTo>
                    <a:pt x="458" y="89"/>
                  </a:lnTo>
                  <a:lnTo>
                    <a:pt x="462" y="85"/>
                  </a:lnTo>
                  <a:lnTo>
                    <a:pt x="465" y="85"/>
                  </a:lnTo>
                  <a:lnTo>
                    <a:pt x="469" y="85"/>
                  </a:lnTo>
                  <a:lnTo>
                    <a:pt x="469" y="83"/>
                  </a:lnTo>
                  <a:lnTo>
                    <a:pt x="473" y="83"/>
                  </a:lnTo>
                  <a:lnTo>
                    <a:pt x="476" y="78"/>
                  </a:lnTo>
                  <a:lnTo>
                    <a:pt x="480" y="78"/>
                  </a:lnTo>
                  <a:lnTo>
                    <a:pt x="483" y="74"/>
                  </a:lnTo>
                  <a:lnTo>
                    <a:pt x="487" y="74"/>
                  </a:lnTo>
                  <a:lnTo>
                    <a:pt x="491" y="72"/>
                  </a:lnTo>
                  <a:lnTo>
                    <a:pt x="491" y="67"/>
                  </a:lnTo>
                  <a:lnTo>
                    <a:pt x="494" y="67"/>
                  </a:lnTo>
                  <a:lnTo>
                    <a:pt x="498" y="67"/>
                  </a:lnTo>
                  <a:lnTo>
                    <a:pt x="502" y="67"/>
                  </a:lnTo>
                  <a:lnTo>
                    <a:pt x="505" y="67"/>
                  </a:lnTo>
                  <a:lnTo>
                    <a:pt x="509" y="63"/>
                  </a:lnTo>
                  <a:lnTo>
                    <a:pt x="509" y="59"/>
                  </a:lnTo>
                  <a:lnTo>
                    <a:pt x="512" y="59"/>
                  </a:lnTo>
                  <a:lnTo>
                    <a:pt x="516" y="56"/>
                  </a:lnTo>
                  <a:lnTo>
                    <a:pt x="520" y="56"/>
                  </a:lnTo>
                  <a:lnTo>
                    <a:pt x="523" y="52"/>
                  </a:lnTo>
                  <a:lnTo>
                    <a:pt x="527" y="52"/>
                  </a:lnTo>
                  <a:lnTo>
                    <a:pt x="531" y="52"/>
                  </a:lnTo>
                  <a:lnTo>
                    <a:pt x="534" y="52"/>
                  </a:lnTo>
                  <a:lnTo>
                    <a:pt x="538" y="52"/>
                  </a:lnTo>
                  <a:lnTo>
                    <a:pt x="538" y="48"/>
                  </a:lnTo>
                  <a:lnTo>
                    <a:pt x="541" y="48"/>
                  </a:lnTo>
                  <a:lnTo>
                    <a:pt x="545" y="48"/>
                  </a:lnTo>
                  <a:lnTo>
                    <a:pt x="549" y="48"/>
                  </a:lnTo>
                  <a:lnTo>
                    <a:pt x="552" y="45"/>
                  </a:lnTo>
                  <a:lnTo>
                    <a:pt x="556" y="45"/>
                  </a:lnTo>
                  <a:lnTo>
                    <a:pt x="560" y="45"/>
                  </a:lnTo>
                  <a:lnTo>
                    <a:pt x="563" y="45"/>
                  </a:lnTo>
                  <a:lnTo>
                    <a:pt x="567" y="45"/>
                  </a:lnTo>
                  <a:lnTo>
                    <a:pt x="567" y="41"/>
                  </a:lnTo>
                  <a:lnTo>
                    <a:pt x="571" y="37"/>
                  </a:lnTo>
                  <a:lnTo>
                    <a:pt x="574" y="37"/>
                  </a:lnTo>
                  <a:lnTo>
                    <a:pt x="578" y="37"/>
                  </a:lnTo>
                  <a:lnTo>
                    <a:pt x="581" y="37"/>
                  </a:lnTo>
                  <a:lnTo>
                    <a:pt x="585" y="34"/>
                  </a:lnTo>
                  <a:lnTo>
                    <a:pt x="589" y="34"/>
                  </a:lnTo>
                  <a:lnTo>
                    <a:pt x="592" y="34"/>
                  </a:lnTo>
                  <a:lnTo>
                    <a:pt x="596" y="30"/>
                  </a:lnTo>
                  <a:lnTo>
                    <a:pt x="600" y="30"/>
                  </a:lnTo>
                  <a:lnTo>
                    <a:pt x="600" y="26"/>
                  </a:lnTo>
                  <a:lnTo>
                    <a:pt x="603" y="22"/>
                  </a:lnTo>
                  <a:lnTo>
                    <a:pt x="607" y="15"/>
                  </a:lnTo>
                  <a:lnTo>
                    <a:pt x="609" y="15"/>
                  </a:lnTo>
                  <a:lnTo>
                    <a:pt x="614" y="15"/>
                  </a:lnTo>
                  <a:lnTo>
                    <a:pt x="618" y="15"/>
                  </a:lnTo>
                  <a:lnTo>
                    <a:pt x="620" y="15"/>
                  </a:lnTo>
                  <a:lnTo>
                    <a:pt x="625" y="8"/>
                  </a:lnTo>
                  <a:lnTo>
                    <a:pt x="629" y="8"/>
                  </a:lnTo>
                  <a:lnTo>
                    <a:pt x="631" y="8"/>
                  </a:lnTo>
                  <a:lnTo>
                    <a:pt x="636" y="4"/>
                  </a:lnTo>
                  <a:lnTo>
                    <a:pt x="636" y="0"/>
                  </a:lnTo>
                </a:path>
              </a:pathLst>
            </a:custGeom>
            <a:noFill/>
            <a:ln w="3016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94" name="Freeform 283">
              <a:extLst>
                <a:ext uri="{FF2B5EF4-FFF2-40B4-BE49-F238E27FC236}">
                  <a16:creationId xmlns:a16="http://schemas.microsoft.com/office/drawing/2014/main" id="{146884A4-024B-421A-9497-BA16EAC6104C}"/>
                </a:ext>
              </a:extLst>
            </p:cNvPr>
            <p:cNvSpPr>
              <a:spLocks/>
            </p:cNvSpPr>
            <p:nvPr/>
          </p:nvSpPr>
          <p:spPr bwMode="auto">
            <a:xfrm>
              <a:off x="6372225" y="2041525"/>
              <a:ext cx="600075" cy="277812"/>
            </a:xfrm>
            <a:custGeom>
              <a:avLst/>
              <a:gdLst>
                <a:gd name="T0" fmla="*/ 2 w 378"/>
                <a:gd name="T1" fmla="*/ 175 h 175"/>
                <a:gd name="T2" fmla="*/ 11 w 378"/>
                <a:gd name="T3" fmla="*/ 175 h 175"/>
                <a:gd name="T4" fmla="*/ 13 w 378"/>
                <a:gd name="T5" fmla="*/ 172 h 175"/>
                <a:gd name="T6" fmla="*/ 22 w 378"/>
                <a:gd name="T7" fmla="*/ 172 h 175"/>
                <a:gd name="T8" fmla="*/ 24 w 378"/>
                <a:gd name="T9" fmla="*/ 164 h 175"/>
                <a:gd name="T10" fmla="*/ 31 w 378"/>
                <a:gd name="T11" fmla="*/ 164 h 175"/>
                <a:gd name="T12" fmla="*/ 40 w 378"/>
                <a:gd name="T13" fmla="*/ 164 h 175"/>
                <a:gd name="T14" fmla="*/ 46 w 378"/>
                <a:gd name="T15" fmla="*/ 164 h 175"/>
                <a:gd name="T16" fmla="*/ 51 w 378"/>
                <a:gd name="T17" fmla="*/ 160 h 175"/>
                <a:gd name="T18" fmla="*/ 57 w 378"/>
                <a:gd name="T19" fmla="*/ 160 h 175"/>
                <a:gd name="T20" fmla="*/ 64 w 378"/>
                <a:gd name="T21" fmla="*/ 160 h 175"/>
                <a:gd name="T22" fmla="*/ 71 w 378"/>
                <a:gd name="T23" fmla="*/ 153 h 175"/>
                <a:gd name="T24" fmla="*/ 79 w 378"/>
                <a:gd name="T25" fmla="*/ 153 h 175"/>
                <a:gd name="T26" fmla="*/ 86 w 378"/>
                <a:gd name="T27" fmla="*/ 153 h 175"/>
                <a:gd name="T28" fmla="*/ 89 w 378"/>
                <a:gd name="T29" fmla="*/ 149 h 175"/>
                <a:gd name="T30" fmla="*/ 97 w 378"/>
                <a:gd name="T31" fmla="*/ 149 h 175"/>
                <a:gd name="T32" fmla="*/ 104 w 378"/>
                <a:gd name="T33" fmla="*/ 149 h 175"/>
                <a:gd name="T34" fmla="*/ 111 w 378"/>
                <a:gd name="T35" fmla="*/ 149 h 175"/>
                <a:gd name="T36" fmla="*/ 118 w 378"/>
                <a:gd name="T37" fmla="*/ 149 h 175"/>
                <a:gd name="T38" fmla="*/ 126 w 378"/>
                <a:gd name="T39" fmla="*/ 149 h 175"/>
                <a:gd name="T40" fmla="*/ 133 w 378"/>
                <a:gd name="T41" fmla="*/ 149 h 175"/>
                <a:gd name="T42" fmla="*/ 140 w 378"/>
                <a:gd name="T43" fmla="*/ 149 h 175"/>
                <a:gd name="T44" fmla="*/ 147 w 378"/>
                <a:gd name="T45" fmla="*/ 142 h 175"/>
                <a:gd name="T46" fmla="*/ 151 w 378"/>
                <a:gd name="T47" fmla="*/ 135 h 175"/>
                <a:gd name="T48" fmla="*/ 158 w 378"/>
                <a:gd name="T49" fmla="*/ 127 h 175"/>
                <a:gd name="T50" fmla="*/ 166 w 378"/>
                <a:gd name="T51" fmla="*/ 127 h 175"/>
                <a:gd name="T52" fmla="*/ 173 w 378"/>
                <a:gd name="T53" fmla="*/ 127 h 175"/>
                <a:gd name="T54" fmla="*/ 180 w 378"/>
                <a:gd name="T55" fmla="*/ 127 h 175"/>
                <a:gd name="T56" fmla="*/ 187 w 378"/>
                <a:gd name="T57" fmla="*/ 127 h 175"/>
                <a:gd name="T58" fmla="*/ 191 w 378"/>
                <a:gd name="T59" fmla="*/ 120 h 175"/>
                <a:gd name="T60" fmla="*/ 198 w 378"/>
                <a:gd name="T61" fmla="*/ 120 h 175"/>
                <a:gd name="T62" fmla="*/ 205 w 378"/>
                <a:gd name="T63" fmla="*/ 120 h 175"/>
                <a:gd name="T64" fmla="*/ 213 w 378"/>
                <a:gd name="T65" fmla="*/ 120 h 175"/>
                <a:gd name="T66" fmla="*/ 220 w 378"/>
                <a:gd name="T67" fmla="*/ 120 h 175"/>
                <a:gd name="T68" fmla="*/ 227 w 378"/>
                <a:gd name="T69" fmla="*/ 112 h 175"/>
                <a:gd name="T70" fmla="*/ 234 w 378"/>
                <a:gd name="T71" fmla="*/ 112 h 175"/>
                <a:gd name="T72" fmla="*/ 242 w 378"/>
                <a:gd name="T73" fmla="*/ 112 h 175"/>
                <a:gd name="T74" fmla="*/ 249 w 378"/>
                <a:gd name="T75" fmla="*/ 112 h 175"/>
                <a:gd name="T76" fmla="*/ 256 w 378"/>
                <a:gd name="T77" fmla="*/ 112 h 175"/>
                <a:gd name="T78" fmla="*/ 263 w 378"/>
                <a:gd name="T79" fmla="*/ 101 h 175"/>
                <a:gd name="T80" fmla="*/ 271 w 378"/>
                <a:gd name="T81" fmla="*/ 90 h 175"/>
                <a:gd name="T82" fmla="*/ 278 w 378"/>
                <a:gd name="T83" fmla="*/ 79 h 175"/>
                <a:gd name="T84" fmla="*/ 285 w 378"/>
                <a:gd name="T85" fmla="*/ 68 h 175"/>
                <a:gd name="T86" fmla="*/ 291 w 378"/>
                <a:gd name="T87" fmla="*/ 68 h 175"/>
                <a:gd name="T88" fmla="*/ 300 w 378"/>
                <a:gd name="T89" fmla="*/ 68 h 175"/>
                <a:gd name="T90" fmla="*/ 307 w 378"/>
                <a:gd name="T91" fmla="*/ 68 h 175"/>
                <a:gd name="T92" fmla="*/ 314 w 378"/>
                <a:gd name="T93" fmla="*/ 57 h 175"/>
                <a:gd name="T94" fmla="*/ 320 w 378"/>
                <a:gd name="T95" fmla="*/ 41 h 175"/>
                <a:gd name="T96" fmla="*/ 325 w 378"/>
                <a:gd name="T97" fmla="*/ 30 h 175"/>
                <a:gd name="T98" fmla="*/ 331 w 378"/>
                <a:gd name="T99" fmla="*/ 30 h 175"/>
                <a:gd name="T100" fmla="*/ 340 w 378"/>
                <a:gd name="T101" fmla="*/ 30 h 175"/>
                <a:gd name="T102" fmla="*/ 347 w 378"/>
                <a:gd name="T103" fmla="*/ 30 h 175"/>
                <a:gd name="T104" fmla="*/ 353 w 378"/>
                <a:gd name="T105" fmla="*/ 0 h 175"/>
                <a:gd name="T106" fmla="*/ 360 w 378"/>
                <a:gd name="T107" fmla="*/ 0 h 175"/>
                <a:gd name="T108" fmla="*/ 369 w 378"/>
                <a:gd name="T109" fmla="*/ 0 h 175"/>
                <a:gd name="T110" fmla="*/ 375 w 378"/>
                <a:gd name="T111"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8" h="175">
                  <a:moveTo>
                    <a:pt x="0" y="175"/>
                  </a:moveTo>
                  <a:lnTo>
                    <a:pt x="2" y="175"/>
                  </a:lnTo>
                  <a:lnTo>
                    <a:pt x="6" y="175"/>
                  </a:lnTo>
                  <a:lnTo>
                    <a:pt x="11" y="175"/>
                  </a:lnTo>
                  <a:lnTo>
                    <a:pt x="11" y="172"/>
                  </a:lnTo>
                  <a:lnTo>
                    <a:pt x="13" y="172"/>
                  </a:lnTo>
                  <a:lnTo>
                    <a:pt x="17" y="172"/>
                  </a:lnTo>
                  <a:lnTo>
                    <a:pt x="22" y="172"/>
                  </a:lnTo>
                  <a:lnTo>
                    <a:pt x="22" y="164"/>
                  </a:lnTo>
                  <a:lnTo>
                    <a:pt x="24" y="164"/>
                  </a:lnTo>
                  <a:lnTo>
                    <a:pt x="29" y="164"/>
                  </a:lnTo>
                  <a:lnTo>
                    <a:pt x="31" y="164"/>
                  </a:lnTo>
                  <a:lnTo>
                    <a:pt x="35" y="164"/>
                  </a:lnTo>
                  <a:lnTo>
                    <a:pt x="40" y="164"/>
                  </a:lnTo>
                  <a:lnTo>
                    <a:pt x="42" y="164"/>
                  </a:lnTo>
                  <a:lnTo>
                    <a:pt x="46" y="164"/>
                  </a:lnTo>
                  <a:lnTo>
                    <a:pt x="51" y="164"/>
                  </a:lnTo>
                  <a:lnTo>
                    <a:pt x="51" y="160"/>
                  </a:lnTo>
                  <a:lnTo>
                    <a:pt x="53" y="160"/>
                  </a:lnTo>
                  <a:lnTo>
                    <a:pt x="57" y="160"/>
                  </a:lnTo>
                  <a:lnTo>
                    <a:pt x="60" y="160"/>
                  </a:lnTo>
                  <a:lnTo>
                    <a:pt x="64" y="160"/>
                  </a:lnTo>
                  <a:lnTo>
                    <a:pt x="68" y="160"/>
                  </a:lnTo>
                  <a:lnTo>
                    <a:pt x="71" y="153"/>
                  </a:lnTo>
                  <a:lnTo>
                    <a:pt x="75" y="153"/>
                  </a:lnTo>
                  <a:lnTo>
                    <a:pt x="79" y="153"/>
                  </a:lnTo>
                  <a:lnTo>
                    <a:pt x="82" y="153"/>
                  </a:lnTo>
                  <a:lnTo>
                    <a:pt x="86" y="153"/>
                  </a:lnTo>
                  <a:lnTo>
                    <a:pt x="89" y="153"/>
                  </a:lnTo>
                  <a:lnTo>
                    <a:pt x="89" y="149"/>
                  </a:lnTo>
                  <a:lnTo>
                    <a:pt x="93" y="149"/>
                  </a:lnTo>
                  <a:lnTo>
                    <a:pt x="97" y="149"/>
                  </a:lnTo>
                  <a:lnTo>
                    <a:pt x="100" y="149"/>
                  </a:lnTo>
                  <a:lnTo>
                    <a:pt x="104" y="149"/>
                  </a:lnTo>
                  <a:lnTo>
                    <a:pt x="108" y="149"/>
                  </a:lnTo>
                  <a:lnTo>
                    <a:pt x="111" y="149"/>
                  </a:lnTo>
                  <a:lnTo>
                    <a:pt x="115" y="149"/>
                  </a:lnTo>
                  <a:lnTo>
                    <a:pt x="118" y="149"/>
                  </a:lnTo>
                  <a:lnTo>
                    <a:pt x="122" y="149"/>
                  </a:lnTo>
                  <a:lnTo>
                    <a:pt x="126" y="149"/>
                  </a:lnTo>
                  <a:lnTo>
                    <a:pt x="129" y="149"/>
                  </a:lnTo>
                  <a:lnTo>
                    <a:pt x="133" y="149"/>
                  </a:lnTo>
                  <a:lnTo>
                    <a:pt x="137" y="149"/>
                  </a:lnTo>
                  <a:lnTo>
                    <a:pt x="140" y="149"/>
                  </a:lnTo>
                  <a:lnTo>
                    <a:pt x="144" y="149"/>
                  </a:lnTo>
                  <a:lnTo>
                    <a:pt x="147" y="142"/>
                  </a:lnTo>
                  <a:lnTo>
                    <a:pt x="147" y="135"/>
                  </a:lnTo>
                  <a:lnTo>
                    <a:pt x="151" y="135"/>
                  </a:lnTo>
                  <a:lnTo>
                    <a:pt x="155" y="127"/>
                  </a:lnTo>
                  <a:lnTo>
                    <a:pt x="158" y="127"/>
                  </a:lnTo>
                  <a:lnTo>
                    <a:pt x="162" y="127"/>
                  </a:lnTo>
                  <a:lnTo>
                    <a:pt x="166" y="127"/>
                  </a:lnTo>
                  <a:lnTo>
                    <a:pt x="169" y="127"/>
                  </a:lnTo>
                  <a:lnTo>
                    <a:pt x="173" y="127"/>
                  </a:lnTo>
                  <a:lnTo>
                    <a:pt x="176" y="127"/>
                  </a:lnTo>
                  <a:lnTo>
                    <a:pt x="180" y="127"/>
                  </a:lnTo>
                  <a:lnTo>
                    <a:pt x="184" y="127"/>
                  </a:lnTo>
                  <a:lnTo>
                    <a:pt x="187" y="127"/>
                  </a:lnTo>
                  <a:lnTo>
                    <a:pt x="187" y="120"/>
                  </a:lnTo>
                  <a:lnTo>
                    <a:pt x="191" y="120"/>
                  </a:lnTo>
                  <a:lnTo>
                    <a:pt x="195" y="120"/>
                  </a:lnTo>
                  <a:lnTo>
                    <a:pt x="198" y="120"/>
                  </a:lnTo>
                  <a:lnTo>
                    <a:pt x="202" y="120"/>
                  </a:lnTo>
                  <a:lnTo>
                    <a:pt x="205" y="120"/>
                  </a:lnTo>
                  <a:lnTo>
                    <a:pt x="209" y="120"/>
                  </a:lnTo>
                  <a:lnTo>
                    <a:pt x="213" y="120"/>
                  </a:lnTo>
                  <a:lnTo>
                    <a:pt x="216" y="120"/>
                  </a:lnTo>
                  <a:lnTo>
                    <a:pt x="220" y="120"/>
                  </a:lnTo>
                  <a:lnTo>
                    <a:pt x="224" y="120"/>
                  </a:lnTo>
                  <a:lnTo>
                    <a:pt x="227" y="112"/>
                  </a:lnTo>
                  <a:lnTo>
                    <a:pt x="231" y="112"/>
                  </a:lnTo>
                  <a:lnTo>
                    <a:pt x="234" y="112"/>
                  </a:lnTo>
                  <a:lnTo>
                    <a:pt x="238" y="112"/>
                  </a:lnTo>
                  <a:lnTo>
                    <a:pt x="242" y="112"/>
                  </a:lnTo>
                  <a:lnTo>
                    <a:pt x="245" y="112"/>
                  </a:lnTo>
                  <a:lnTo>
                    <a:pt x="249" y="112"/>
                  </a:lnTo>
                  <a:lnTo>
                    <a:pt x="253" y="112"/>
                  </a:lnTo>
                  <a:lnTo>
                    <a:pt x="256" y="112"/>
                  </a:lnTo>
                  <a:lnTo>
                    <a:pt x="260" y="101"/>
                  </a:lnTo>
                  <a:lnTo>
                    <a:pt x="263" y="101"/>
                  </a:lnTo>
                  <a:lnTo>
                    <a:pt x="267" y="101"/>
                  </a:lnTo>
                  <a:lnTo>
                    <a:pt x="271" y="90"/>
                  </a:lnTo>
                  <a:lnTo>
                    <a:pt x="274" y="79"/>
                  </a:lnTo>
                  <a:lnTo>
                    <a:pt x="278" y="79"/>
                  </a:lnTo>
                  <a:lnTo>
                    <a:pt x="282" y="79"/>
                  </a:lnTo>
                  <a:lnTo>
                    <a:pt x="285" y="68"/>
                  </a:lnTo>
                  <a:lnTo>
                    <a:pt x="289" y="68"/>
                  </a:lnTo>
                  <a:lnTo>
                    <a:pt x="291" y="68"/>
                  </a:lnTo>
                  <a:lnTo>
                    <a:pt x="296" y="68"/>
                  </a:lnTo>
                  <a:lnTo>
                    <a:pt x="300" y="68"/>
                  </a:lnTo>
                  <a:lnTo>
                    <a:pt x="302" y="68"/>
                  </a:lnTo>
                  <a:lnTo>
                    <a:pt x="307" y="68"/>
                  </a:lnTo>
                  <a:lnTo>
                    <a:pt x="311" y="57"/>
                  </a:lnTo>
                  <a:lnTo>
                    <a:pt x="314" y="57"/>
                  </a:lnTo>
                  <a:lnTo>
                    <a:pt x="318" y="57"/>
                  </a:lnTo>
                  <a:lnTo>
                    <a:pt x="320" y="41"/>
                  </a:lnTo>
                  <a:lnTo>
                    <a:pt x="325" y="41"/>
                  </a:lnTo>
                  <a:lnTo>
                    <a:pt x="325" y="30"/>
                  </a:lnTo>
                  <a:lnTo>
                    <a:pt x="329" y="30"/>
                  </a:lnTo>
                  <a:lnTo>
                    <a:pt x="331" y="30"/>
                  </a:lnTo>
                  <a:lnTo>
                    <a:pt x="336" y="30"/>
                  </a:lnTo>
                  <a:lnTo>
                    <a:pt x="340" y="30"/>
                  </a:lnTo>
                  <a:lnTo>
                    <a:pt x="342" y="30"/>
                  </a:lnTo>
                  <a:lnTo>
                    <a:pt x="347" y="30"/>
                  </a:lnTo>
                  <a:lnTo>
                    <a:pt x="349" y="15"/>
                  </a:lnTo>
                  <a:lnTo>
                    <a:pt x="353" y="0"/>
                  </a:lnTo>
                  <a:lnTo>
                    <a:pt x="358" y="0"/>
                  </a:lnTo>
                  <a:lnTo>
                    <a:pt x="360" y="0"/>
                  </a:lnTo>
                  <a:lnTo>
                    <a:pt x="364" y="0"/>
                  </a:lnTo>
                  <a:lnTo>
                    <a:pt x="369" y="0"/>
                  </a:lnTo>
                  <a:lnTo>
                    <a:pt x="371" y="0"/>
                  </a:lnTo>
                  <a:lnTo>
                    <a:pt x="375" y="0"/>
                  </a:lnTo>
                  <a:lnTo>
                    <a:pt x="378" y="0"/>
                  </a:lnTo>
                </a:path>
              </a:pathLst>
            </a:custGeom>
            <a:noFill/>
            <a:ln w="3016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sp>
        <p:nvSpPr>
          <p:cNvPr id="295" name="Rectangle 111">
            <a:extLst>
              <a:ext uri="{FF2B5EF4-FFF2-40B4-BE49-F238E27FC236}">
                <a16:creationId xmlns:a16="http://schemas.microsoft.com/office/drawing/2014/main" id="{E0D3EB30-10C1-43C8-B84B-281178B1F969}"/>
              </a:ext>
            </a:extLst>
          </p:cNvPr>
          <p:cNvSpPr>
            <a:spLocks noChangeArrowheads="1"/>
          </p:cNvSpPr>
          <p:nvPr/>
        </p:nvSpPr>
        <p:spPr bwMode="auto">
          <a:xfrm>
            <a:off x="1368425" y="5258400"/>
            <a:ext cx="60272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b="1" dirty="0">
                <a:solidFill>
                  <a:srgbClr val="010101"/>
                </a:solidFill>
                <a:latin typeface="Arial Narrow"/>
                <a:cs typeface="Arial Narrow"/>
              </a:rPr>
              <a:t>No. at Risk</a:t>
            </a:r>
            <a:endParaRPr lang="en-US" altLang="en-US" b="1" dirty="0">
              <a:solidFill>
                <a:srgbClr val="000000"/>
              </a:solidFill>
              <a:latin typeface="Arial Narrow"/>
              <a:cs typeface="Arial Narrow"/>
            </a:endParaRPr>
          </a:p>
        </p:txBody>
      </p:sp>
      <p:sp>
        <p:nvSpPr>
          <p:cNvPr id="296" name="Rectangle 112">
            <a:extLst>
              <a:ext uri="{FF2B5EF4-FFF2-40B4-BE49-F238E27FC236}">
                <a16:creationId xmlns:a16="http://schemas.microsoft.com/office/drawing/2014/main" id="{7C414A86-0726-4142-BBE0-A43099A2942A}"/>
              </a:ext>
            </a:extLst>
          </p:cNvPr>
          <p:cNvSpPr>
            <a:spLocks noChangeArrowheads="1"/>
          </p:cNvSpPr>
          <p:nvPr/>
        </p:nvSpPr>
        <p:spPr bwMode="auto">
          <a:xfrm>
            <a:off x="1368425" y="5398100"/>
            <a:ext cx="41802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10101"/>
                </a:solidFill>
                <a:latin typeface="Arial Narrow"/>
                <a:cs typeface="Arial Narrow"/>
              </a:rPr>
              <a:t>Placebo</a:t>
            </a:r>
            <a:endParaRPr lang="en-US" altLang="en-US" sz="1100" dirty="0">
              <a:solidFill>
                <a:srgbClr val="000000"/>
              </a:solidFill>
              <a:latin typeface="Arial Narrow"/>
              <a:cs typeface="Arial Narrow"/>
            </a:endParaRPr>
          </a:p>
        </p:txBody>
      </p:sp>
      <p:sp>
        <p:nvSpPr>
          <p:cNvPr id="297" name="Rectangle 113">
            <a:extLst>
              <a:ext uri="{FF2B5EF4-FFF2-40B4-BE49-F238E27FC236}">
                <a16:creationId xmlns:a16="http://schemas.microsoft.com/office/drawing/2014/main" id="{9F9AE7E7-1FC2-48E1-9708-9A5F9E3A9410}"/>
              </a:ext>
            </a:extLst>
          </p:cNvPr>
          <p:cNvSpPr>
            <a:spLocks noChangeArrowheads="1"/>
          </p:cNvSpPr>
          <p:nvPr/>
        </p:nvSpPr>
        <p:spPr bwMode="auto">
          <a:xfrm>
            <a:off x="2211789" y="539810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13,780</a:t>
            </a:r>
          </a:p>
        </p:txBody>
      </p:sp>
      <p:sp>
        <p:nvSpPr>
          <p:cNvPr id="298" name="Rectangle 114">
            <a:extLst>
              <a:ext uri="{FF2B5EF4-FFF2-40B4-BE49-F238E27FC236}">
                <a16:creationId xmlns:a16="http://schemas.microsoft.com/office/drawing/2014/main" id="{3DA0CCF6-C639-4DB3-B0AA-055854B6CA00}"/>
              </a:ext>
            </a:extLst>
          </p:cNvPr>
          <p:cNvSpPr>
            <a:spLocks noChangeArrowheads="1"/>
          </p:cNvSpPr>
          <p:nvPr/>
        </p:nvSpPr>
        <p:spPr bwMode="auto">
          <a:xfrm>
            <a:off x="3030939" y="539810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13,278</a:t>
            </a:r>
          </a:p>
        </p:txBody>
      </p:sp>
      <p:sp>
        <p:nvSpPr>
          <p:cNvPr id="299" name="Rectangle 115">
            <a:extLst>
              <a:ext uri="{FF2B5EF4-FFF2-40B4-BE49-F238E27FC236}">
                <a16:creationId xmlns:a16="http://schemas.microsoft.com/office/drawing/2014/main" id="{85638A3E-23AD-494F-9B33-FABB372F11BF}"/>
              </a:ext>
            </a:extLst>
          </p:cNvPr>
          <p:cNvSpPr>
            <a:spLocks noChangeArrowheads="1"/>
          </p:cNvSpPr>
          <p:nvPr/>
        </p:nvSpPr>
        <p:spPr bwMode="auto">
          <a:xfrm>
            <a:off x="3775477" y="539810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12,825</a:t>
            </a:r>
          </a:p>
        </p:txBody>
      </p:sp>
      <p:sp>
        <p:nvSpPr>
          <p:cNvPr id="300" name="Rectangle 116">
            <a:extLst>
              <a:ext uri="{FF2B5EF4-FFF2-40B4-BE49-F238E27FC236}">
                <a16:creationId xmlns:a16="http://schemas.microsoft.com/office/drawing/2014/main" id="{BC938238-4811-47D1-BB50-D0C34C583E64}"/>
              </a:ext>
            </a:extLst>
          </p:cNvPr>
          <p:cNvSpPr>
            <a:spLocks noChangeArrowheads="1"/>
          </p:cNvSpPr>
          <p:nvPr/>
        </p:nvSpPr>
        <p:spPr bwMode="auto">
          <a:xfrm>
            <a:off x="4560057" y="5398100"/>
            <a:ext cx="6433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a:t>
            </a:r>
          </a:p>
        </p:txBody>
      </p:sp>
      <p:sp>
        <p:nvSpPr>
          <p:cNvPr id="301" name="Rectangle 117">
            <a:extLst>
              <a:ext uri="{FF2B5EF4-FFF2-40B4-BE49-F238E27FC236}">
                <a16:creationId xmlns:a16="http://schemas.microsoft.com/office/drawing/2014/main" id="{2518EED3-B566-49DB-8D56-2FB286820D35}"/>
              </a:ext>
            </a:extLst>
          </p:cNvPr>
          <p:cNvSpPr>
            <a:spLocks noChangeArrowheads="1"/>
          </p:cNvSpPr>
          <p:nvPr/>
        </p:nvSpPr>
        <p:spPr bwMode="auto">
          <a:xfrm>
            <a:off x="4633557" y="5398100"/>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1,871</a:t>
            </a:r>
          </a:p>
        </p:txBody>
      </p:sp>
      <p:sp>
        <p:nvSpPr>
          <p:cNvPr id="302" name="Rectangle 118">
            <a:extLst>
              <a:ext uri="{FF2B5EF4-FFF2-40B4-BE49-F238E27FC236}">
                <a16:creationId xmlns:a16="http://schemas.microsoft.com/office/drawing/2014/main" id="{82E0E04B-38E7-442B-83DA-CE8FEFC8E260}"/>
              </a:ext>
            </a:extLst>
          </p:cNvPr>
          <p:cNvSpPr>
            <a:spLocks noChangeArrowheads="1"/>
          </p:cNvSpPr>
          <p:nvPr/>
        </p:nvSpPr>
        <p:spPr bwMode="auto">
          <a:xfrm>
            <a:off x="5336820" y="5398100"/>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7,610</a:t>
            </a:r>
          </a:p>
        </p:txBody>
      </p:sp>
      <p:sp>
        <p:nvSpPr>
          <p:cNvPr id="303" name="Rectangle 119">
            <a:extLst>
              <a:ext uri="{FF2B5EF4-FFF2-40B4-BE49-F238E27FC236}">
                <a16:creationId xmlns:a16="http://schemas.microsoft.com/office/drawing/2014/main" id="{37112FB8-883D-4D70-B14E-09BC1FDF35FA}"/>
              </a:ext>
            </a:extLst>
          </p:cNvPr>
          <p:cNvSpPr>
            <a:spLocks noChangeArrowheads="1"/>
          </p:cNvSpPr>
          <p:nvPr/>
        </p:nvSpPr>
        <p:spPr bwMode="auto">
          <a:xfrm>
            <a:off x="6133745" y="5398100"/>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3,690</a:t>
            </a:r>
          </a:p>
        </p:txBody>
      </p:sp>
      <p:sp>
        <p:nvSpPr>
          <p:cNvPr id="304" name="Rectangle 120">
            <a:extLst>
              <a:ext uri="{FF2B5EF4-FFF2-40B4-BE49-F238E27FC236}">
                <a16:creationId xmlns:a16="http://schemas.microsoft.com/office/drawing/2014/main" id="{B2619FA2-503D-4A3B-BE70-7C3D99CCD0EF}"/>
              </a:ext>
            </a:extLst>
          </p:cNvPr>
          <p:cNvSpPr>
            <a:spLocks noChangeArrowheads="1"/>
          </p:cNvSpPr>
          <p:nvPr/>
        </p:nvSpPr>
        <p:spPr bwMode="auto">
          <a:xfrm>
            <a:off x="6912658" y="5398100"/>
            <a:ext cx="1929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686</a:t>
            </a:r>
          </a:p>
        </p:txBody>
      </p:sp>
      <p:sp>
        <p:nvSpPr>
          <p:cNvPr id="305" name="Rectangle 121">
            <a:extLst>
              <a:ext uri="{FF2B5EF4-FFF2-40B4-BE49-F238E27FC236}">
                <a16:creationId xmlns:a16="http://schemas.microsoft.com/office/drawing/2014/main" id="{BFD527A3-CEF1-4559-BE98-A566D20D5CB0}"/>
              </a:ext>
            </a:extLst>
          </p:cNvPr>
          <p:cNvSpPr>
            <a:spLocks noChangeArrowheads="1"/>
          </p:cNvSpPr>
          <p:nvPr/>
        </p:nvSpPr>
        <p:spPr bwMode="auto">
          <a:xfrm>
            <a:off x="1368425" y="5531450"/>
            <a:ext cx="6365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10101"/>
                </a:solidFill>
                <a:latin typeface="Arial Narrow"/>
                <a:cs typeface="Arial Narrow"/>
              </a:rPr>
              <a:t>Evolocumab</a:t>
            </a:r>
            <a:endParaRPr lang="en-US" altLang="en-US" sz="1100" dirty="0">
              <a:solidFill>
                <a:srgbClr val="000000"/>
              </a:solidFill>
              <a:latin typeface="Arial Narrow"/>
              <a:cs typeface="Arial Narrow"/>
            </a:endParaRPr>
          </a:p>
        </p:txBody>
      </p:sp>
      <p:sp>
        <p:nvSpPr>
          <p:cNvPr id="306" name="Rectangle 122">
            <a:extLst>
              <a:ext uri="{FF2B5EF4-FFF2-40B4-BE49-F238E27FC236}">
                <a16:creationId xmlns:a16="http://schemas.microsoft.com/office/drawing/2014/main" id="{F368624D-AA4D-488F-ACDD-A2DFF93EA981}"/>
              </a:ext>
            </a:extLst>
          </p:cNvPr>
          <p:cNvSpPr>
            <a:spLocks noChangeArrowheads="1"/>
          </p:cNvSpPr>
          <p:nvPr/>
        </p:nvSpPr>
        <p:spPr bwMode="auto">
          <a:xfrm>
            <a:off x="2209168" y="5531450"/>
            <a:ext cx="35907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13,784</a:t>
            </a:r>
          </a:p>
        </p:txBody>
      </p:sp>
      <p:sp>
        <p:nvSpPr>
          <p:cNvPr id="307" name="Rectangle 123">
            <a:extLst>
              <a:ext uri="{FF2B5EF4-FFF2-40B4-BE49-F238E27FC236}">
                <a16:creationId xmlns:a16="http://schemas.microsoft.com/office/drawing/2014/main" id="{A6BCC4DA-CA64-428F-8366-2E4DFB8F4A6C}"/>
              </a:ext>
            </a:extLst>
          </p:cNvPr>
          <p:cNvSpPr>
            <a:spLocks noChangeArrowheads="1"/>
          </p:cNvSpPr>
          <p:nvPr/>
        </p:nvSpPr>
        <p:spPr bwMode="auto">
          <a:xfrm>
            <a:off x="3030939" y="553145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13,351</a:t>
            </a:r>
          </a:p>
        </p:txBody>
      </p:sp>
      <p:sp>
        <p:nvSpPr>
          <p:cNvPr id="308" name="Rectangle 124">
            <a:extLst>
              <a:ext uri="{FF2B5EF4-FFF2-40B4-BE49-F238E27FC236}">
                <a16:creationId xmlns:a16="http://schemas.microsoft.com/office/drawing/2014/main" id="{39339F15-E226-4491-8121-C9C2EA3ACF7E}"/>
              </a:ext>
            </a:extLst>
          </p:cNvPr>
          <p:cNvSpPr>
            <a:spLocks noChangeArrowheads="1"/>
          </p:cNvSpPr>
          <p:nvPr/>
        </p:nvSpPr>
        <p:spPr bwMode="auto">
          <a:xfrm>
            <a:off x="3775477" y="553145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12,939</a:t>
            </a:r>
          </a:p>
        </p:txBody>
      </p:sp>
      <p:sp>
        <p:nvSpPr>
          <p:cNvPr id="309" name="Rectangle 125">
            <a:extLst>
              <a:ext uri="{FF2B5EF4-FFF2-40B4-BE49-F238E27FC236}">
                <a16:creationId xmlns:a16="http://schemas.microsoft.com/office/drawing/2014/main" id="{30FFC984-7693-4999-96B7-DFCCAD02A5D4}"/>
              </a:ext>
            </a:extLst>
          </p:cNvPr>
          <p:cNvSpPr>
            <a:spLocks noChangeArrowheads="1"/>
          </p:cNvSpPr>
          <p:nvPr/>
        </p:nvSpPr>
        <p:spPr bwMode="auto">
          <a:xfrm>
            <a:off x="4572402" y="5531450"/>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12,070</a:t>
            </a:r>
          </a:p>
        </p:txBody>
      </p:sp>
      <p:sp>
        <p:nvSpPr>
          <p:cNvPr id="310" name="Rectangle 126">
            <a:extLst>
              <a:ext uri="{FF2B5EF4-FFF2-40B4-BE49-F238E27FC236}">
                <a16:creationId xmlns:a16="http://schemas.microsoft.com/office/drawing/2014/main" id="{DF544557-A42E-4E20-9C40-70C83A28D0A1}"/>
              </a:ext>
            </a:extLst>
          </p:cNvPr>
          <p:cNvSpPr>
            <a:spLocks noChangeArrowheads="1"/>
          </p:cNvSpPr>
          <p:nvPr/>
        </p:nvSpPr>
        <p:spPr bwMode="auto">
          <a:xfrm>
            <a:off x="5336820" y="5531450"/>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7,771</a:t>
            </a:r>
          </a:p>
        </p:txBody>
      </p:sp>
      <p:sp>
        <p:nvSpPr>
          <p:cNvPr id="311" name="Rectangle 127">
            <a:extLst>
              <a:ext uri="{FF2B5EF4-FFF2-40B4-BE49-F238E27FC236}">
                <a16:creationId xmlns:a16="http://schemas.microsoft.com/office/drawing/2014/main" id="{82565335-6B96-408F-B666-F0D4B2858DAC}"/>
              </a:ext>
            </a:extLst>
          </p:cNvPr>
          <p:cNvSpPr>
            <a:spLocks noChangeArrowheads="1"/>
          </p:cNvSpPr>
          <p:nvPr/>
        </p:nvSpPr>
        <p:spPr bwMode="auto">
          <a:xfrm>
            <a:off x="6133745" y="5531450"/>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3,746</a:t>
            </a:r>
          </a:p>
        </p:txBody>
      </p:sp>
      <p:sp>
        <p:nvSpPr>
          <p:cNvPr id="312" name="Rectangle 128">
            <a:extLst>
              <a:ext uri="{FF2B5EF4-FFF2-40B4-BE49-F238E27FC236}">
                <a16:creationId xmlns:a16="http://schemas.microsoft.com/office/drawing/2014/main" id="{C4D5547C-6D1A-4D8D-A454-8297B9238D77}"/>
              </a:ext>
            </a:extLst>
          </p:cNvPr>
          <p:cNvSpPr>
            <a:spLocks noChangeArrowheads="1"/>
          </p:cNvSpPr>
          <p:nvPr/>
        </p:nvSpPr>
        <p:spPr bwMode="auto">
          <a:xfrm>
            <a:off x="6912658" y="5531450"/>
            <a:ext cx="1929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689</a:t>
            </a:r>
          </a:p>
        </p:txBody>
      </p:sp>
      <p:sp>
        <p:nvSpPr>
          <p:cNvPr id="313" name="Rectangle 129">
            <a:extLst>
              <a:ext uri="{FF2B5EF4-FFF2-40B4-BE49-F238E27FC236}">
                <a16:creationId xmlns:a16="http://schemas.microsoft.com/office/drawing/2014/main" id="{260B6D06-1836-418A-9C2F-45E91D58352A}"/>
              </a:ext>
            </a:extLst>
          </p:cNvPr>
          <p:cNvSpPr>
            <a:spLocks noChangeArrowheads="1"/>
          </p:cNvSpPr>
          <p:nvPr/>
        </p:nvSpPr>
        <p:spPr bwMode="auto">
          <a:xfrm rot="16200000">
            <a:off x="798494" y="3011214"/>
            <a:ext cx="203902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000000"/>
                </a:solidFill>
                <a:latin typeface="Arial Narrow"/>
                <a:cs typeface="Arial Narrow"/>
              </a:rPr>
              <a:t>Cumulative Incidence (%)</a:t>
            </a:r>
          </a:p>
        </p:txBody>
      </p:sp>
      <p:grpSp>
        <p:nvGrpSpPr>
          <p:cNvPr id="314" name="Group 313">
            <a:extLst>
              <a:ext uri="{FF2B5EF4-FFF2-40B4-BE49-F238E27FC236}">
                <a16:creationId xmlns:a16="http://schemas.microsoft.com/office/drawing/2014/main" id="{E4443EC1-1DA3-4360-9266-3AB650F7D395}"/>
              </a:ext>
            </a:extLst>
          </p:cNvPr>
          <p:cNvGrpSpPr/>
          <p:nvPr/>
        </p:nvGrpSpPr>
        <p:grpSpPr>
          <a:xfrm>
            <a:off x="2305714" y="1461100"/>
            <a:ext cx="4666585" cy="3519613"/>
            <a:chOff x="2305714" y="1304925"/>
            <a:chExt cx="4666585" cy="3519613"/>
          </a:xfrm>
        </p:grpSpPr>
        <p:grpSp>
          <p:nvGrpSpPr>
            <p:cNvPr id="315" name="Group 314">
              <a:extLst>
                <a:ext uri="{FF2B5EF4-FFF2-40B4-BE49-F238E27FC236}">
                  <a16:creationId xmlns:a16="http://schemas.microsoft.com/office/drawing/2014/main" id="{6F99F525-1242-455E-88C1-ADF5016EF877}"/>
                </a:ext>
              </a:extLst>
            </p:cNvPr>
            <p:cNvGrpSpPr/>
            <p:nvPr/>
          </p:nvGrpSpPr>
          <p:grpSpPr>
            <a:xfrm>
              <a:off x="2376487" y="4751386"/>
              <a:ext cx="4595812" cy="73152"/>
              <a:chOff x="2376487" y="4751386"/>
              <a:chExt cx="4595812" cy="73152"/>
            </a:xfrm>
          </p:grpSpPr>
          <p:sp>
            <p:nvSpPr>
              <p:cNvPr id="328" name="Line 151">
                <a:extLst>
                  <a:ext uri="{FF2B5EF4-FFF2-40B4-BE49-F238E27FC236}">
                    <a16:creationId xmlns:a16="http://schemas.microsoft.com/office/drawing/2014/main" id="{5F614A47-D109-49ED-A4BE-D28D41539692}"/>
                  </a:ext>
                </a:extLst>
              </p:cNvPr>
              <p:cNvSpPr>
                <a:spLocks noChangeShapeType="1"/>
              </p:cNvSpPr>
              <p:nvPr/>
            </p:nvSpPr>
            <p:spPr bwMode="auto">
              <a:xfrm>
                <a:off x="2376487" y="4751387"/>
                <a:ext cx="459581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grpSp>
            <p:nvGrpSpPr>
              <p:cNvPr id="329" name="Group 328">
                <a:extLst>
                  <a:ext uri="{FF2B5EF4-FFF2-40B4-BE49-F238E27FC236}">
                    <a16:creationId xmlns:a16="http://schemas.microsoft.com/office/drawing/2014/main" id="{883E3A4C-2D21-47AB-A553-D9DAE02F894C}"/>
                  </a:ext>
                </a:extLst>
              </p:cNvPr>
              <p:cNvGrpSpPr/>
              <p:nvPr/>
            </p:nvGrpSpPr>
            <p:grpSpPr>
              <a:xfrm>
                <a:off x="2376487" y="4751386"/>
                <a:ext cx="4591050" cy="73152"/>
                <a:chOff x="2376487" y="4751387"/>
                <a:chExt cx="4591050" cy="28575"/>
              </a:xfrm>
            </p:grpSpPr>
            <p:sp>
              <p:nvSpPr>
                <p:cNvPr id="330" name="Line 155">
                  <a:extLst>
                    <a:ext uri="{FF2B5EF4-FFF2-40B4-BE49-F238E27FC236}">
                      <a16:creationId xmlns:a16="http://schemas.microsoft.com/office/drawing/2014/main" id="{E43D5B9B-8000-4698-B828-05F69454D458}"/>
                    </a:ext>
                  </a:extLst>
                </p:cNvPr>
                <p:cNvSpPr>
                  <a:spLocks noChangeShapeType="1"/>
                </p:cNvSpPr>
                <p:nvPr/>
              </p:nvSpPr>
              <p:spPr bwMode="auto">
                <a:xfrm>
                  <a:off x="3141662"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1" name="Line 157">
                  <a:extLst>
                    <a:ext uri="{FF2B5EF4-FFF2-40B4-BE49-F238E27FC236}">
                      <a16:creationId xmlns:a16="http://schemas.microsoft.com/office/drawing/2014/main" id="{AFE22926-EC82-43C1-96A5-62D5069285D2}"/>
                    </a:ext>
                  </a:extLst>
                </p:cNvPr>
                <p:cNvSpPr>
                  <a:spLocks noChangeShapeType="1"/>
                </p:cNvSpPr>
                <p:nvPr/>
              </p:nvSpPr>
              <p:spPr bwMode="auto">
                <a:xfrm>
                  <a:off x="3908425"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2" name="Line 159">
                  <a:extLst>
                    <a:ext uri="{FF2B5EF4-FFF2-40B4-BE49-F238E27FC236}">
                      <a16:creationId xmlns:a16="http://schemas.microsoft.com/office/drawing/2014/main" id="{30569D78-6A92-45CD-A916-E9CA82E3E116}"/>
                    </a:ext>
                  </a:extLst>
                </p:cNvPr>
                <p:cNvSpPr>
                  <a:spLocks noChangeShapeType="1"/>
                </p:cNvSpPr>
                <p:nvPr/>
              </p:nvSpPr>
              <p:spPr bwMode="auto">
                <a:xfrm>
                  <a:off x="4673600"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3" name="Line 161">
                  <a:extLst>
                    <a:ext uri="{FF2B5EF4-FFF2-40B4-BE49-F238E27FC236}">
                      <a16:creationId xmlns:a16="http://schemas.microsoft.com/office/drawing/2014/main" id="{03278B72-B107-4D19-935D-906BF99778D4}"/>
                    </a:ext>
                  </a:extLst>
                </p:cNvPr>
                <p:cNvSpPr>
                  <a:spLocks noChangeShapeType="1"/>
                </p:cNvSpPr>
                <p:nvPr/>
              </p:nvSpPr>
              <p:spPr bwMode="auto">
                <a:xfrm>
                  <a:off x="5440362"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4" name="Line 163">
                  <a:extLst>
                    <a:ext uri="{FF2B5EF4-FFF2-40B4-BE49-F238E27FC236}">
                      <a16:creationId xmlns:a16="http://schemas.microsoft.com/office/drawing/2014/main" id="{50F682C6-DA3D-454E-8759-B7DCA5CB97F2}"/>
                    </a:ext>
                  </a:extLst>
                </p:cNvPr>
                <p:cNvSpPr>
                  <a:spLocks noChangeShapeType="1"/>
                </p:cNvSpPr>
                <p:nvPr/>
              </p:nvSpPr>
              <p:spPr bwMode="auto">
                <a:xfrm>
                  <a:off x="6205537"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5" name="Line 165">
                  <a:extLst>
                    <a:ext uri="{FF2B5EF4-FFF2-40B4-BE49-F238E27FC236}">
                      <a16:creationId xmlns:a16="http://schemas.microsoft.com/office/drawing/2014/main" id="{3C46F22C-368A-4A1A-9E67-69346F77698E}"/>
                    </a:ext>
                  </a:extLst>
                </p:cNvPr>
                <p:cNvSpPr>
                  <a:spLocks noChangeShapeType="1"/>
                </p:cNvSpPr>
                <p:nvPr/>
              </p:nvSpPr>
              <p:spPr bwMode="auto">
                <a:xfrm>
                  <a:off x="6967537"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36" name="Line 153">
                  <a:extLst>
                    <a:ext uri="{FF2B5EF4-FFF2-40B4-BE49-F238E27FC236}">
                      <a16:creationId xmlns:a16="http://schemas.microsoft.com/office/drawing/2014/main" id="{75ED5171-1657-4D57-811A-007682FAC6C8}"/>
                    </a:ext>
                  </a:extLst>
                </p:cNvPr>
                <p:cNvSpPr>
                  <a:spLocks noChangeShapeType="1"/>
                </p:cNvSpPr>
                <p:nvPr/>
              </p:nvSpPr>
              <p:spPr bwMode="auto">
                <a:xfrm>
                  <a:off x="2376487" y="4751387"/>
                  <a:ext cx="0" cy="28575"/>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grpSp>
        </p:grpSp>
        <p:grpSp>
          <p:nvGrpSpPr>
            <p:cNvPr id="316" name="Group 315">
              <a:extLst>
                <a:ext uri="{FF2B5EF4-FFF2-40B4-BE49-F238E27FC236}">
                  <a16:creationId xmlns:a16="http://schemas.microsoft.com/office/drawing/2014/main" id="{C6BDA7FC-4E84-4570-9403-B841EBBA7032}"/>
                </a:ext>
              </a:extLst>
            </p:cNvPr>
            <p:cNvGrpSpPr/>
            <p:nvPr/>
          </p:nvGrpSpPr>
          <p:grpSpPr>
            <a:xfrm>
              <a:off x="2305714" y="1304925"/>
              <a:ext cx="73152" cy="3446462"/>
              <a:chOff x="2305714" y="1304925"/>
              <a:chExt cx="73152" cy="3446462"/>
            </a:xfrm>
          </p:grpSpPr>
          <p:sp>
            <p:nvSpPr>
              <p:cNvPr id="317" name="Line 131">
                <a:extLst>
                  <a:ext uri="{FF2B5EF4-FFF2-40B4-BE49-F238E27FC236}">
                    <a16:creationId xmlns:a16="http://schemas.microsoft.com/office/drawing/2014/main" id="{09DFC61E-F939-4F1E-8317-5E2948A2FC10}"/>
                  </a:ext>
                </a:extLst>
              </p:cNvPr>
              <p:cNvSpPr>
                <a:spLocks noChangeShapeType="1"/>
              </p:cNvSpPr>
              <p:nvPr/>
            </p:nvSpPr>
            <p:spPr bwMode="auto">
              <a:xfrm flipV="1">
                <a:off x="2376487" y="1304925"/>
                <a:ext cx="0" cy="344646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grpSp>
            <p:nvGrpSpPr>
              <p:cNvPr id="318" name="Group 317">
                <a:extLst>
                  <a:ext uri="{FF2B5EF4-FFF2-40B4-BE49-F238E27FC236}">
                    <a16:creationId xmlns:a16="http://schemas.microsoft.com/office/drawing/2014/main" id="{E9009EED-7A56-4AB9-B426-B2B183098B7B}"/>
                  </a:ext>
                </a:extLst>
              </p:cNvPr>
              <p:cNvGrpSpPr/>
              <p:nvPr/>
            </p:nvGrpSpPr>
            <p:grpSpPr>
              <a:xfrm>
                <a:off x="2305714" y="1304925"/>
                <a:ext cx="73152" cy="3446462"/>
                <a:chOff x="2343150" y="1304925"/>
                <a:chExt cx="33337" cy="3446462"/>
              </a:xfrm>
            </p:grpSpPr>
            <p:sp>
              <p:nvSpPr>
                <p:cNvPr id="319" name="Line 133">
                  <a:extLst>
                    <a:ext uri="{FF2B5EF4-FFF2-40B4-BE49-F238E27FC236}">
                      <a16:creationId xmlns:a16="http://schemas.microsoft.com/office/drawing/2014/main" id="{B8634054-C4A2-4CFE-A9CC-61BC4F156B9B}"/>
                    </a:ext>
                  </a:extLst>
                </p:cNvPr>
                <p:cNvSpPr>
                  <a:spLocks noChangeShapeType="1"/>
                </p:cNvSpPr>
                <p:nvPr/>
              </p:nvSpPr>
              <p:spPr bwMode="auto">
                <a:xfrm>
                  <a:off x="2343150" y="4751387"/>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0" name="Line 135">
                  <a:extLst>
                    <a:ext uri="{FF2B5EF4-FFF2-40B4-BE49-F238E27FC236}">
                      <a16:creationId xmlns:a16="http://schemas.microsoft.com/office/drawing/2014/main" id="{6845C14D-49CD-4B43-9B0F-D54DE11B2843}"/>
                    </a:ext>
                  </a:extLst>
                </p:cNvPr>
                <p:cNvSpPr>
                  <a:spLocks noChangeShapeType="1"/>
                </p:cNvSpPr>
                <p:nvPr/>
              </p:nvSpPr>
              <p:spPr bwMode="auto">
                <a:xfrm>
                  <a:off x="2343150" y="4321175"/>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1" name="Line 137">
                  <a:extLst>
                    <a:ext uri="{FF2B5EF4-FFF2-40B4-BE49-F238E27FC236}">
                      <a16:creationId xmlns:a16="http://schemas.microsoft.com/office/drawing/2014/main" id="{2430C2AA-3338-434A-B5D0-ADE670F71C87}"/>
                    </a:ext>
                  </a:extLst>
                </p:cNvPr>
                <p:cNvSpPr>
                  <a:spLocks noChangeShapeType="1"/>
                </p:cNvSpPr>
                <p:nvPr/>
              </p:nvSpPr>
              <p:spPr bwMode="auto">
                <a:xfrm>
                  <a:off x="2343150" y="3890962"/>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2" name="Line 139">
                  <a:extLst>
                    <a:ext uri="{FF2B5EF4-FFF2-40B4-BE49-F238E27FC236}">
                      <a16:creationId xmlns:a16="http://schemas.microsoft.com/office/drawing/2014/main" id="{F5FE2CD9-3673-4A10-8460-89C3068A6569}"/>
                    </a:ext>
                  </a:extLst>
                </p:cNvPr>
                <p:cNvSpPr>
                  <a:spLocks noChangeShapeType="1"/>
                </p:cNvSpPr>
                <p:nvPr/>
              </p:nvSpPr>
              <p:spPr bwMode="auto">
                <a:xfrm>
                  <a:off x="2343150" y="3460750"/>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3" name="Line 141">
                  <a:extLst>
                    <a:ext uri="{FF2B5EF4-FFF2-40B4-BE49-F238E27FC236}">
                      <a16:creationId xmlns:a16="http://schemas.microsoft.com/office/drawing/2014/main" id="{D819C962-E816-4C3F-9FFD-CDF57C147BB6}"/>
                    </a:ext>
                  </a:extLst>
                </p:cNvPr>
                <p:cNvSpPr>
                  <a:spLocks noChangeShapeType="1"/>
                </p:cNvSpPr>
                <p:nvPr/>
              </p:nvSpPr>
              <p:spPr bwMode="auto">
                <a:xfrm>
                  <a:off x="2343150" y="3027363"/>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4" name="Line 143">
                  <a:extLst>
                    <a:ext uri="{FF2B5EF4-FFF2-40B4-BE49-F238E27FC236}">
                      <a16:creationId xmlns:a16="http://schemas.microsoft.com/office/drawing/2014/main" id="{8300E12A-0DB1-4F7C-8A40-BCE83101851A}"/>
                    </a:ext>
                  </a:extLst>
                </p:cNvPr>
                <p:cNvSpPr>
                  <a:spLocks noChangeShapeType="1"/>
                </p:cNvSpPr>
                <p:nvPr/>
              </p:nvSpPr>
              <p:spPr bwMode="auto">
                <a:xfrm>
                  <a:off x="2343150" y="2597150"/>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5" name="Line 145">
                  <a:extLst>
                    <a:ext uri="{FF2B5EF4-FFF2-40B4-BE49-F238E27FC236}">
                      <a16:creationId xmlns:a16="http://schemas.microsoft.com/office/drawing/2014/main" id="{C0BBA171-AFEE-4BB6-9D5B-DDE98A956E67}"/>
                    </a:ext>
                  </a:extLst>
                </p:cNvPr>
                <p:cNvSpPr>
                  <a:spLocks noChangeShapeType="1"/>
                </p:cNvSpPr>
                <p:nvPr/>
              </p:nvSpPr>
              <p:spPr bwMode="auto">
                <a:xfrm>
                  <a:off x="2343150" y="2166938"/>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6" name="Line 147">
                  <a:extLst>
                    <a:ext uri="{FF2B5EF4-FFF2-40B4-BE49-F238E27FC236}">
                      <a16:creationId xmlns:a16="http://schemas.microsoft.com/office/drawing/2014/main" id="{F96C962D-01D3-4275-8E6E-95A215830322}"/>
                    </a:ext>
                  </a:extLst>
                </p:cNvPr>
                <p:cNvSpPr>
                  <a:spLocks noChangeShapeType="1"/>
                </p:cNvSpPr>
                <p:nvPr/>
              </p:nvSpPr>
              <p:spPr bwMode="auto">
                <a:xfrm>
                  <a:off x="2343150" y="1735138"/>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27" name="Line 149">
                  <a:extLst>
                    <a:ext uri="{FF2B5EF4-FFF2-40B4-BE49-F238E27FC236}">
                      <a16:creationId xmlns:a16="http://schemas.microsoft.com/office/drawing/2014/main" id="{E1F17E5A-BF9A-4927-86E3-2C157FB24D59}"/>
                    </a:ext>
                  </a:extLst>
                </p:cNvPr>
                <p:cNvSpPr>
                  <a:spLocks noChangeShapeType="1"/>
                </p:cNvSpPr>
                <p:nvPr/>
              </p:nvSpPr>
              <p:spPr bwMode="auto">
                <a:xfrm>
                  <a:off x="2343150" y="1304925"/>
                  <a:ext cx="33337"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grpSp>
        </p:grpSp>
      </p:grpSp>
      <p:sp>
        <p:nvSpPr>
          <p:cNvPr id="337" name="Freeform 150">
            <a:extLst>
              <a:ext uri="{FF2B5EF4-FFF2-40B4-BE49-F238E27FC236}">
                <a16:creationId xmlns:a16="http://schemas.microsoft.com/office/drawing/2014/main" id="{0F653053-C3D8-4306-BB23-16D66E78A275}"/>
              </a:ext>
            </a:extLst>
          </p:cNvPr>
          <p:cNvSpPr>
            <a:spLocks/>
          </p:cNvSpPr>
          <p:nvPr/>
        </p:nvSpPr>
        <p:spPr bwMode="auto">
          <a:xfrm>
            <a:off x="2376487" y="4907562"/>
            <a:ext cx="4595812" cy="0"/>
          </a:xfrm>
          <a:custGeom>
            <a:avLst/>
            <a:gdLst>
              <a:gd name="T0" fmla="*/ 0 w 2895"/>
              <a:gd name="T1" fmla="*/ 2895 w 2895"/>
              <a:gd name="T2" fmla="*/ 0 w 2895"/>
            </a:gdLst>
            <a:ahLst/>
            <a:cxnLst>
              <a:cxn ang="0">
                <a:pos x="T0" y="0"/>
              </a:cxn>
              <a:cxn ang="0">
                <a:pos x="T1" y="0"/>
              </a:cxn>
              <a:cxn ang="0">
                <a:pos x="T2" y="0"/>
              </a:cxn>
            </a:cxnLst>
            <a:rect l="0" t="0" r="r" b="b"/>
            <a:pathLst>
              <a:path w="2895">
                <a:moveTo>
                  <a:pt x="0" y="0"/>
                </a:moveTo>
                <a:lnTo>
                  <a:pt x="289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38" name="Freeform 154">
            <a:extLst>
              <a:ext uri="{FF2B5EF4-FFF2-40B4-BE49-F238E27FC236}">
                <a16:creationId xmlns:a16="http://schemas.microsoft.com/office/drawing/2014/main" id="{9C9D2AA9-2992-47C7-B838-95BEFE6B66B9}"/>
              </a:ext>
            </a:extLst>
          </p:cNvPr>
          <p:cNvSpPr>
            <a:spLocks/>
          </p:cNvSpPr>
          <p:nvPr/>
        </p:nvSpPr>
        <p:spPr bwMode="auto">
          <a:xfrm>
            <a:off x="3141662"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39" name="Freeform 156">
            <a:extLst>
              <a:ext uri="{FF2B5EF4-FFF2-40B4-BE49-F238E27FC236}">
                <a16:creationId xmlns:a16="http://schemas.microsoft.com/office/drawing/2014/main" id="{1123C374-822B-4CDD-B030-13441B07C8DC}"/>
              </a:ext>
            </a:extLst>
          </p:cNvPr>
          <p:cNvSpPr>
            <a:spLocks/>
          </p:cNvSpPr>
          <p:nvPr/>
        </p:nvSpPr>
        <p:spPr bwMode="auto">
          <a:xfrm>
            <a:off x="3908425"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40" name="Freeform 158">
            <a:extLst>
              <a:ext uri="{FF2B5EF4-FFF2-40B4-BE49-F238E27FC236}">
                <a16:creationId xmlns:a16="http://schemas.microsoft.com/office/drawing/2014/main" id="{C79AE4FC-6075-49B6-9129-A1163144DA25}"/>
              </a:ext>
            </a:extLst>
          </p:cNvPr>
          <p:cNvSpPr>
            <a:spLocks/>
          </p:cNvSpPr>
          <p:nvPr/>
        </p:nvSpPr>
        <p:spPr bwMode="auto">
          <a:xfrm>
            <a:off x="4673600"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41" name="Freeform 160">
            <a:extLst>
              <a:ext uri="{FF2B5EF4-FFF2-40B4-BE49-F238E27FC236}">
                <a16:creationId xmlns:a16="http://schemas.microsoft.com/office/drawing/2014/main" id="{97D12EFC-5148-4696-B30A-86F86A1BCEFC}"/>
              </a:ext>
            </a:extLst>
          </p:cNvPr>
          <p:cNvSpPr>
            <a:spLocks/>
          </p:cNvSpPr>
          <p:nvPr/>
        </p:nvSpPr>
        <p:spPr bwMode="auto">
          <a:xfrm>
            <a:off x="5440362"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42" name="Freeform 162">
            <a:extLst>
              <a:ext uri="{FF2B5EF4-FFF2-40B4-BE49-F238E27FC236}">
                <a16:creationId xmlns:a16="http://schemas.microsoft.com/office/drawing/2014/main" id="{6F784F76-5799-45D7-BD1F-63695F490D3B}"/>
              </a:ext>
            </a:extLst>
          </p:cNvPr>
          <p:cNvSpPr>
            <a:spLocks/>
          </p:cNvSpPr>
          <p:nvPr/>
        </p:nvSpPr>
        <p:spPr bwMode="auto">
          <a:xfrm>
            <a:off x="6205537"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43" name="Freeform 164">
            <a:extLst>
              <a:ext uri="{FF2B5EF4-FFF2-40B4-BE49-F238E27FC236}">
                <a16:creationId xmlns:a16="http://schemas.microsoft.com/office/drawing/2014/main" id="{269B4698-17A2-4CE7-81C9-F489327D904C}"/>
              </a:ext>
            </a:extLst>
          </p:cNvPr>
          <p:cNvSpPr>
            <a:spLocks/>
          </p:cNvSpPr>
          <p:nvPr/>
        </p:nvSpPr>
        <p:spPr bwMode="auto">
          <a:xfrm>
            <a:off x="6967537" y="4907562"/>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344" name="Rectangle 286">
            <a:extLst>
              <a:ext uri="{FF2B5EF4-FFF2-40B4-BE49-F238E27FC236}">
                <a16:creationId xmlns:a16="http://schemas.microsoft.com/office/drawing/2014/main" id="{347DF624-699A-4846-BDF5-6AB4650DA986}"/>
              </a:ext>
            </a:extLst>
          </p:cNvPr>
          <p:cNvSpPr>
            <a:spLocks noChangeArrowheads="1"/>
          </p:cNvSpPr>
          <p:nvPr/>
        </p:nvSpPr>
        <p:spPr bwMode="auto">
          <a:xfrm>
            <a:off x="2178210" y="4811866"/>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0</a:t>
            </a:r>
            <a:endParaRPr lang="en-US" altLang="en-US" sz="2400" dirty="0">
              <a:solidFill>
                <a:srgbClr val="000000"/>
              </a:solidFill>
              <a:latin typeface="Arial Narrow"/>
              <a:cs typeface="Arial Narrow"/>
            </a:endParaRPr>
          </a:p>
        </p:txBody>
      </p:sp>
      <p:sp>
        <p:nvSpPr>
          <p:cNvPr id="345" name="Rectangle 287">
            <a:extLst>
              <a:ext uri="{FF2B5EF4-FFF2-40B4-BE49-F238E27FC236}">
                <a16:creationId xmlns:a16="http://schemas.microsoft.com/office/drawing/2014/main" id="{49000C8D-B314-4259-8AEC-583C584EBAB1}"/>
              </a:ext>
            </a:extLst>
          </p:cNvPr>
          <p:cNvSpPr>
            <a:spLocks noChangeArrowheads="1"/>
          </p:cNvSpPr>
          <p:nvPr/>
        </p:nvSpPr>
        <p:spPr bwMode="auto">
          <a:xfrm>
            <a:off x="2178210" y="4370541"/>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2</a:t>
            </a:r>
            <a:endParaRPr lang="en-US" altLang="en-US" sz="2400" dirty="0">
              <a:solidFill>
                <a:srgbClr val="000000"/>
              </a:solidFill>
              <a:latin typeface="Arial Narrow"/>
              <a:cs typeface="Arial Narrow"/>
            </a:endParaRPr>
          </a:p>
        </p:txBody>
      </p:sp>
      <p:sp>
        <p:nvSpPr>
          <p:cNvPr id="346" name="Rectangle 288">
            <a:extLst>
              <a:ext uri="{FF2B5EF4-FFF2-40B4-BE49-F238E27FC236}">
                <a16:creationId xmlns:a16="http://schemas.microsoft.com/office/drawing/2014/main" id="{7A1AE21F-A9B5-401F-AA80-743514581C76}"/>
              </a:ext>
            </a:extLst>
          </p:cNvPr>
          <p:cNvSpPr>
            <a:spLocks noChangeArrowheads="1"/>
          </p:cNvSpPr>
          <p:nvPr/>
        </p:nvSpPr>
        <p:spPr bwMode="auto">
          <a:xfrm>
            <a:off x="2178210" y="3941916"/>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4</a:t>
            </a:r>
            <a:endParaRPr lang="en-US" altLang="en-US" sz="2400" dirty="0">
              <a:solidFill>
                <a:srgbClr val="000000"/>
              </a:solidFill>
              <a:latin typeface="Arial Narrow"/>
              <a:cs typeface="Arial Narrow"/>
            </a:endParaRPr>
          </a:p>
        </p:txBody>
      </p:sp>
      <p:sp>
        <p:nvSpPr>
          <p:cNvPr id="347" name="Rectangle 289">
            <a:extLst>
              <a:ext uri="{FF2B5EF4-FFF2-40B4-BE49-F238E27FC236}">
                <a16:creationId xmlns:a16="http://schemas.microsoft.com/office/drawing/2014/main" id="{4EF1846A-9B77-4F4F-A1AC-7972893004A5}"/>
              </a:ext>
            </a:extLst>
          </p:cNvPr>
          <p:cNvSpPr>
            <a:spLocks noChangeArrowheads="1"/>
          </p:cNvSpPr>
          <p:nvPr/>
        </p:nvSpPr>
        <p:spPr bwMode="auto">
          <a:xfrm>
            <a:off x="2178210" y="3510117"/>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6</a:t>
            </a:r>
            <a:endParaRPr lang="en-US" altLang="en-US" sz="2400" dirty="0">
              <a:solidFill>
                <a:srgbClr val="000000"/>
              </a:solidFill>
              <a:latin typeface="Arial Narrow"/>
              <a:cs typeface="Arial Narrow"/>
            </a:endParaRPr>
          </a:p>
        </p:txBody>
      </p:sp>
      <p:sp>
        <p:nvSpPr>
          <p:cNvPr id="348" name="Rectangle 290">
            <a:extLst>
              <a:ext uri="{FF2B5EF4-FFF2-40B4-BE49-F238E27FC236}">
                <a16:creationId xmlns:a16="http://schemas.microsoft.com/office/drawing/2014/main" id="{9E489012-55A1-469B-A8A4-6D3BDB28A381}"/>
              </a:ext>
            </a:extLst>
          </p:cNvPr>
          <p:cNvSpPr>
            <a:spLocks noChangeArrowheads="1"/>
          </p:cNvSpPr>
          <p:nvPr/>
        </p:nvSpPr>
        <p:spPr bwMode="auto">
          <a:xfrm>
            <a:off x="2178210" y="3079904"/>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8</a:t>
            </a:r>
            <a:endParaRPr lang="en-US" altLang="en-US" sz="2400" dirty="0">
              <a:solidFill>
                <a:srgbClr val="000000"/>
              </a:solidFill>
              <a:latin typeface="Arial Narrow"/>
              <a:cs typeface="Arial Narrow"/>
            </a:endParaRPr>
          </a:p>
        </p:txBody>
      </p:sp>
      <p:sp>
        <p:nvSpPr>
          <p:cNvPr id="349" name="Rectangle 291">
            <a:extLst>
              <a:ext uri="{FF2B5EF4-FFF2-40B4-BE49-F238E27FC236}">
                <a16:creationId xmlns:a16="http://schemas.microsoft.com/office/drawing/2014/main" id="{BD9AD39E-7018-407D-91E7-D3D7E002993F}"/>
              </a:ext>
            </a:extLst>
          </p:cNvPr>
          <p:cNvSpPr>
            <a:spLocks noChangeArrowheads="1"/>
          </p:cNvSpPr>
          <p:nvPr/>
        </p:nvSpPr>
        <p:spPr bwMode="auto">
          <a:xfrm>
            <a:off x="2096331" y="2648104"/>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10</a:t>
            </a:r>
            <a:endParaRPr lang="en-US" altLang="en-US" sz="2400" dirty="0">
              <a:solidFill>
                <a:srgbClr val="000000"/>
              </a:solidFill>
              <a:latin typeface="Arial Narrow"/>
              <a:cs typeface="Arial Narrow"/>
            </a:endParaRPr>
          </a:p>
        </p:txBody>
      </p:sp>
      <p:sp>
        <p:nvSpPr>
          <p:cNvPr id="350" name="Rectangle 292">
            <a:extLst>
              <a:ext uri="{FF2B5EF4-FFF2-40B4-BE49-F238E27FC236}">
                <a16:creationId xmlns:a16="http://schemas.microsoft.com/office/drawing/2014/main" id="{CEE80548-6B38-43F3-904F-FAB74DD1E782}"/>
              </a:ext>
            </a:extLst>
          </p:cNvPr>
          <p:cNvSpPr>
            <a:spLocks noChangeArrowheads="1"/>
          </p:cNvSpPr>
          <p:nvPr/>
        </p:nvSpPr>
        <p:spPr bwMode="auto">
          <a:xfrm>
            <a:off x="2096331" y="2219479"/>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12</a:t>
            </a:r>
            <a:endParaRPr lang="en-US" altLang="en-US" sz="2400" dirty="0">
              <a:solidFill>
                <a:srgbClr val="000000"/>
              </a:solidFill>
              <a:latin typeface="Arial Narrow"/>
              <a:cs typeface="Arial Narrow"/>
            </a:endParaRPr>
          </a:p>
        </p:txBody>
      </p:sp>
      <p:sp>
        <p:nvSpPr>
          <p:cNvPr id="351" name="Rectangle 293">
            <a:extLst>
              <a:ext uri="{FF2B5EF4-FFF2-40B4-BE49-F238E27FC236}">
                <a16:creationId xmlns:a16="http://schemas.microsoft.com/office/drawing/2014/main" id="{BE6D54FB-333D-49E7-8DB0-BB264B2F9A0B}"/>
              </a:ext>
            </a:extLst>
          </p:cNvPr>
          <p:cNvSpPr>
            <a:spLocks noChangeArrowheads="1"/>
          </p:cNvSpPr>
          <p:nvPr/>
        </p:nvSpPr>
        <p:spPr bwMode="auto">
          <a:xfrm>
            <a:off x="2096331" y="1787679"/>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14</a:t>
            </a:r>
            <a:endParaRPr lang="en-US" altLang="en-US" sz="2400" dirty="0">
              <a:solidFill>
                <a:srgbClr val="000000"/>
              </a:solidFill>
              <a:latin typeface="Arial Narrow"/>
              <a:cs typeface="Arial Narrow"/>
            </a:endParaRPr>
          </a:p>
        </p:txBody>
      </p:sp>
      <p:sp>
        <p:nvSpPr>
          <p:cNvPr id="352" name="Rectangle 294">
            <a:extLst>
              <a:ext uri="{FF2B5EF4-FFF2-40B4-BE49-F238E27FC236}">
                <a16:creationId xmlns:a16="http://schemas.microsoft.com/office/drawing/2014/main" id="{2E2A95B2-30B2-4B50-AAE2-2758B127F64B}"/>
              </a:ext>
            </a:extLst>
          </p:cNvPr>
          <p:cNvSpPr>
            <a:spLocks noChangeArrowheads="1"/>
          </p:cNvSpPr>
          <p:nvPr/>
        </p:nvSpPr>
        <p:spPr bwMode="auto">
          <a:xfrm>
            <a:off x="2096331" y="1357467"/>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400" dirty="0">
                <a:solidFill>
                  <a:srgbClr val="000000"/>
                </a:solidFill>
                <a:latin typeface="Arial Narrow"/>
                <a:cs typeface="Arial Narrow"/>
              </a:rPr>
              <a:t>16</a:t>
            </a:r>
            <a:endParaRPr lang="en-US" altLang="en-US" sz="2400" dirty="0">
              <a:solidFill>
                <a:srgbClr val="000000"/>
              </a:solidFill>
              <a:latin typeface="Arial Narrow"/>
              <a:cs typeface="Arial Narrow"/>
            </a:endParaRPr>
          </a:p>
        </p:txBody>
      </p:sp>
      <p:sp>
        <p:nvSpPr>
          <p:cNvPr id="353" name="Rectangle 306">
            <a:extLst>
              <a:ext uri="{FF2B5EF4-FFF2-40B4-BE49-F238E27FC236}">
                <a16:creationId xmlns:a16="http://schemas.microsoft.com/office/drawing/2014/main" id="{97F9D23D-2C09-4D11-8073-C9828D690EE5}"/>
              </a:ext>
            </a:extLst>
          </p:cNvPr>
          <p:cNvSpPr>
            <a:spLocks noChangeArrowheads="1"/>
          </p:cNvSpPr>
          <p:nvPr/>
        </p:nvSpPr>
        <p:spPr bwMode="auto">
          <a:xfrm>
            <a:off x="2333643" y="4975190"/>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0</a:t>
            </a:r>
            <a:endParaRPr lang="en-US" altLang="en-US" sz="2400" dirty="0">
              <a:solidFill>
                <a:srgbClr val="000000"/>
              </a:solidFill>
              <a:latin typeface="Arial Narrow"/>
              <a:cs typeface="Arial Narrow"/>
            </a:endParaRPr>
          </a:p>
        </p:txBody>
      </p:sp>
      <p:sp>
        <p:nvSpPr>
          <p:cNvPr id="354" name="Rectangle 307">
            <a:extLst>
              <a:ext uri="{FF2B5EF4-FFF2-40B4-BE49-F238E27FC236}">
                <a16:creationId xmlns:a16="http://schemas.microsoft.com/office/drawing/2014/main" id="{3C7AC92C-DC01-4B0C-910E-FAC23F97F228}"/>
              </a:ext>
            </a:extLst>
          </p:cNvPr>
          <p:cNvSpPr>
            <a:spLocks noChangeArrowheads="1"/>
          </p:cNvSpPr>
          <p:nvPr/>
        </p:nvSpPr>
        <p:spPr bwMode="auto">
          <a:xfrm>
            <a:off x="3101993" y="4975190"/>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6</a:t>
            </a:r>
            <a:endParaRPr lang="en-US" altLang="en-US" sz="2400" dirty="0">
              <a:solidFill>
                <a:srgbClr val="000000"/>
              </a:solidFill>
              <a:latin typeface="Arial Narrow"/>
              <a:cs typeface="Arial Narrow"/>
            </a:endParaRPr>
          </a:p>
        </p:txBody>
      </p:sp>
      <p:sp>
        <p:nvSpPr>
          <p:cNvPr id="355" name="Rectangle 308">
            <a:extLst>
              <a:ext uri="{FF2B5EF4-FFF2-40B4-BE49-F238E27FC236}">
                <a16:creationId xmlns:a16="http://schemas.microsoft.com/office/drawing/2014/main" id="{81477C8D-7FBF-461E-B9DF-C0D72BCDEAD9}"/>
              </a:ext>
            </a:extLst>
          </p:cNvPr>
          <p:cNvSpPr>
            <a:spLocks noChangeArrowheads="1"/>
          </p:cNvSpPr>
          <p:nvPr/>
        </p:nvSpPr>
        <p:spPr bwMode="auto">
          <a:xfrm>
            <a:off x="4586641" y="4975190"/>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18</a:t>
            </a:r>
            <a:endParaRPr lang="en-US" altLang="en-US" sz="2400" dirty="0">
              <a:solidFill>
                <a:srgbClr val="000000"/>
              </a:solidFill>
              <a:latin typeface="Arial Narrow"/>
              <a:cs typeface="Arial Narrow"/>
            </a:endParaRPr>
          </a:p>
        </p:txBody>
      </p:sp>
      <p:sp>
        <p:nvSpPr>
          <p:cNvPr id="356" name="Rectangle 309">
            <a:extLst>
              <a:ext uri="{FF2B5EF4-FFF2-40B4-BE49-F238E27FC236}">
                <a16:creationId xmlns:a16="http://schemas.microsoft.com/office/drawing/2014/main" id="{B6A2345A-3B87-4F8E-B2CC-2E030767DB52}"/>
              </a:ext>
            </a:extLst>
          </p:cNvPr>
          <p:cNvSpPr>
            <a:spLocks noChangeArrowheads="1"/>
          </p:cNvSpPr>
          <p:nvPr/>
        </p:nvSpPr>
        <p:spPr bwMode="auto">
          <a:xfrm>
            <a:off x="3818291" y="4975190"/>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12</a:t>
            </a:r>
            <a:endParaRPr lang="en-US" altLang="en-US" sz="2400" dirty="0">
              <a:solidFill>
                <a:srgbClr val="000000"/>
              </a:solidFill>
              <a:latin typeface="Arial Narrow"/>
              <a:cs typeface="Arial Narrow"/>
            </a:endParaRPr>
          </a:p>
        </p:txBody>
      </p:sp>
      <p:sp>
        <p:nvSpPr>
          <p:cNvPr id="357" name="Rectangle 310">
            <a:extLst>
              <a:ext uri="{FF2B5EF4-FFF2-40B4-BE49-F238E27FC236}">
                <a16:creationId xmlns:a16="http://schemas.microsoft.com/office/drawing/2014/main" id="{45684532-2A72-4BF5-A546-894A8AED146A}"/>
              </a:ext>
            </a:extLst>
          </p:cNvPr>
          <p:cNvSpPr>
            <a:spLocks noChangeArrowheads="1"/>
          </p:cNvSpPr>
          <p:nvPr/>
        </p:nvSpPr>
        <p:spPr bwMode="auto">
          <a:xfrm>
            <a:off x="5353403" y="4975190"/>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24</a:t>
            </a:r>
            <a:endParaRPr lang="en-US" altLang="en-US" sz="2400" dirty="0">
              <a:solidFill>
                <a:srgbClr val="000000"/>
              </a:solidFill>
              <a:latin typeface="Arial Narrow"/>
              <a:cs typeface="Arial Narrow"/>
            </a:endParaRPr>
          </a:p>
        </p:txBody>
      </p:sp>
      <p:sp>
        <p:nvSpPr>
          <p:cNvPr id="358" name="Rectangle 312">
            <a:extLst>
              <a:ext uri="{FF2B5EF4-FFF2-40B4-BE49-F238E27FC236}">
                <a16:creationId xmlns:a16="http://schemas.microsoft.com/office/drawing/2014/main" id="{FF72E347-C21F-4B4D-97CF-4B57C8EAC11D}"/>
              </a:ext>
            </a:extLst>
          </p:cNvPr>
          <p:cNvSpPr>
            <a:spLocks noChangeArrowheads="1"/>
          </p:cNvSpPr>
          <p:nvPr/>
        </p:nvSpPr>
        <p:spPr bwMode="auto">
          <a:xfrm>
            <a:off x="6890104" y="4975190"/>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36</a:t>
            </a:r>
            <a:endParaRPr lang="en-US" altLang="en-US" sz="2400" dirty="0">
              <a:solidFill>
                <a:srgbClr val="000000"/>
              </a:solidFill>
              <a:latin typeface="Arial Narrow"/>
              <a:cs typeface="Arial Narrow"/>
            </a:endParaRPr>
          </a:p>
        </p:txBody>
      </p:sp>
      <p:sp>
        <p:nvSpPr>
          <p:cNvPr id="359" name="Rectangle 313">
            <a:extLst>
              <a:ext uri="{FF2B5EF4-FFF2-40B4-BE49-F238E27FC236}">
                <a16:creationId xmlns:a16="http://schemas.microsoft.com/office/drawing/2014/main" id="{8216B2FA-FC99-4DE8-BF0F-E38180C49B94}"/>
              </a:ext>
            </a:extLst>
          </p:cNvPr>
          <p:cNvSpPr>
            <a:spLocks noChangeArrowheads="1"/>
          </p:cNvSpPr>
          <p:nvPr/>
        </p:nvSpPr>
        <p:spPr bwMode="auto">
          <a:xfrm>
            <a:off x="6112229" y="4975190"/>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dirty="0">
                <a:solidFill>
                  <a:srgbClr val="000000"/>
                </a:solidFill>
                <a:latin typeface="Arial Narrow"/>
                <a:cs typeface="Arial Narrow"/>
              </a:rPr>
              <a:t>30</a:t>
            </a:r>
            <a:endParaRPr lang="en-US" altLang="en-US" sz="2400" dirty="0">
              <a:solidFill>
                <a:srgbClr val="000000"/>
              </a:solidFill>
              <a:latin typeface="Arial Narrow"/>
              <a:cs typeface="Arial Narrow"/>
            </a:endParaRPr>
          </a:p>
        </p:txBody>
      </p:sp>
      <p:sp>
        <p:nvSpPr>
          <p:cNvPr id="360" name="Rectangle 314">
            <a:extLst>
              <a:ext uri="{FF2B5EF4-FFF2-40B4-BE49-F238E27FC236}">
                <a16:creationId xmlns:a16="http://schemas.microsoft.com/office/drawing/2014/main" id="{7B0B3400-1BC1-4AD9-B1F9-3D786579A422}"/>
              </a:ext>
            </a:extLst>
          </p:cNvPr>
          <p:cNvSpPr>
            <a:spLocks noChangeArrowheads="1"/>
          </p:cNvSpPr>
          <p:nvPr/>
        </p:nvSpPr>
        <p:spPr bwMode="auto">
          <a:xfrm>
            <a:off x="4417604" y="5151879"/>
            <a:ext cx="59812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b="1" dirty="0">
                <a:solidFill>
                  <a:srgbClr val="000000"/>
                </a:solidFill>
                <a:latin typeface="Arial Narrow"/>
                <a:cs typeface="Arial Narrow"/>
              </a:rPr>
              <a:t>Months</a:t>
            </a:r>
            <a:endParaRPr lang="en-US" altLang="en-US" sz="2400" b="1" dirty="0">
              <a:solidFill>
                <a:srgbClr val="000000"/>
              </a:solidFill>
              <a:latin typeface="Arial Narrow"/>
              <a:cs typeface="Arial Narrow"/>
            </a:endParaRPr>
          </a:p>
        </p:txBody>
      </p:sp>
      <p:sp>
        <p:nvSpPr>
          <p:cNvPr id="361" name="Rectangle 284">
            <a:extLst>
              <a:ext uri="{FF2B5EF4-FFF2-40B4-BE49-F238E27FC236}">
                <a16:creationId xmlns:a16="http://schemas.microsoft.com/office/drawing/2014/main" id="{4C6772A0-96DC-4BFB-AE51-DA1495516D3F}"/>
              </a:ext>
            </a:extLst>
          </p:cNvPr>
          <p:cNvSpPr>
            <a:spLocks noChangeArrowheads="1"/>
          </p:cNvSpPr>
          <p:nvPr/>
        </p:nvSpPr>
        <p:spPr bwMode="auto">
          <a:xfrm>
            <a:off x="4860033" y="1886947"/>
            <a:ext cx="156427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b="1" dirty="0">
                <a:solidFill>
                  <a:schemeClr val="tx1">
                    <a:lumMod val="65000"/>
                    <a:lumOff val="35000"/>
                  </a:schemeClr>
                </a:solidFill>
                <a:latin typeface="Arial Narrow"/>
                <a:cs typeface="Arial Narrow"/>
              </a:rPr>
              <a:t>Placebo + SOC</a:t>
            </a:r>
            <a:endParaRPr lang="en-US" altLang="en-US" sz="2400" b="1" dirty="0">
              <a:solidFill>
                <a:schemeClr val="tx1">
                  <a:lumMod val="65000"/>
                  <a:lumOff val="35000"/>
                </a:schemeClr>
              </a:solidFill>
              <a:latin typeface="Arial Narrow"/>
              <a:cs typeface="Arial Narrow"/>
            </a:endParaRPr>
          </a:p>
        </p:txBody>
      </p:sp>
      <p:sp>
        <p:nvSpPr>
          <p:cNvPr id="362" name="Rectangle 285">
            <a:extLst>
              <a:ext uri="{FF2B5EF4-FFF2-40B4-BE49-F238E27FC236}">
                <a16:creationId xmlns:a16="http://schemas.microsoft.com/office/drawing/2014/main" id="{52CFDF77-0F97-483B-B8D7-4C34392EE496}"/>
              </a:ext>
            </a:extLst>
          </p:cNvPr>
          <p:cNvSpPr>
            <a:spLocks noChangeArrowheads="1"/>
          </p:cNvSpPr>
          <p:nvPr/>
        </p:nvSpPr>
        <p:spPr bwMode="auto">
          <a:xfrm>
            <a:off x="5940152" y="2721079"/>
            <a:ext cx="1753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b="1" dirty="0">
                <a:solidFill>
                  <a:srgbClr val="451C6A"/>
                </a:solidFill>
                <a:latin typeface="Arial Narrow"/>
                <a:cs typeface="Arial Narrow"/>
              </a:rPr>
              <a:t>Evolocumab + SOC</a:t>
            </a:r>
            <a:endParaRPr lang="en-US" altLang="en-US" sz="2400" b="1" dirty="0">
              <a:solidFill>
                <a:srgbClr val="451C6A"/>
              </a:solidFill>
              <a:latin typeface="Arial Narrow"/>
              <a:cs typeface="Arial Narrow"/>
            </a:endParaRPr>
          </a:p>
        </p:txBody>
      </p:sp>
      <p:sp>
        <p:nvSpPr>
          <p:cNvPr id="363" name="TextBox 362">
            <a:extLst>
              <a:ext uri="{FF2B5EF4-FFF2-40B4-BE49-F238E27FC236}">
                <a16:creationId xmlns:a16="http://schemas.microsoft.com/office/drawing/2014/main" id="{E8890A38-7991-4E65-9753-9AE17965EC19}"/>
              </a:ext>
            </a:extLst>
          </p:cNvPr>
          <p:cNvSpPr txBox="1"/>
          <p:nvPr/>
        </p:nvSpPr>
        <p:spPr>
          <a:xfrm>
            <a:off x="2455952" y="1412776"/>
            <a:ext cx="2520280" cy="400110"/>
          </a:xfrm>
          <a:prstGeom prst="rect">
            <a:avLst/>
          </a:prstGeom>
          <a:noFill/>
        </p:spPr>
        <p:txBody>
          <a:bodyPr wrap="square" rtlCol="0">
            <a:spAutoFit/>
          </a:bodyPr>
          <a:lstStyle/>
          <a:p>
            <a:pPr defTabSz="914400"/>
            <a:r>
              <a:rPr lang="en-US" sz="2000" b="1" dirty="0">
                <a:solidFill>
                  <a:schemeClr val="tx1">
                    <a:lumMod val="85000"/>
                    <a:lumOff val="15000"/>
                  </a:schemeClr>
                </a:solidFill>
                <a:latin typeface="Arial Narrow"/>
                <a:cs typeface="Arial Narrow"/>
              </a:rPr>
              <a:t>Primary Endpoint</a:t>
            </a:r>
            <a:endParaRPr lang="en-CA" sz="2000" b="1" dirty="0">
              <a:solidFill>
                <a:schemeClr val="tx1">
                  <a:lumMod val="85000"/>
                  <a:lumOff val="15000"/>
                </a:schemeClr>
              </a:solidFill>
              <a:latin typeface="Arial Narrow"/>
              <a:cs typeface="Arial Narrow"/>
            </a:endParaRPr>
          </a:p>
        </p:txBody>
      </p:sp>
    </p:spTree>
    <p:extLst>
      <p:ext uri="{BB962C8B-B14F-4D97-AF65-F5344CB8AC3E}">
        <p14:creationId xmlns:p14="http://schemas.microsoft.com/office/powerpoint/2010/main" val="3153622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5569" y="6389995"/>
            <a:ext cx="9162797" cy="46800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4" name="Rectangle 123"/>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90398" y="48272"/>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p>
          <a:p>
            <a:pPr lvl="0" algn="ctr" defTabSz="342991">
              <a:defRPr/>
            </a:pPr>
            <a:r>
              <a:rPr lang="en-CA" sz="3600" b="1" dirty="0">
                <a:solidFill>
                  <a:prstClr val="white"/>
                </a:solidFill>
                <a:latin typeface="Arial Narrow" panose="020B0606020202030204" pitchFamily="34" charset="0"/>
              </a:rPr>
              <a:t>Composite of CV Death, MI, or Stroke</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CV = Cardiovascular; MI = Myocardial infarction; UA = Unstable angina; HR = Hazard ratio ; SOC = Standard of Care</a:t>
            </a:r>
            <a:br>
              <a:rPr lang="en-CA" sz="900" dirty="0">
                <a:solidFill>
                  <a:srgbClr val="FFFFFF"/>
                </a:solidFill>
                <a:latin typeface="Arial Narrow" pitchFamily="34" charset="0"/>
                <a:cs typeface="Arial" charset="0"/>
              </a:rPr>
            </a:br>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2017; 376:1713-1722</a:t>
            </a:r>
          </a:p>
        </p:txBody>
      </p:sp>
      <p:grpSp>
        <p:nvGrpSpPr>
          <p:cNvPr id="236" name="Group 235">
            <a:extLst>
              <a:ext uri="{FF2B5EF4-FFF2-40B4-BE49-F238E27FC236}">
                <a16:creationId xmlns:a16="http://schemas.microsoft.com/office/drawing/2014/main" id="{281D3988-E43D-4F14-9C2B-27F669BFB1EA}"/>
              </a:ext>
            </a:extLst>
          </p:cNvPr>
          <p:cNvGrpSpPr/>
          <p:nvPr/>
        </p:nvGrpSpPr>
        <p:grpSpPr>
          <a:xfrm>
            <a:off x="4040498" y="3707727"/>
            <a:ext cx="91440" cy="201613"/>
            <a:chOff x="3890963" y="3487655"/>
            <a:chExt cx="34925" cy="201613"/>
          </a:xfrm>
        </p:grpSpPr>
        <p:sp>
          <p:nvSpPr>
            <p:cNvPr id="237" name="Freeform 104">
              <a:extLst>
                <a:ext uri="{FF2B5EF4-FFF2-40B4-BE49-F238E27FC236}">
                  <a16:creationId xmlns:a16="http://schemas.microsoft.com/office/drawing/2014/main" id="{7ECB54B0-E903-4E4B-8CE2-7BFAE49C1F44}"/>
                </a:ext>
              </a:extLst>
            </p:cNvPr>
            <p:cNvSpPr>
              <a:spLocks/>
            </p:cNvSpPr>
            <p:nvPr/>
          </p:nvSpPr>
          <p:spPr bwMode="auto">
            <a:xfrm>
              <a:off x="3908426" y="3487655"/>
              <a:ext cx="0" cy="201613"/>
            </a:xfrm>
            <a:custGeom>
              <a:avLst/>
              <a:gdLst>
                <a:gd name="T0" fmla="*/ 127 h 127"/>
                <a:gd name="T1" fmla="*/ 65 h 127"/>
                <a:gd name="T2" fmla="*/ 0 h 127"/>
              </a:gdLst>
              <a:ahLst/>
              <a:cxnLst>
                <a:cxn ang="0">
                  <a:pos x="0" y="T0"/>
                </a:cxn>
                <a:cxn ang="0">
                  <a:pos x="0" y="T1"/>
                </a:cxn>
                <a:cxn ang="0">
                  <a:pos x="0" y="T2"/>
                </a:cxn>
              </a:cxnLst>
              <a:rect l="0" t="0" r="r" b="b"/>
              <a:pathLst>
                <a:path h="127">
                  <a:moveTo>
                    <a:pt x="0" y="127"/>
                  </a:moveTo>
                  <a:lnTo>
                    <a:pt x="0" y="65"/>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38" name="Line 105">
              <a:extLst>
                <a:ext uri="{FF2B5EF4-FFF2-40B4-BE49-F238E27FC236}">
                  <a16:creationId xmlns:a16="http://schemas.microsoft.com/office/drawing/2014/main" id="{AC4552FF-E314-4978-918E-51BDD003C88E}"/>
                </a:ext>
              </a:extLst>
            </p:cNvPr>
            <p:cNvSpPr>
              <a:spLocks noChangeShapeType="1"/>
            </p:cNvSpPr>
            <p:nvPr/>
          </p:nvSpPr>
          <p:spPr bwMode="auto">
            <a:xfrm>
              <a:off x="3890963" y="3689267"/>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39" name="Line 106">
              <a:extLst>
                <a:ext uri="{FF2B5EF4-FFF2-40B4-BE49-F238E27FC236}">
                  <a16:creationId xmlns:a16="http://schemas.microsoft.com/office/drawing/2014/main" id="{BBF0DCA4-3138-4C32-AACA-69DDE0C9D763}"/>
                </a:ext>
              </a:extLst>
            </p:cNvPr>
            <p:cNvSpPr>
              <a:spLocks noChangeShapeType="1"/>
            </p:cNvSpPr>
            <p:nvPr/>
          </p:nvSpPr>
          <p:spPr bwMode="auto">
            <a:xfrm>
              <a:off x="3890963" y="3487655"/>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240" name="Group 239">
            <a:extLst>
              <a:ext uri="{FF2B5EF4-FFF2-40B4-BE49-F238E27FC236}">
                <a16:creationId xmlns:a16="http://schemas.microsoft.com/office/drawing/2014/main" id="{248DB44F-5FA9-494C-9E79-65923262402A}"/>
              </a:ext>
            </a:extLst>
          </p:cNvPr>
          <p:cNvGrpSpPr/>
          <p:nvPr/>
        </p:nvGrpSpPr>
        <p:grpSpPr>
          <a:xfrm>
            <a:off x="4022787" y="1424902"/>
            <a:ext cx="3236154" cy="2270640"/>
            <a:chOff x="3850067" y="1204830"/>
            <a:chExt cx="3236154" cy="2270640"/>
          </a:xfrm>
        </p:grpSpPr>
        <p:sp>
          <p:nvSpPr>
            <p:cNvPr id="241" name="Rectangle 212">
              <a:extLst>
                <a:ext uri="{FF2B5EF4-FFF2-40B4-BE49-F238E27FC236}">
                  <a16:creationId xmlns:a16="http://schemas.microsoft.com/office/drawing/2014/main" id="{5F2B484A-3F8C-4C94-9A1B-2209EF2E2342}"/>
                </a:ext>
              </a:extLst>
            </p:cNvPr>
            <p:cNvSpPr>
              <a:spLocks noChangeArrowheads="1"/>
            </p:cNvSpPr>
            <p:nvPr/>
          </p:nvSpPr>
          <p:spPr bwMode="auto">
            <a:xfrm>
              <a:off x="3850067" y="3290804"/>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chemeClr val="tx1">
                      <a:lumMod val="65000"/>
                      <a:lumOff val="35000"/>
                    </a:schemeClr>
                  </a:solidFill>
                  <a:latin typeface="Arial Narrow"/>
                  <a:cs typeface="Arial Narrow"/>
                </a:rPr>
                <a:t>3.7</a:t>
              </a:r>
              <a:endParaRPr lang="en-US" altLang="en-US" sz="2000" b="1" dirty="0">
                <a:solidFill>
                  <a:schemeClr val="tx1">
                    <a:lumMod val="65000"/>
                    <a:lumOff val="35000"/>
                  </a:schemeClr>
                </a:solidFill>
                <a:latin typeface="Arial Narrow"/>
                <a:cs typeface="Arial Narrow"/>
              </a:endParaRPr>
            </a:p>
          </p:txBody>
        </p:sp>
        <p:sp>
          <p:nvSpPr>
            <p:cNvPr id="242" name="Rectangle 213">
              <a:extLst>
                <a:ext uri="{FF2B5EF4-FFF2-40B4-BE49-F238E27FC236}">
                  <a16:creationId xmlns:a16="http://schemas.microsoft.com/office/drawing/2014/main" id="{42BC92A9-9FBB-400F-B3A0-4D5D52FC235C}"/>
                </a:ext>
              </a:extLst>
            </p:cNvPr>
            <p:cNvSpPr>
              <a:spLocks noChangeArrowheads="1"/>
            </p:cNvSpPr>
            <p:nvPr/>
          </p:nvSpPr>
          <p:spPr bwMode="auto">
            <a:xfrm>
              <a:off x="5360883" y="2273217"/>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chemeClr val="tx1">
                      <a:lumMod val="65000"/>
                      <a:lumOff val="35000"/>
                    </a:schemeClr>
                  </a:solidFill>
                  <a:latin typeface="Arial Narrow"/>
                  <a:cs typeface="Arial Narrow"/>
                </a:rPr>
                <a:t>6.8</a:t>
              </a:r>
              <a:endParaRPr lang="en-US" altLang="en-US" sz="2000" b="1" dirty="0">
                <a:solidFill>
                  <a:schemeClr val="tx1">
                    <a:lumMod val="65000"/>
                    <a:lumOff val="35000"/>
                  </a:schemeClr>
                </a:solidFill>
                <a:latin typeface="Arial Narrow"/>
                <a:cs typeface="Arial Narrow"/>
              </a:endParaRPr>
            </a:p>
          </p:txBody>
        </p:sp>
        <p:sp>
          <p:nvSpPr>
            <p:cNvPr id="243" name="Rectangle 214">
              <a:extLst>
                <a:ext uri="{FF2B5EF4-FFF2-40B4-BE49-F238E27FC236}">
                  <a16:creationId xmlns:a16="http://schemas.microsoft.com/office/drawing/2014/main" id="{33990BF5-A278-4C0D-AAAB-8A881DC65A20}"/>
                </a:ext>
              </a:extLst>
            </p:cNvPr>
            <p:cNvSpPr>
              <a:spLocks noChangeArrowheads="1"/>
            </p:cNvSpPr>
            <p:nvPr/>
          </p:nvSpPr>
          <p:spPr bwMode="auto">
            <a:xfrm>
              <a:off x="6910767" y="1204830"/>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chemeClr val="tx1">
                      <a:lumMod val="65000"/>
                      <a:lumOff val="35000"/>
                    </a:schemeClr>
                  </a:solidFill>
                  <a:latin typeface="Arial Narrow"/>
                  <a:cs typeface="Arial Narrow"/>
                </a:rPr>
                <a:t>9.9</a:t>
              </a:r>
              <a:endParaRPr lang="en-US" altLang="en-US" sz="2000" b="1" dirty="0">
                <a:solidFill>
                  <a:schemeClr val="tx1">
                    <a:lumMod val="65000"/>
                    <a:lumOff val="35000"/>
                  </a:schemeClr>
                </a:solidFill>
                <a:latin typeface="Arial Narrow"/>
                <a:cs typeface="Arial Narrow"/>
              </a:endParaRPr>
            </a:p>
          </p:txBody>
        </p:sp>
      </p:grpSp>
      <p:sp>
        <p:nvSpPr>
          <p:cNvPr id="244" name="Rectangle 243">
            <a:extLst>
              <a:ext uri="{FF2B5EF4-FFF2-40B4-BE49-F238E27FC236}">
                <a16:creationId xmlns:a16="http://schemas.microsoft.com/office/drawing/2014/main" id="{7BD20732-46F7-4777-8D96-39FD2782A9EA}"/>
              </a:ext>
            </a:extLst>
          </p:cNvPr>
          <p:cNvSpPr/>
          <p:nvPr/>
        </p:nvSpPr>
        <p:spPr>
          <a:xfrm>
            <a:off x="4099" y="5920556"/>
            <a:ext cx="9144000" cy="369332"/>
          </a:xfrm>
          <a:prstGeom prst="rect">
            <a:avLst/>
          </a:prstGeom>
          <a:solidFill>
            <a:srgbClr val="6B4487"/>
          </a:solidFill>
        </p:spPr>
        <p:txBody>
          <a:bodyPr wrap="square">
            <a:spAutoFit/>
          </a:body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Narrow"/>
                <a:cs typeface="Arial Narrow"/>
              </a:rPr>
              <a:t>HR 0.80 (95% CI 0.73 to 0.88); </a:t>
            </a:r>
            <a:r>
              <a:rPr kumimoji="0" lang="en-US" sz="1800" b="1" i="1" u="none" strike="noStrike" kern="0" cap="none" spc="0" normalizeH="0" baseline="0" noProof="0" dirty="0">
                <a:ln>
                  <a:noFill/>
                </a:ln>
                <a:solidFill>
                  <a:srgbClr val="FFFFFF"/>
                </a:solidFill>
                <a:effectLst/>
                <a:uLnTx/>
                <a:uFillTx/>
                <a:latin typeface="Arial Narrow"/>
                <a:cs typeface="Arial Narrow"/>
              </a:rPr>
              <a:t>P</a:t>
            </a:r>
            <a:r>
              <a:rPr kumimoji="0" lang="en-US" sz="1800" b="1" i="0" u="none" strike="noStrike" kern="0" cap="none" spc="0" normalizeH="0" baseline="0" noProof="0" dirty="0">
                <a:ln>
                  <a:noFill/>
                </a:ln>
                <a:solidFill>
                  <a:srgbClr val="FFFFFF"/>
                </a:solidFill>
                <a:effectLst/>
                <a:uLnTx/>
                <a:uFillTx/>
                <a:latin typeface="Arial Narrow"/>
                <a:cs typeface="Arial Narrow"/>
              </a:rPr>
              <a:t> &lt; 0.001</a:t>
            </a:r>
            <a:endParaRPr kumimoji="0" lang="en-US" sz="1800" b="1" i="0" u="none" strike="noStrike" kern="0" cap="none" spc="0" normalizeH="0" baseline="0" noProof="0" dirty="0">
              <a:ln>
                <a:noFill/>
              </a:ln>
              <a:solidFill>
                <a:srgbClr val="FFFFFF"/>
              </a:solidFill>
              <a:effectLst/>
              <a:uLnTx/>
              <a:uFillTx/>
              <a:latin typeface="Arial Narrow"/>
              <a:ea typeface="Times New Roman" panose="02020603050405020304" pitchFamily="18" charset="0"/>
              <a:cs typeface="Arial Narrow"/>
            </a:endParaRPr>
          </a:p>
        </p:txBody>
      </p:sp>
      <p:sp>
        <p:nvSpPr>
          <p:cNvPr id="245" name="Rectangle 111">
            <a:extLst>
              <a:ext uri="{FF2B5EF4-FFF2-40B4-BE49-F238E27FC236}">
                <a16:creationId xmlns:a16="http://schemas.microsoft.com/office/drawing/2014/main" id="{8C54FC27-18A9-47F8-B4CF-D0D9703B4AF7}"/>
              </a:ext>
            </a:extLst>
          </p:cNvPr>
          <p:cNvSpPr>
            <a:spLocks noChangeArrowheads="1"/>
          </p:cNvSpPr>
          <p:nvPr/>
        </p:nvSpPr>
        <p:spPr bwMode="auto">
          <a:xfrm>
            <a:off x="1541145" y="5322297"/>
            <a:ext cx="60272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b="1" dirty="0">
                <a:solidFill>
                  <a:srgbClr val="010101"/>
                </a:solidFill>
                <a:latin typeface="Arial Narrow"/>
                <a:cs typeface="Arial Narrow"/>
              </a:rPr>
              <a:t>No. at Risk</a:t>
            </a:r>
            <a:endParaRPr lang="en-US" altLang="en-US" b="1" dirty="0">
              <a:solidFill>
                <a:srgbClr val="000000"/>
              </a:solidFill>
              <a:latin typeface="Arial Narrow"/>
              <a:cs typeface="Arial Narrow"/>
            </a:endParaRPr>
          </a:p>
        </p:txBody>
      </p:sp>
      <p:sp>
        <p:nvSpPr>
          <p:cNvPr id="246" name="Rectangle 112">
            <a:extLst>
              <a:ext uri="{FF2B5EF4-FFF2-40B4-BE49-F238E27FC236}">
                <a16:creationId xmlns:a16="http://schemas.microsoft.com/office/drawing/2014/main" id="{37EAF365-2386-4BD4-832A-186D01C59465}"/>
              </a:ext>
            </a:extLst>
          </p:cNvPr>
          <p:cNvSpPr>
            <a:spLocks noChangeArrowheads="1"/>
          </p:cNvSpPr>
          <p:nvPr/>
        </p:nvSpPr>
        <p:spPr bwMode="auto">
          <a:xfrm>
            <a:off x="1541145" y="5461997"/>
            <a:ext cx="41802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10101"/>
                </a:solidFill>
                <a:latin typeface="Arial Narrow"/>
                <a:cs typeface="Arial Narrow"/>
              </a:rPr>
              <a:t>Placebo</a:t>
            </a:r>
            <a:endParaRPr lang="en-US" altLang="en-US" sz="1100" dirty="0">
              <a:solidFill>
                <a:srgbClr val="000000"/>
              </a:solidFill>
              <a:latin typeface="Arial Narrow"/>
              <a:cs typeface="Arial Narrow"/>
            </a:endParaRPr>
          </a:p>
        </p:txBody>
      </p:sp>
      <p:sp>
        <p:nvSpPr>
          <p:cNvPr id="247" name="Rectangle 121">
            <a:extLst>
              <a:ext uri="{FF2B5EF4-FFF2-40B4-BE49-F238E27FC236}">
                <a16:creationId xmlns:a16="http://schemas.microsoft.com/office/drawing/2014/main" id="{9B2E5C42-FEC4-43A6-BD22-8537A4D11D18}"/>
              </a:ext>
            </a:extLst>
          </p:cNvPr>
          <p:cNvSpPr>
            <a:spLocks noChangeArrowheads="1"/>
          </p:cNvSpPr>
          <p:nvPr/>
        </p:nvSpPr>
        <p:spPr bwMode="auto">
          <a:xfrm>
            <a:off x="1541145" y="5595347"/>
            <a:ext cx="6365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10101"/>
                </a:solidFill>
                <a:latin typeface="Arial Narrow"/>
                <a:cs typeface="Arial Narrow"/>
              </a:rPr>
              <a:t>Evolocumab</a:t>
            </a:r>
            <a:endParaRPr lang="en-US" altLang="en-US" sz="1100" dirty="0">
              <a:solidFill>
                <a:srgbClr val="000000"/>
              </a:solidFill>
              <a:latin typeface="Arial Narrow"/>
              <a:cs typeface="Arial Narrow"/>
            </a:endParaRPr>
          </a:p>
        </p:txBody>
      </p:sp>
      <p:sp>
        <p:nvSpPr>
          <p:cNvPr id="248" name="Rectangle 129">
            <a:extLst>
              <a:ext uri="{FF2B5EF4-FFF2-40B4-BE49-F238E27FC236}">
                <a16:creationId xmlns:a16="http://schemas.microsoft.com/office/drawing/2014/main" id="{2DC9E15D-ACF4-4646-A353-96D8E9AFF6E1}"/>
              </a:ext>
            </a:extLst>
          </p:cNvPr>
          <p:cNvSpPr>
            <a:spLocks noChangeArrowheads="1"/>
          </p:cNvSpPr>
          <p:nvPr/>
        </p:nvSpPr>
        <p:spPr bwMode="auto">
          <a:xfrm rot="16200000">
            <a:off x="971214" y="3075111"/>
            <a:ext cx="203902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000000"/>
                </a:solidFill>
                <a:latin typeface="Arial Narrow"/>
                <a:cs typeface="Arial Narrow"/>
              </a:rPr>
              <a:t>Cumulative Incidence (%)</a:t>
            </a:r>
          </a:p>
        </p:txBody>
      </p:sp>
      <p:sp>
        <p:nvSpPr>
          <p:cNvPr id="249" name="Freeform 150">
            <a:extLst>
              <a:ext uri="{FF2B5EF4-FFF2-40B4-BE49-F238E27FC236}">
                <a16:creationId xmlns:a16="http://schemas.microsoft.com/office/drawing/2014/main" id="{A71BC73B-440C-4F1F-B8C3-564E343D5B50}"/>
              </a:ext>
            </a:extLst>
          </p:cNvPr>
          <p:cNvSpPr>
            <a:spLocks/>
          </p:cNvSpPr>
          <p:nvPr/>
        </p:nvSpPr>
        <p:spPr bwMode="auto">
          <a:xfrm>
            <a:off x="2549207" y="4971459"/>
            <a:ext cx="4595812" cy="0"/>
          </a:xfrm>
          <a:custGeom>
            <a:avLst/>
            <a:gdLst>
              <a:gd name="T0" fmla="*/ 0 w 2895"/>
              <a:gd name="T1" fmla="*/ 2895 w 2895"/>
              <a:gd name="T2" fmla="*/ 0 w 2895"/>
            </a:gdLst>
            <a:ahLst/>
            <a:cxnLst>
              <a:cxn ang="0">
                <a:pos x="T0" y="0"/>
              </a:cxn>
              <a:cxn ang="0">
                <a:pos x="T1" y="0"/>
              </a:cxn>
              <a:cxn ang="0">
                <a:pos x="T2" y="0"/>
              </a:cxn>
            </a:cxnLst>
            <a:rect l="0" t="0" r="r" b="b"/>
            <a:pathLst>
              <a:path w="2895">
                <a:moveTo>
                  <a:pt x="0" y="0"/>
                </a:moveTo>
                <a:lnTo>
                  <a:pt x="2895"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250" name="Rectangle 284">
            <a:extLst>
              <a:ext uri="{FF2B5EF4-FFF2-40B4-BE49-F238E27FC236}">
                <a16:creationId xmlns:a16="http://schemas.microsoft.com/office/drawing/2014/main" id="{83856031-1F74-4171-9846-92B965CB8227}"/>
              </a:ext>
            </a:extLst>
          </p:cNvPr>
          <p:cNvSpPr>
            <a:spLocks noChangeArrowheads="1"/>
          </p:cNvSpPr>
          <p:nvPr/>
        </p:nvSpPr>
        <p:spPr bwMode="auto">
          <a:xfrm>
            <a:off x="5032753" y="1950844"/>
            <a:ext cx="156427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b="1" dirty="0">
                <a:solidFill>
                  <a:schemeClr val="tx1">
                    <a:lumMod val="65000"/>
                    <a:lumOff val="35000"/>
                  </a:schemeClr>
                </a:solidFill>
                <a:latin typeface="Arial Narrow"/>
                <a:cs typeface="Arial Narrow"/>
              </a:rPr>
              <a:t>Placebo + SOC</a:t>
            </a:r>
            <a:endParaRPr lang="en-US" altLang="en-US" sz="2400" b="1" dirty="0">
              <a:solidFill>
                <a:schemeClr val="tx1">
                  <a:lumMod val="65000"/>
                  <a:lumOff val="35000"/>
                </a:schemeClr>
              </a:solidFill>
              <a:latin typeface="Arial Narrow"/>
              <a:cs typeface="Arial Narrow"/>
            </a:endParaRPr>
          </a:p>
        </p:txBody>
      </p:sp>
      <p:sp>
        <p:nvSpPr>
          <p:cNvPr id="364" name="Rectangle 285">
            <a:extLst>
              <a:ext uri="{FF2B5EF4-FFF2-40B4-BE49-F238E27FC236}">
                <a16:creationId xmlns:a16="http://schemas.microsoft.com/office/drawing/2014/main" id="{8FE87A6D-90A8-400B-A948-E677695C0BA8}"/>
              </a:ext>
            </a:extLst>
          </p:cNvPr>
          <p:cNvSpPr>
            <a:spLocks noChangeArrowheads="1"/>
          </p:cNvSpPr>
          <p:nvPr/>
        </p:nvSpPr>
        <p:spPr bwMode="auto">
          <a:xfrm>
            <a:off x="6282841" y="3079482"/>
            <a:ext cx="175368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b="1" dirty="0">
                <a:solidFill>
                  <a:srgbClr val="451C6A"/>
                </a:solidFill>
                <a:latin typeface="Arial Narrow"/>
                <a:cs typeface="Arial Narrow"/>
              </a:rPr>
              <a:t>Evolocumab + SOC</a:t>
            </a:r>
            <a:endParaRPr lang="en-US" altLang="en-US" sz="2400" b="1" dirty="0">
              <a:solidFill>
                <a:srgbClr val="451C6A"/>
              </a:solidFill>
              <a:latin typeface="Arial Narrow"/>
              <a:cs typeface="Arial Narrow"/>
            </a:endParaRPr>
          </a:p>
        </p:txBody>
      </p:sp>
      <p:sp>
        <p:nvSpPr>
          <p:cNvPr id="365" name="Rectangle 314">
            <a:extLst>
              <a:ext uri="{FF2B5EF4-FFF2-40B4-BE49-F238E27FC236}">
                <a16:creationId xmlns:a16="http://schemas.microsoft.com/office/drawing/2014/main" id="{536ADDB5-897B-4A83-AB49-DE9A17EFEEF8}"/>
              </a:ext>
            </a:extLst>
          </p:cNvPr>
          <p:cNvSpPr>
            <a:spLocks noChangeArrowheads="1"/>
          </p:cNvSpPr>
          <p:nvPr/>
        </p:nvSpPr>
        <p:spPr bwMode="auto">
          <a:xfrm>
            <a:off x="4590324" y="5215776"/>
            <a:ext cx="59812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b="1" dirty="0">
                <a:solidFill>
                  <a:srgbClr val="000000"/>
                </a:solidFill>
                <a:latin typeface="Arial Narrow"/>
                <a:cs typeface="Arial Narrow"/>
              </a:rPr>
              <a:t>Months</a:t>
            </a:r>
            <a:endParaRPr lang="en-US" altLang="en-US" sz="2400" b="1" dirty="0">
              <a:solidFill>
                <a:srgbClr val="000000"/>
              </a:solidFill>
              <a:latin typeface="Arial Narrow"/>
              <a:cs typeface="Arial Narrow"/>
            </a:endParaRPr>
          </a:p>
        </p:txBody>
      </p:sp>
      <p:grpSp>
        <p:nvGrpSpPr>
          <p:cNvPr id="366" name="Group 365">
            <a:extLst>
              <a:ext uri="{FF2B5EF4-FFF2-40B4-BE49-F238E27FC236}">
                <a16:creationId xmlns:a16="http://schemas.microsoft.com/office/drawing/2014/main" id="{9587987B-C61A-4D34-BE86-69D582968B34}"/>
              </a:ext>
            </a:extLst>
          </p:cNvPr>
          <p:cNvGrpSpPr/>
          <p:nvPr/>
        </p:nvGrpSpPr>
        <p:grpSpPr>
          <a:xfrm>
            <a:off x="2269051" y="1421364"/>
            <a:ext cx="4957530" cy="3833167"/>
            <a:chOff x="2096331" y="1201292"/>
            <a:chExt cx="4957530" cy="3833167"/>
          </a:xfrm>
        </p:grpSpPr>
        <p:sp>
          <p:nvSpPr>
            <p:cNvPr id="367" name="Line 151">
              <a:extLst>
                <a:ext uri="{FF2B5EF4-FFF2-40B4-BE49-F238E27FC236}">
                  <a16:creationId xmlns:a16="http://schemas.microsoft.com/office/drawing/2014/main" id="{486171D2-2E0F-42AC-924D-786288E2B896}"/>
                </a:ext>
              </a:extLst>
            </p:cNvPr>
            <p:cNvSpPr>
              <a:spLocks noChangeShapeType="1"/>
            </p:cNvSpPr>
            <p:nvPr/>
          </p:nvSpPr>
          <p:spPr bwMode="auto">
            <a:xfrm>
              <a:off x="2376487" y="4751387"/>
              <a:ext cx="459581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68" name="Line 155">
              <a:extLst>
                <a:ext uri="{FF2B5EF4-FFF2-40B4-BE49-F238E27FC236}">
                  <a16:creationId xmlns:a16="http://schemas.microsoft.com/office/drawing/2014/main" id="{DFE603A1-F97F-4ECC-9B86-0373E21ADDC0}"/>
                </a:ext>
              </a:extLst>
            </p:cNvPr>
            <p:cNvSpPr>
              <a:spLocks noChangeShapeType="1"/>
            </p:cNvSpPr>
            <p:nvPr/>
          </p:nvSpPr>
          <p:spPr bwMode="auto">
            <a:xfrm>
              <a:off x="3141662"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69" name="Line 157">
              <a:extLst>
                <a:ext uri="{FF2B5EF4-FFF2-40B4-BE49-F238E27FC236}">
                  <a16:creationId xmlns:a16="http://schemas.microsoft.com/office/drawing/2014/main" id="{28A146CC-37C1-43F0-B4B0-70DE0AB47C18}"/>
                </a:ext>
              </a:extLst>
            </p:cNvPr>
            <p:cNvSpPr>
              <a:spLocks noChangeShapeType="1"/>
            </p:cNvSpPr>
            <p:nvPr/>
          </p:nvSpPr>
          <p:spPr bwMode="auto">
            <a:xfrm>
              <a:off x="3908425"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0" name="Line 159">
              <a:extLst>
                <a:ext uri="{FF2B5EF4-FFF2-40B4-BE49-F238E27FC236}">
                  <a16:creationId xmlns:a16="http://schemas.microsoft.com/office/drawing/2014/main" id="{04AA158C-10D0-4E54-8101-C47BB702D874}"/>
                </a:ext>
              </a:extLst>
            </p:cNvPr>
            <p:cNvSpPr>
              <a:spLocks noChangeShapeType="1"/>
            </p:cNvSpPr>
            <p:nvPr/>
          </p:nvSpPr>
          <p:spPr bwMode="auto">
            <a:xfrm>
              <a:off x="4673600"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1" name="Line 161">
              <a:extLst>
                <a:ext uri="{FF2B5EF4-FFF2-40B4-BE49-F238E27FC236}">
                  <a16:creationId xmlns:a16="http://schemas.microsoft.com/office/drawing/2014/main" id="{4F721528-BE37-48DD-A0E7-29207585CBEA}"/>
                </a:ext>
              </a:extLst>
            </p:cNvPr>
            <p:cNvSpPr>
              <a:spLocks noChangeShapeType="1"/>
            </p:cNvSpPr>
            <p:nvPr/>
          </p:nvSpPr>
          <p:spPr bwMode="auto">
            <a:xfrm>
              <a:off x="5440362"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2" name="Line 163">
              <a:extLst>
                <a:ext uri="{FF2B5EF4-FFF2-40B4-BE49-F238E27FC236}">
                  <a16:creationId xmlns:a16="http://schemas.microsoft.com/office/drawing/2014/main" id="{58767C7E-988C-456D-8F2D-64DC6E197820}"/>
                </a:ext>
              </a:extLst>
            </p:cNvPr>
            <p:cNvSpPr>
              <a:spLocks noChangeShapeType="1"/>
            </p:cNvSpPr>
            <p:nvPr/>
          </p:nvSpPr>
          <p:spPr bwMode="auto">
            <a:xfrm>
              <a:off x="6205537"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3" name="Line 165">
              <a:extLst>
                <a:ext uri="{FF2B5EF4-FFF2-40B4-BE49-F238E27FC236}">
                  <a16:creationId xmlns:a16="http://schemas.microsoft.com/office/drawing/2014/main" id="{52585AD7-F222-4D7C-A66D-D57D0369479F}"/>
                </a:ext>
              </a:extLst>
            </p:cNvPr>
            <p:cNvSpPr>
              <a:spLocks noChangeShapeType="1"/>
            </p:cNvSpPr>
            <p:nvPr/>
          </p:nvSpPr>
          <p:spPr bwMode="auto">
            <a:xfrm>
              <a:off x="6967537"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4" name="Line 153">
              <a:extLst>
                <a:ext uri="{FF2B5EF4-FFF2-40B4-BE49-F238E27FC236}">
                  <a16:creationId xmlns:a16="http://schemas.microsoft.com/office/drawing/2014/main" id="{904B791C-126F-472A-94D5-B82D2531F741}"/>
                </a:ext>
              </a:extLst>
            </p:cNvPr>
            <p:cNvSpPr>
              <a:spLocks noChangeShapeType="1"/>
            </p:cNvSpPr>
            <p:nvPr/>
          </p:nvSpPr>
          <p:spPr bwMode="auto">
            <a:xfrm>
              <a:off x="2376487" y="4751386"/>
              <a:ext cx="0" cy="7315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5" name="Line 131">
              <a:extLst>
                <a:ext uri="{FF2B5EF4-FFF2-40B4-BE49-F238E27FC236}">
                  <a16:creationId xmlns:a16="http://schemas.microsoft.com/office/drawing/2014/main" id="{2AD08C38-2EC2-494D-9F94-FF4FC3EF7332}"/>
                </a:ext>
              </a:extLst>
            </p:cNvPr>
            <p:cNvSpPr>
              <a:spLocks noChangeShapeType="1"/>
            </p:cNvSpPr>
            <p:nvPr/>
          </p:nvSpPr>
          <p:spPr bwMode="auto">
            <a:xfrm flipV="1">
              <a:off x="2376487" y="1304925"/>
              <a:ext cx="0" cy="3446462"/>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6" name="Line 133">
              <a:extLst>
                <a:ext uri="{FF2B5EF4-FFF2-40B4-BE49-F238E27FC236}">
                  <a16:creationId xmlns:a16="http://schemas.microsoft.com/office/drawing/2014/main" id="{A606DAAD-85EA-469F-9E4A-5BF59E225486}"/>
                </a:ext>
              </a:extLst>
            </p:cNvPr>
            <p:cNvSpPr>
              <a:spLocks noChangeShapeType="1"/>
            </p:cNvSpPr>
            <p:nvPr/>
          </p:nvSpPr>
          <p:spPr bwMode="auto">
            <a:xfrm>
              <a:off x="2305714" y="4751387"/>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7" name="Line 135">
              <a:extLst>
                <a:ext uri="{FF2B5EF4-FFF2-40B4-BE49-F238E27FC236}">
                  <a16:creationId xmlns:a16="http://schemas.microsoft.com/office/drawing/2014/main" id="{2838BCE9-4C53-4428-BCB8-9C973E50AB30}"/>
                </a:ext>
              </a:extLst>
            </p:cNvPr>
            <p:cNvSpPr>
              <a:spLocks noChangeShapeType="1"/>
            </p:cNvSpPr>
            <p:nvPr/>
          </p:nvSpPr>
          <p:spPr bwMode="auto">
            <a:xfrm>
              <a:off x="2305714" y="4124760"/>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8" name="Line 137">
              <a:extLst>
                <a:ext uri="{FF2B5EF4-FFF2-40B4-BE49-F238E27FC236}">
                  <a16:creationId xmlns:a16="http://schemas.microsoft.com/office/drawing/2014/main" id="{CA9EDF93-690C-4D06-A40B-4E0A43B87D46}"/>
                </a:ext>
              </a:extLst>
            </p:cNvPr>
            <p:cNvSpPr>
              <a:spLocks noChangeShapeType="1"/>
            </p:cNvSpPr>
            <p:nvPr/>
          </p:nvSpPr>
          <p:spPr bwMode="auto">
            <a:xfrm>
              <a:off x="2305714" y="3498130"/>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79" name="Line 139">
              <a:extLst>
                <a:ext uri="{FF2B5EF4-FFF2-40B4-BE49-F238E27FC236}">
                  <a16:creationId xmlns:a16="http://schemas.microsoft.com/office/drawing/2014/main" id="{E26392A3-9396-4518-A080-8DC60834ADDE}"/>
                </a:ext>
              </a:extLst>
            </p:cNvPr>
            <p:cNvSpPr>
              <a:spLocks noChangeShapeType="1"/>
            </p:cNvSpPr>
            <p:nvPr/>
          </p:nvSpPr>
          <p:spPr bwMode="auto">
            <a:xfrm>
              <a:off x="2305714" y="2871500"/>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0" name="Line 141">
              <a:extLst>
                <a:ext uri="{FF2B5EF4-FFF2-40B4-BE49-F238E27FC236}">
                  <a16:creationId xmlns:a16="http://schemas.microsoft.com/office/drawing/2014/main" id="{03E277F5-DFBA-4657-AEDC-0DD0292E14BB}"/>
                </a:ext>
              </a:extLst>
            </p:cNvPr>
            <p:cNvSpPr>
              <a:spLocks noChangeShapeType="1"/>
            </p:cNvSpPr>
            <p:nvPr/>
          </p:nvSpPr>
          <p:spPr bwMode="auto">
            <a:xfrm>
              <a:off x="2305714" y="2244870"/>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1" name="Line 145">
              <a:extLst>
                <a:ext uri="{FF2B5EF4-FFF2-40B4-BE49-F238E27FC236}">
                  <a16:creationId xmlns:a16="http://schemas.microsoft.com/office/drawing/2014/main" id="{8290F7CF-EF86-4226-8176-01315B445A39}"/>
                </a:ext>
              </a:extLst>
            </p:cNvPr>
            <p:cNvSpPr>
              <a:spLocks noChangeShapeType="1"/>
            </p:cNvSpPr>
            <p:nvPr/>
          </p:nvSpPr>
          <p:spPr bwMode="auto">
            <a:xfrm>
              <a:off x="2305714" y="193155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2" name="Line 147">
              <a:extLst>
                <a:ext uri="{FF2B5EF4-FFF2-40B4-BE49-F238E27FC236}">
                  <a16:creationId xmlns:a16="http://schemas.microsoft.com/office/drawing/2014/main" id="{7F228421-BCF3-4041-A90E-1766F403572D}"/>
                </a:ext>
              </a:extLst>
            </p:cNvPr>
            <p:cNvSpPr>
              <a:spLocks noChangeShapeType="1"/>
            </p:cNvSpPr>
            <p:nvPr/>
          </p:nvSpPr>
          <p:spPr bwMode="auto">
            <a:xfrm>
              <a:off x="2305714" y="1618240"/>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3" name="Line 149">
              <a:extLst>
                <a:ext uri="{FF2B5EF4-FFF2-40B4-BE49-F238E27FC236}">
                  <a16:creationId xmlns:a16="http://schemas.microsoft.com/office/drawing/2014/main" id="{7793E92C-CC2E-4276-9CF6-A49DDE095E63}"/>
                </a:ext>
              </a:extLst>
            </p:cNvPr>
            <p:cNvSpPr>
              <a:spLocks noChangeShapeType="1"/>
            </p:cNvSpPr>
            <p:nvPr/>
          </p:nvSpPr>
          <p:spPr bwMode="auto">
            <a:xfrm>
              <a:off x="2305714" y="130492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4" name="Freeform 154">
              <a:extLst>
                <a:ext uri="{FF2B5EF4-FFF2-40B4-BE49-F238E27FC236}">
                  <a16:creationId xmlns:a16="http://schemas.microsoft.com/office/drawing/2014/main" id="{3577015C-62CA-45DB-A377-AB6981CD9658}"/>
                </a:ext>
              </a:extLst>
            </p:cNvPr>
            <p:cNvSpPr>
              <a:spLocks/>
            </p:cNvSpPr>
            <p:nvPr/>
          </p:nvSpPr>
          <p:spPr bwMode="auto">
            <a:xfrm>
              <a:off x="3141662"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5" name="Freeform 156">
              <a:extLst>
                <a:ext uri="{FF2B5EF4-FFF2-40B4-BE49-F238E27FC236}">
                  <a16:creationId xmlns:a16="http://schemas.microsoft.com/office/drawing/2014/main" id="{7BF25E22-E38D-413F-A379-F35508C460AF}"/>
                </a:ext>
              </a:extLst>
            </p:cNvPr>
            <p:cNvSpPr>
              <a:spLocks/>
            </p:cNvSpPr>
            <p:nvPr/>
          </p:nvSpPr>
          <p:spPr bwMode="auto">
            <a:xfrm>
              <a:off x="3908425"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6" name="Freeform 158">
              <a:extLst>
                <a:ext uri="{FF2B5EF4-FFF2-40B4-BE49-F238E27FC236}">
                  <a16:creationId xmlns:a16="http://schemas.microsoft.com/office/drawing/2014/main" id="{53EBD5EE-A494-4BAF-A0A7-1AF6143C3E07}"/>
                </a:ext>
              </a:extLst>
            </p:cNvPr>
            <p:cNvSpPr>
              <a:spLocks/>
            </p:cNvSpPr>
            <p:nvPr/>
          </p:nvSpPr>
          <p:spPr bwMode="auto">
            <a:xfrm>
              <a:off x="4673600"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7" name="Freeform 160">
              <a:extLst>
                <a:ext uri="{FF2B5EF4-FFF2-40B4-BE49-F238E27FC236}">
                  <a16:creationId xmlns:a16="http://schemas.microsoft.com/office/drawing/2014/main" id="{2401C749-AECE-4D36-B0C2-ACEF72EF1C8E}"/>
                </a:ext>
              </a:extLst>
            </p:cNvPr>
            <p:cNvSpPr>
              <a:spLocks/>
            </p:cNvSpPr>
            <p:nvPr/>
          </p:nvSpPr>
          <p:spPr bwMode="auto">
            <a:xfrm>
              <a:off x="5440362"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8" name="Freeform 162">
              <a:extLst>
                <a:ext uri="{FF2B5EF4-FFF2-40B4-BE49-F238E27FC236}">
                  <a16:creationId xmlns:a16="http://schemas.microsoft.com/office/drawing/2014/main" id="{B59908C5-AA4D-459D-8E0D-CF71536221C9}"/>
                </a:ext>
              </a:extLst>
            </p:cNvPr>
            <p:cNvSpPr>
              <a:spLocks/>
            </p:cNvSpPr>
            <p:nvPr/>
          </p:nvSpPr>
          <p:spPr bwMode="auto">
            <a:xfrm>
              <a:off x="6205537"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89" name="Freeform 164">
              <a:extLst>
                <a:ext uri="{FF2B5EF4-FFF2-40B4-BE49-F238E27FC236}">
                  <a16:creationId xmlns:a16="http://schemas.microsoft.com/office/drawing/2014/main" id="{F247C329-F01C-4FCD-B6FB-3CD4547ECB0A}"/>
                </a:ext>
              </a:extLst>
            </p:cNvPr>
            <p:cNvSpPr>
              <a:spLocks/>
            </p:cNvSpPr>
            <p:nvPr/>
          </p:nvSpPr>
          <p:spPr bwMode="auto">
            <a:xfrm>
              <a:off x="6967537" y="4751387"/>
              <a:ext cx="0" cy="28575"/>
            </a:xfrm>
            <a:custGeom>
              <a:avLst/>
              <a:gdLst>
                <a:gd name="T0" fmla="*/ 0 h 18"/>
                <a:gd name="T1" fmla="*/ 18 h 18"/>
                <a:gd name="T2" fmla="*/ 0 h 18"/>
              </a:gdLst>
              <a:ahLst/>
              <a:cxnLst>
                <a:cxn ang="0">
                  <a:pos x="0" y="T0"/>
                </a:cxn>
                <a:cxn ang="0">
                  <a:pos x="0" y="T1"/>
                </a:cxn>
                <a:cxn ang="0">
                  <a:pos x="0" y="T2"/>
                </a:cxn>
              </a:cxnLst>
              <a:rect l="0" t="0" r="r" b="b"/>
              <a:pathLst>
                <a:path h="18">
                  <a:moveTo>
                    <a:pt x="0" y="0"/>
                  </a:moveTo>
                  <a:lnTo>
                    <a:pt x="0" y="1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390" name="Rectangle 286">
              <a:extLst>
                <a:ext uri="{FF2B5EF4-FFF2-40B4-BE49-F238E27FC236}">
                  <a16:creationId xmlns:a16="http://schemas.microsoft.com/office/drawing/2014/main" id="{AB3CEB40-A8AE-4924-8867-166245064CCB}"/>
                </a:ext>
              </a:extLst>
            </p:cNvPr>
            <p:cNvSpPr>
              <a:spLocks noChangeArrowheads="1"/>
            </p:cNvSpPr>
            <p:nvPr/>
          </p:nvSpPr>
          <p:spPr bwMode="auto">
            <a:xfrm>
              <a:off x="2178210" y="4655691"/>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1" name="Rectangle 287">
              <a:extLst>
                <a:ext uri="{FF2B5EF4-FFF2-40B4-BE49-F238E27FC236}">
                  <a16:creationId xmlns:a16="http://schemas.microsoft.com/office/drawing/2014/main" id="{1EBD5343-03A8-46A5-B2D5-2CA7D951F004}"/>
                </a:ext>
              </a:extLst>
            </p:cNvPr>
            <p:cNvSpPr>
              <a:spLocks noChangeArrowheads="1"/>
            </p:cNvSpPr>
            <p:nvPr/>
          </p:nvSpPr>
          <p:spPr bwMode="auto">
            <a:xfrm>
              <a:off x="2178210" y="4027616"/>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2" name="Rectangle 288">
              <a:extLst>
                <a:ext uri="{FF2B5EF4-FFF2-40B4-BE49-F238E27FC236}">
                  <a16:creationId xmlns:a16="http://schemas.microsoft.com/office/drawing/2014/main" id="{CF5A7693-E161-4B03-BCFA-EC73A49E254F}"/>
                </a:ext>
              </a:extLst>
            </p:cNvPr>
            <p:cNvSpPr>
              <a:spLocks noChangeArrowheads="1"/>
            </p:cNvSpPr>
            <p:nvPr/>
          </p:nvSpPr>
          <p:spPr bwMode="auto">
            <a:xfrm>
              <a:off x="2178210" y="3399544"/>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4</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3" name="Rectangle 289">
              <a:extLst>
                <a:ext uri="{FF2B5EF4-FFF2-40B4-BE49-F238E27FC236}">
                  <a16:creationId xmlns:a16="http://schemas.microsoft.com/office/drawing/2014/main" id="{AC45DD1D-D339-43C2-8CE3-A91C6F8C1F6B}"/>
                </a:ext>
              </a:extLst>
            </p:cNvPr>
            <p:cNvSpPr>
              <a:spLocks noChangeArrowheads="1"/>
            </p:cNvSpPr>
            <p:nvPr/>
          </p:nvSpPr>
          <p:spPr bwMode="auto">
            <a:xfrm>
              <a:off x="2178210" y="2771472"/>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6</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4" name="Rectangle 290">
              <a:extLst>
                <a:ext uri="{FF2B5EF4-FFF2-40B4-BE49-F238E27FC236}">
                  <a16:creationId xmlns:a16="http://schemas.microsoft.com/office/drawing/2014/main" id="{69EB8A0C-38FB-4D11-9A1E-1D49EF97D8CD}"/>
                </a:ext>
              </a:extLst>
            </p:cNvPr>
            <p:cNvSpPr>
              <a:spLocks noChangeArrowheads="1"/>
            </p:cNvSpPr>
            <p:nvPr/>
          </p:nvSpPr>
          <p:spPr bwMode="auto">
            <a:xfrm>
              <a:off x="2178210" y="2143400"/>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8</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5" name="Rectangle 292">
              <a:extLst>
                <a:ext uri="{FF2B5EF4-FFF2-40B4-BE49-F238E27FC236}">
                  <a16:creationId xmlns:a16="http://schemas.microsoft.com/office/drawing/2014/main" id="{2A176213-9A48-4C32-8C88-15876D6D00DF}"/>
                </a:ext>
              </a:extLst>
            </p:cNvPr>
            <p:cNvSpPr>
              <a:spLocks noChangeArrowheads="1"/>
            </p:cNvSpPr>
            <p:nvPr/>
          </p:nvSpPr>
          <p:spPr bwMode="auto">
            <a:xfrm>
              <a:off x="2178210" y="1829364"/>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9</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6" name="Rectangle 293">
              <a:extLst>
                <a:ext uri="{FF2B5EF4-FFF2-40B4-BE49-F238E27FC236}">
                  <a16:creationId xmlns:a16="http://schemas.microsoft.com/office/drawing/2014/main" id="{D00D1590-ED51-4366-9813-A229E448ADEE}"/>
                </a:ext>
              </a:extLst>
            </p:cNvPr>
            <p:cNvSpPr>
              <a:spLocks noChangeArrowheads="1"/>
            </p:cNvSpPr>
            <p:nvPr/>
          </p:nvSpPr>
          <p:spPr bwMode="auto">
            <a:xfrm>
              <a:off x="2096331" y="1515328"/>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10</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7" name="Rectangle 294">
              <a:extLst>
                <a:ext uri="{FF2B5EF4-FFF2-40B4-BE49-F238E27FC236}">
                  <a16:creationId xmlns:a16="http://schemas.microsoft.com/office/drawing/2014/main" id="{DB2322AD-0026-40FD-880F-B69DF9837FF4}"/>
                </a:ext>
              </a:extLst>
            </p:cNvPr>
            <p:cNvSpPr>
              <a:spLocks noChangeArrowheads="1"/>
            </p:cNvSpPr>
            <p:nvPr/>
          </p:nvSpPr>
          <p:spPr bwMode="auto">
            <a:xfrm>
              <a:off x="2107114" y="1201292"/>
              <a:ext cx="152974"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11</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8" name="Rectangle 306">
              <a:extLst>
                <a:ext uri="{FF2B5EF4-FFF2-40B4-BE49-F238E27FC236}">
                  <a16:creationId xmlns:a16="http://schemas.microsoft.com/office/drawing/2014/main" id="{6D347804-F2BD-40C2-ACCF-7232659C3740}"/>
                </a:ext>
              </a:extLst>
            </p:cNvPr>
            <p:cNvSpPr>
              <a:spLocks noChangeArrowheads="1"/>
            </p:cNvSpPr>
            <p:nvPr/>
          </p:nvSpPr>
          <p:spPr bwMode="auto">
            <a:xfrm>
              <a:off x="2333643" y="4819015"/>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0</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399" name="Rectangle 307">
              <a:extLst>
                <a:ext uri="{FF2B5EF4-FFF2-40B4-BE49-F238E27FC236}">
                  <a16:creationId xmlns:a16="http://schemas.microsoft.com/office/drawing/2014/main" id="{DADD7A79-9073-4001-97FC-0B1E90215935}"/>
                </a:ext>
              </a:extLst>
            </p:cNvPr>
            <p:cNvSpPr>
              <a:spLocks noChangeArrowheads="1"/>
            </p:cNvSpPr>
            <p:nvPr/>
          </p:nvSpPr>
          <p:spPr bwMode="auto">
            <a:xfrm>
              <a:off x="3101993" y="4819015"/>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6</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0" name="Rectangle 308">
              <a:extLst>
                <a:ext uri="{FF2B5EF4-FFF2-40B4-BE49-F238E27FC236}">
                  <a16:creationId xmlns:a16="http://schemas.microsoft.com/office/drawing/2014/main" id="{58F066E3-AB68-4162-B011-6A092E7843E3}"/>
                </a:ext>
              </a:extLst>
            </p:cNvPr>
            <p:cNvSpPr>
              <a:spLocks noChangeArrowheads="1"/>
            </p:cNvSpPr>
            <p:nvPr/>
          </p:nvSpPr>
          <p:spPr bwMode="auto">
            <a:xfrm>
              <a:off x="4586641" y="4819015"/>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18</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1" name="Rectangle 309">
              <a:extLst>
                <a:ext uri="{FF2B5EF4-FFF2-40B4-BE49-F238E27FC236}">
                  <a16:creationId xmlns:a16="http://schemas.microsoft.com/office/drawing/2014/main" id="{7E1CEABD-CA0B-4287-AD62-738191F2DE74}"/>
                </a:ext>
              </a:extLst>
            </p:cNvPr>
            <p:cNvSpPr>
              <a:spLocks noChangeArrowheads="1"/>
            </p:cNvSpPr>
            <p:nvPr/>
          </p:nvSpPr>
          <p:spPr bwMode="auto">
            <a:xfrm>
              <a:off x="3818291" y="4819015"/>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12</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2" name="Rectangle 310">
              <a:extLst>
                <a:ext uri="{FF2B5EF4-FFF2-40B4-BE49-F238E27FC236}">
                  <a16:creationId xmlns:a16="http://schemas.microsoft.com/office/drawing/2014/main" id="{3030C29B-A25A-4CDE-B39B-4E585C7C9CF4}"/>
                </a:ext>
              </a:extLst>
            </p:cNvPr>
            <p:cNvSpPr>
              <a:spLocks noChangeArrowheads="1"/>
            </p:cNvSpPr>
            <p:nvPr/>
          </p:nvSpPr>
          <p:spPr bwMode="auto">
            <a:xfrm>
              <a:off x="5353403" y="4819015"/>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24</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3" name="Rectangle 312">
              <a:extLst>
                <a:ext uri="{FF2B5EF4-FFF2-40B4-BE49-F238E27FC236}">
                  <a16:creationId xmlns:a16="http://schemas.microsoft.com/office/drawing/2014/main" id="{55209E5B-B52A-4A43-9567-659537230836}"/>
                </a:ext>
              </a:extLst>
            </p:cNvPr>
            <p:cNvSpPr>
              <a:spLocks noChangeArrowheads="1"/>
            </p:cNvSpPr>
            <p:nvPr/>
          </p:nvSpPr>
          <p:spPr bwMode="auto">
            <a:xfrm>
              <a:off x="6890104" y="4819015"/>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36</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4" name="Rectangle 313">
              <a:extLst>
                <a:ext uri="{FF2B5EF4-FFF2-40B4-BE49-F238E27FC236}">
                  <a16:creationId xmlns:a16="http://schemas.microsoft.com/office/drawing/2014/main" id="{42A06267-8D9C-4489-84B5-65AFDD84D812}"/>
                </a:ext>
              </a:extLst>
            </p:cNvPr>
            <p:cNvSpPr>
              <a:spLocks noChangeArrowheads="1"/>
            </p:cNvSpPr>
            <p:nvPr/>
          </p:nvSpPr>
          <p:spPr bwMode="auto">
            <a:xfrm>
              <a:off x="6112229" y="4819015"/>
              <a:ext cx="163757"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30</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05" name="Line 135">
              <a:extLst>
                <a:ext uri="{FF2B5EF4-FFF2-40B4-BE49-F238E27FC236}">
                  <a16:creationId xmlns:a16="http://schemas.microsoft.com/office/drawing/2014/main" id="{549C9D8C-F1CA-40EE-8574-433C30D12742}"/>
                </a:ext>
              </a:extLst>
            </p:cNvPr>
            <p:cNvSpPr>
              <a:spLocks noChangeShapeType="1"/>
            </p:cNvSpPr>
            <p:nvPr/>
          </p:nvSpPr>
          <p:spPr bwMode="auto">
            <a:xfrm>
              <a:off x="2305714" y="443807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406" name="Line 137">
              <a:extLst>
                <a:ext uri="{FF2B5EF4-FFF2-40B4-BE49-F238E27FC236}">
                  <a16:creationId xmlns:a16="http://schemas.microsoft.com/office/drawing/2014/main" id="{A32FEE89-1C05-4442-B7DD-ACF08C72D28A}"/>
                </a:ext>
              </a:extLst>
            </p:cNvPr>
            <p:cNvSpPr>
              <a:spLocks noChangeShapeType="1"/>
            </p:cNvSpPr>
            <p:nvPr/>
          </p:nvSpPr>
          <p:spPr bwMode="auto">
            <a:xfrm>
              <a:off x="2305714" y="381144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407" name="Line 139">
              <a:extLst>
                <a:ext uri="{FF2B5EF4-FFF2-40B4-BE49-F238E27FC236}">
                  <a16:creationId xmlns:a16="http://schemas.microsoft.com/office/drawing/2014/main" id="{42078F65-179A-4B00-8A28-3BDF03067897}"/>
                </a:ext>
              </a:extLst>
            </p:cNvPr>
            <p:cNvSpPr>
              <a:spLocks noChangeShapeType="1"/>
            </p:cNvSpPr>
            <p:nvPr/>
          </p:nvSpPr>
          <p:spPr bwMode="auto">
            <a:xfrm>
              <a:off x="2305714" y="318481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408" name="Line 141">
              <a:extLst>
                <a:ext uri="{FF2B5EF4-FFF2-40B4-BE49-F238E27FC236}">
                  <a16:creationId xmlns:a16="http://schemas.microsoft.com/office/drawing/2014/main" id="{0F1DA341-94EB-4E35-8B9E-A07936769D3F}"/>
                </a:ext>
              </a:extLst>
            </p:cNvPr>
            <p:cNvSpPr>
              <a:spLocks noChangeShapeType="1"/>
            </p:cNvSpPr>
            <p:nvPr/>
          </p:nvSpPr>
          <p:spPr bwMode="auto">
            <a:xfrm>
              <a:off x="2305714" y="2558185"/>
              <a:ext cx="73152" cy="0"/>
            </a:xfrm>
            <a:prstGeom prst="line">
              <a:avLst/>
            </a:prstGeom>
            <a:noFill/>
            <a:ln w="12700" cap="flat">
              <a:solidFill>
                <a:sysClr val="windowText" lastClr="000000"/>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409" name="Rectangle 287">
              <a:extLst>
                <a:ext uri="{FF2B5EF4-FFF2-40B4-BE49-F238E27FC236}">
                  <a16:creationId xmlns:a16="http://schemas.microsoft.com/office/drawing/2014/main" id="{96541040-087C-4725-96FF-76EC8286ED71}"/>
                </a:ext>
              </a:extLst>
            </p:cNvPr>
            <p:cNvSpPr>
              <a:spLocks noChangeArrowheads="1"/>
            </p:cNvSpPr>
            <p:nvPr/>
          </p:nvSpPr>
          <p:spPr bwMode="auto">
            <a:xfrm>
              <a:off x="2178210" y="4341652"/>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1</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10" name="Rectangle 288">
              <a:extLst>
                <a:ext uri="{FF2B5EF4-FFF2-40B4-BE49-F238E27FC236}">
                  <a16:creationId xmlns:a16="http://schemas.microsoft.com/office/drawing/2014/main" id="{FAF3F52F-81A2-4BD0-8244-FE29341BCB4A}"/>
                </a:ext>
              </a:extLst>
            </p:cNvPr>
            <p:cNvSpPr>
              <a:spLocks noChangeArrowheads="1"/>
            </p:cNvSpPr>
            <p:nvPr/>
          </p:nvSpPr>
          <p:spPr bwMode="auto">
            <a:xfrm>
              <a:off x="2178210" y="3713580"/>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3</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11" name="Rectangle 289">
              <a:extLst>
                <a:ext uri="{FF2B5EF4-FFF2-40B4-BE49-F238E27FC236}">
                  <a16:creationId xmlns:a16="http://schemas.microsoft.com/office/drawing/2014/main" id="{1AFBD35B-1E91-402D-9D2C-79312F26FDA3}"/>
                </a:ext>
              </a:extLst>
            </p:cNvPr>
            <p:cNvSpPr>
              <a:spLocks noChangeArrowheads="1"/>
            </p:cNvSpPr>
            <p:nvPr/>
          </p:nvSpPr>
          <p:spPr bwMode="auto">
            <a:xfrm>
              <a:off x="2178210" y="3085508"/>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5</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412" name="Rectangle 290">
              <a:extLst>
                <a:ext uri="{FF2B5EF4-FFF2-40B4-BE49-F238E27FC236}">
                  <a16:creationId xmlns:a16="http://schemas.microsoft.com/office/drawing/2014/main" id="{21AB7399-ADDF-46CA-A599-A393C1A6E0EE}"/>
                </a:ext>
              </a:extLst>
            </p:cNvPr>
            <p:cNvSpPr>
              <a:spLocks noChangeArrowheads="1"/>
            </p:cNvSpPr>
            <p:nvPr/>
          </p:nvSpPr>
          <p:spPr bwMode="auto">
            <a:xfrm>
              <a:off x="2178210" y="2457436"/>
              <a:ext cx="8187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Narrow"/>
                  <a:cs typeface="Arial Narrow"/>
                </a:rPr>
                <a:t>7</a:t>
              </a:r>
              <a:endParaRPr kumimoji="0" lang="en-US" altLang="en-US" sz="2400" b="0" i="0" u="none" strike="noStrike" kern="0" cap="none" spc="0" normalizeH="0" baseline="0" noProof="0" dirty="0">
                <a:ln>
                  <a:noFill/>
                </a:ln>
                <a:solidFill>
                  <a:srgbClr val="000000"/>
                </a:solidFill>
                <a:effectLst/>
                <a:uLnTx/>
                <a:uFillTx/>
                <a:latin typeface="Arial Narrow"/>
                <a:cs typeface="Arial Narrow"/>
              </a:endParaRPr>
            </a:p>
          </p:txBody>
        </p:sp>
      </p:grpSp>
      <p:grpSp>
        <p:nvGrpSpPr>
          <p:cNvPr id="413" name="Group 412">
            <a:extLst>
              <a:ext uri="{FF2B5EF4-FFF2-40B4-BE49-F238E27FC236}">
                <a16:creationId xmlns:a16="http://schemas.microsoft.com/office/drawing/2014/main" id="{D1A2C002-360C-497B-AB6E-8CC798039884}"/>
              </a:ext>
            </a:extLst>
          </p:cNvPr>
          <p:cNvGrpSpPr/>
          <p:nvPr/>
        </p:nvGrpSpPr>
        <p:grpSpPr>
          <a:xfrm>
            <a:off x="2367315" y="5462166"/>
            <a:ext cx="4876875" cy="302209"/>
            <a:chOff x="2194595" y="5242094"/>
            <a:chExt cx="4876875" cy="302209"/>
          </a:xfrm>
        </p:grpSpPr>
        <p:sp>
          <p:nvSpPr>
            <p:cNvPr id="414" name="Rectangle 7">
              <a:extLst>
                <a:ext uri="{FF2B5EF4-FFF2-40B4-BE49-F238E27FC236}">
                  <a16:creationId xmlns:a16="http://schemas.microsoft.com/office/drawing/2014/main" id="{D43E1CFE-42A6-47A7-8959-5CC580FA28AB}"/>
                </a:ext>
              </a:extLst>
            </p:cNvPr>
            <p:cNvSpPr>
              <a:spLocks noChangeArrowheads="1"/>
            </p:cNvSpPr>
            <p:nvPr/>
          </p:nvSpPr>
          <p:spPr bwMode="auto">
            <a:xfrm>
              <a:off x="2194595" y="5242094"/>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13,780</a:t>
              </a:r>
              <a:endParaRPr lang="en-US" altLang="en-US" dirty="0">
                <a:solidFill>
                  <a:srgbClr val="000000"/>
                </a:solidFill>
                <a:latin typeface="Arial Narrow"/>
                <a:cs typeface="Arial Narrow"/>
              </a:endParaRPr>
            </a:p>
          </p:txBody>
        </p:sp>
        <p:sp>
          <p:nvSpPr>
            <p:cNvPr id="415" name="Rectangle 8">
              <a:extLst>
                <a:ext uri="{FF2B5EF4-FFF2-40B4-BE49-F238E27FC236}">
                  <a16:creationId xmlns:a16="http://schemas.microsoft.com/office/drawing/2014/main" id="{498741DE-E5B6-4445-BA9F-BA1DFF9AA71D}"/>
                </a:ext>
              </a:extLst>
            </p:cNvPr>
            <p:cNvSpPr>
              <a:spLocks noChangeArrowheads="1"/>
            </p:cNvSpPr>
            <p:nvPr/>
          </p:nvSpPr>
          <p:spPr bwMode="auto">
            <a:xfrm>
              <a:off x="3009734" y="5242094"/>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13,449</a:t>
              </a:r>
              <a:endParaRPr lang="en-US" altLang="en-US" dirty="0">
                <a:solidFill>
                  <a:srgbClr val="000000"/>
                </a:solidFill>
                <a:latin typeface="Arial Narrow"/>
                <a:cs typeface="Arial Narrow"/>
              </a:endParaRPr>
            </a:p>
          </p:txBody>
        </p:sp>
        <p:sp>
          <p:nvSpPr>
            <p:cNvPr id="416" name="Rectangle 9">
              <a:extLst>
                <a:ext uri="{FF2B5EF4-FFF2-40B4-BE49-F238E27FC236}">
                  <a16:creationId xmlns:a16="http://schemas.microsoft.com/office/drawing/2014/main" id="{6DE8BF04-0DEA-4AB4-A2BF-E54ABFFB5C68}"/>
                </a:ext>
              </a:extLst>
            </p:cNvPr>
            <p:cNvSpPr>
              <a:spLocks noChangeArrowheads="1"/>
            </p:cNvSpPr>
            <p:nvPr/>
          </p:nvSpPr>
          <p:spPr bwMode="auto">
            <a:xfrm>
              <a:off x="3751096" y="5242094"/>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13,142</a:t>
              </a:r>
              <a:endParaRPr lang="en-US" altLang="en-US" dirty="0">
                <a:solidFill>
                  <a:srgbClr val="000000"/>
                </a:solidFill>
                <a:latin typeface="Arial Narrow"/>
                <a:cs typeface="Arial Narrow"/>
              </a:endParaRPr>
            </a:p>
          </p:txBody>
        </p:sp>
        <p:sp>
          <p:nvSpPr>
            <p:cNvPr id="417" name="Rectangle 10">
              <a:extLst>
                <a:ext uri="{FF2B5EF4-FFF2-40B4-BE49-F238E27FC236}">
                  <a16:creationId xmlns:a16="http://schemas.microsoft.com/office/drawing/2014/main" id="{0691D87D-60F7-4975-9C8B-8EFB324441E4}"/>
                </a:ext>
              </a:extLst>
            </p:cNvPr>
            <p:cNvSpPr>
              <a:spLocks noChangeArrowheads="1"/>
            </p:cNvSpPr>
            <p:nvPr/>
          </p:nvSpPr>
          <p:spPr bwMode="auto">
            <a:xfrm>
              <a:off x="4546434" y="5242094"/>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12,288</a:t>
              </a:r>
              <a:endParaRPr lang="en-US" altLang="en-US" dirty="0">
                <a:solidFill>
                  <a:srgbClr val="000000"/>
                </a:solidFill>
                <a:latin typeface="Arial Narrow"/>
                <a:cs typeface="Arial Narrow"/>
              </a:endParaRPr>
            </a:p>
          </p:txBody>
        </p:sp>
        <p:sp>
          <p:nvSpPr>
            <p:cNvPr id="418" name="Rectangle 11">
              <a:extLst>
                <a:ext uri="{FF2B5EF4-FFF2-40B4-BE49-F238E27FC236}">
                  <a16:creationId xmlns:a16="http://schemas.microsoft.com/office/drawing/2014/main" id="{FC1B34E9-E7C5-4F05-A1E3-955A83D7FF42}"/>
                </a:ext>
              </a:extLst>
            </p:cNvPr>
            <p:cNvSpPr>
              <a:spLocks noChangeArrowheads="1"/>
            </p:cNvSpPr>
            <p:nvPr/>
          </p:nvSpPr>
          <p:spPr bwMode="auto">
            <a:xfrm>
              <a:off x="5314784" y="5242094"/>
              <a:ext cx="29495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7,944</a:t>
              </a:r>
              <a:endParaRPr lang="en-US" altLang="en-US" dirty="0">
                <a:solidFill>
                  <a:srgbClr val="000000"/>
                </a:solidFill>
                <a:latin typeface="Arial Narrow"/>
                <a:cs typeface="Arial Narrow"/>
              </a:endParaRPr>
            </a:p>
          </p:txBody>
        </p:sp>
        <p:sp>
          <p:nvSpPr>
            <p:cNvPr id="419" name="Rectangle 12">
              <a:extLst>
                <a:ext uri="{FF2B5EF4-FFF2-40B4-BE49-F238E27FC236}">
                  <a16:creationId xmlns:a16="http://schemas.microsoft.com/office/drawing/2014/main" id="{76716CCE-960C-4166-BEC4-1036A6572818}"/>
                </a:ext>
              </a:extLst>
            </p:cNvPr>
            <p:cNvSpPr>
              <a:spLocks noChangeArrowheads="1"/>
            </p:cNvSpPr>
            <p:nvPr/>
          </p:nvSpPr>
          <p:spPr bwMode="auto">
            <a:xfrm>
              <a:off x="6110121" y="5242094"/>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3,893</a:t>
              </a:r>
              <a:endParaRPr lang="en-US" altLang="en-US" dirty="0">
                <a:solidFill>
                  <a:srgbClr val="000000"/>
                </a:solidFill>
                <a:latin typeface="Arial Narrow"/>
                <a:cs typeface="Arial Narrow"/>
              </a:endParaRPr>
            </a:p>
          </p:txBody>
        </p:sp>
        <p:sp>
          <p:nvSpPr>
            <p:cNvPr id="420" name="Rectangle 13">
              <a:extLst>
                <a:ext uri="{FF2B5EF4-FFF2-40B4-BE49-F238E27FC236}">
                  <a16:creationId xmlns:a16="http://schemas.microsoft.com/office/drawing/2014/main" id="{947D7988-7E86-4C40-8DFF-F0536BBCE889}"/>
                </a:ext>
              </a:extLst>
            </p:cNvPr>
            <p:cNvSpPr>
              <a:spLocks noChangeArrowheads="1"/>
            </p:cNvSpPr>
            <p:nvPr/>
          </p:nvSpPr>
          <p:spPr bwMode="auto">
            <a:xfrm>
              <a:off x="6878471" y="5242094"/>
              <a:ext cx="1929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731</a:t>
              </a:r>
              <a:endParaRPr lang="en-US" altLang="en-US" dirty="0">
                <a:solidFill>
                  <a:srgbClr val="000000"/>
                </a:solidFill>
                <a:latin typeface="Arial Narrow"/>
                <a:cs typeface="Arial Narrow"/>
              </a:endParaRPr>
            </a:p>
          </p:txBody>
        </p:sp>
        <p:sp>
          <p:nvSpPr>
            <p:cNvPr id="421" name="Rectangle 15">
              <a:extLst>
                <a:ext uri="{FF2B5EF4-FFF2-40B4-BE49-F238E27FC236}">
                  <a16:creationId xmlns:a16="http://schemas.microsoft.com/office/drawing/2014/main" id="{30E1C803-7A13-4E09-A93B-9DDC9CB5222C}"/>
                </a:ext>
              </a:extLst>
            </p:cNvPr>
            <p:cNvSpPr>
              <a:spLocks noChangeArrowheads="1"/>
            </p:cNvSpPr>
            <p:nvPr/>
          </p:nvSpPr>
          <p:spPr bwMode="auto">
            <a:xfrm>
              <a:off x="2194595" y="5375026"/>
              <a:ext cx="35907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13,784</a:t>
              </a:r>
              <a:endParaRPr lang="en-US" altLang="en-US" dirty="0">
                <a:solidFill>
                  <a:srgbClr val="000000"/>
                </a:solidFill>
                <a:latin typeface="Arial Narrow"/>
                <a:cs typeface="Arial Narrow"/>
              </a:endParaRPr>
            </a:p>
          </p:txBody>
        </p:sp>
        <p:sp>
          <p:nvSpPr>
            <p:cNvPr id="422" name="Rectangle 16">
              <a:extLst>
                <a:ext uri="{FF2B5EF4-FFF2-40B4-BE49-F238E27FC236}">
                  <a16:creationId xmlns:a16="http://schemas.microsoft.com/office/drawing/2014/main" id="{DB70C39D-4A95-41C9-865D-8206D18BAD28}"/>
                </a:ext>
              </a:extLst>
            </p:cNvPr>
            <p:cNvSpPr>
              <a:spLocks noChangeArrowheads="1"/>
            </p:cNvSpPr>
            <p:nvPr/>
          </p:nvSpPr>
          <p:spPr bwMode="auto">
            <a:xfrm>
              <a:off x="3009734" y="5375026"/>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13,501</a:t>
              </a:r>
              <a:endParaRPr lang="en-US" altLang="en-US" dirty="0">
                <a:solidFill>
                  <a:srgbClr val="000000"/>
                </a:solidFill>
                <a:latin typeface="Arial Narrow"/>
                <a:cs typeface="Arial Narrow"/>
              </a:endParaRPr>
            </a:p>
          </p:txBody>
        </p:sp>
        <p:sp>
          <p:nvSpPr>
            <p:cNvPr id="423" name="Rectangle 17">
              <a:extLst>
                <a:ext uri="{FF2B5EF4-FFF2-40B4-BE49-F238E27FC236}">
                  <a16:creationId xmlns:a16="http://schemas.microsoft.com/office/drawing/2014/main" id="{A5ED5C3B-256A-41C2-A0EA-197862588978}"/>
                </a:ext>
              </a:extLst>
            </p:cNvPr>
            <p:cNvSpPr>
              <a:spLocks noChangeArrowheads="1"/>
            </p:cNvSpPr>
            <p:nvPr/>
          </p:nvSpPr>
          <p:spPr bwMode="auto">
            <a:xfrm>
              <a:off x="3751096" y="5375026"/>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13,241</a:t>
              </a:r>
              <a:endParaRPr lang="en-US" altLang="en-US" dirty="0">
                <a:solidFill>
                  <a:srgbClr val="000000"/>
                </a:solidFill>
                <a:latin typeface="Arial Narrow"/>
                <a:cs typeface="Arial Narrow"/>
              </a:endParaRPr>
            </a:p>
          </p:txBody>
        </p:sp>
        <p:sp>
          <p:nvSpPr>
            <p:cNvPr id="424" name="Rectangle 18">
              <a:extLst>
                <a:ext uri="{FF2B5EF4-FFF2-40B4-BE49-F238E27FC236}">
                  <a16:creationId xmlns:a16="http://schemas.microsoft.com/office/drawing/2014/main" id="{07D720FB-92E8-4716-8916-7C773464657E}"/>
                </a:ext>
              </a:extLst>
            </p:cNvPr>
            <p:cNvSpPr>
              <a:spLocks noChangeArrowheads="1"/>
            </p:cNvSpPr>
            <p:nvPr/>
          </p:nvSpPr>
          <p:spPr bwMode="auto">
            <a:xfrm>
              <a:off x="4546434" y="5375026"/>
              <a:ext cx="3538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12,456</a:t>
              </a:r>
              <a:endParaRPr lang="en-US" altLang="en-US" dirty="0">
                <a:solidFill>
                  <a:srgbClr val="000000"/>
                </a:solidFill>
                <a:latin typeface="Arial Narrow"/>
                <a:cs typeface="Arial Narrow"/>
              </a:endParaRPr>
            </a:p>
          </p:txBody>
        </p:sp>
        <p:sp>
          <p:nvSpPr>
            <p:cNvPr id="425" name="Rectangle 19">
              <a:extLst>
                <a:ext uri="{FF2B5EF4-FFF2-40B4-BE49-F238E27FC236}">
                  <a16:creationId xmlns:a16="http://schemas.microsoft.com/office/drawing/2014/main" id="{8796E4A1-2E7E-4F88-BD3B-946A50F27B59}"/>
                </a:ext>
              </a:extLst>
            </p:cNvPr>
            <p:cNvSpPr>
              <a:spLocks noChangeArrowheads="1"/>
            </p:cNvSpPr>
            <p:nvPr/>
          </p:nvSpPr>
          <p:spPr bwMode="auto">
            <a:xfrm>
              <a:off x="5314784" y="5375026"/>
              <a:ext cx="294953"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8,094</a:t>
              </a:r>
              <a:endParaRPr lang="en-US" altLang="en-US" dirty="0">
                <a:solidFill>
                  <a:srgbClr val="000000"/>
                </a:solidFill>
                <a:latin typeface="Arial Narrow"/>
                <a:cs typeface="Arial Narrow"/>
              </a:endParaRPr>
            </a:p>
          </p:txBody>
        </p:sp>
        <p:sp>
          <p:nvSpPr>
            <p:cNvPr id="426" name="Rectangle 20">
              <a:extLst>
                <a:ext uri="{FF2B5EF4-FFF2-40B4-BE49-F238E27FC236}">
                  <a16:creationId xmlns:a16="http://schemas.microsoft.com/office/drawing/2014/main" id="{583FF7BC-82BC-4BE1-A44C-52E640383A6D}"/>
                </a:ext>
              </a:extLst>
            </p:cNvPr>
            <p:cNvSpPr>
              <a:spLocks noChangeArrowheads="1"/>
            </p:cNvSpPr>
            <p:nvPr/>
          </p:nvSpPr>
          <p:spPr bwMode="auto">
            <a:xfrm>
              <a:off x="6110121" y="5375026"/>
              <a:ext cx="2894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3,935</a:t>
              </a:r>
              <a:endParaRPr lang="en-US" altLang="en-US" dirty="0">
                <a:solidFill>
                  <a:srgbClr val="000000"/>
                </a:solidFill>
                <a:latin typeface="Arial Narrow"/>
                <a:cs typeface="Arial Narrow"/>
              </a:endParaRPr>
            </a:p>
          </p:txBody>
        </p:sp>
        <p:sp>
          <p:nvSpPr>
            <p:cNvPr id="427" name="Rectangle 21">
              <a:extLst>
                <a:ext uri="{FF2B5EF4-FFF2-40B4-BE49-F238E27FC236}">
                  <a16:creationId xmlns:a16="http://schemas.microsoft.com/office/drawing/2014/main" id="{89349749-0618-48D8-8437-8404A71F18BE}"/>
                </a:ext>
              </a:extLst>
            </p:cNvPr>
            <p:cNvSpPr>
              <a:spLocks noChangeArrowheads="1"/>
            </p:cNvSpPr>
            <p:nvPr/>
          </p:nvSpPr>
          <p:spPr bwMode="auto">
            <a:xfrm>
              <a:off x="6878471" y="5375026"/>
              <a:ext cx="1929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724</a:t>
              </a:r>
              <a:endParaRPr lang="en-US" altLang="en-US" dirty="0">
                <a:solidFill>
                  <a:srgbClr val="000000"/>
                </a:solidFill>
                <a:latin typeface="Arial Narrow"/>
                <a:cs typeface="Arial Narrow"/>
              </a:endParaRPr>
            </a:p>
          </p:txBody>
        </p:sp>
      </p:grpSp>
      <p:grpSp>
        <p:nvGrpSpPr>
          <p:cNvPr id="428" name="Group 427">
            <a:extLst>
              <a:ext uri="{FF2B5EF4-FFF2-40B4-BE49-F238E27FC236}">
                <a16:creationId xmlns:a16="http://schemas.microsoft.com/office/drawing/2014/main" id="{37B74493-2DB4-4DA9-AF04-9D10DC7EC69A}"/>
              </a:ext>
            </a:extLst>
          </p:cNvPr>
          <p:cNvGrpSpPr/>
          <p:nvPr/>
        </p:nvGrpSpPr>
        <p:grpSpPr>
          <a:xfrm>
            <a:off x="4040498" y="3901402"/>
            <a:ext cx="91440" cy="177800"/>
            <a:chOff x="3890963" y="3681330"/>
            <a:chExt cx="34925" cy="177800"/>
          </a:xfrm>
        </p:grpSpPr>
        <p:sp>
          <p:nvSpPr>
            <p:cNvPr id="429" name="Freeform 86">
              <a:extLst>
                <a:ext uri="{FF2B5EF4-FFF2-40B4-BE49-F238E27FC236}">
                  <a16:creationId xmlns:a16="http://schemas.microsoft.com/office/drawing/2014/main" id="{DEC13373-68A5-462C-8F0C-6937A34C2735}"/>
                </a:ext>
              </a:extLst>
            </p:cNvPr>
            <p:cNvSpPr>
              <a:spLocks/>
            </p:cNvSpPr>
            <p:nvPr/>
          </p:nvSpPr>
          <p:spPr bwMode="auto">
            <a:xfrm>
              <a:off x="3908426" y="3681330"/>
              <a:ext cx="0" cy="177800"/>
            </a:xfrm>
            <a:custGeom>
              <a:avLst/>
              <a:gdLst>
                <a:gd name="T0" fmla="*/ 112 h 112"/>
                <a:gd name="T1" fmla="*/ 58 h 112"/>
                <a:gd name="T2" fmla="*/ 0 h 112"/>
              </a:gdLst>
              <a:ahLst/>
              <a:cxnLst>
                <a:cxn ang="0">
                  <a:pos x="0" y="T0"/>
                </a:cxn>
                <a:cxn ang="0">
                  <a:pos x="0" y="T1"/>
                </a:cxn>
                <a:cxn ang="0">
                  <a:pos x="0" y="T2"/>
                </a:cxn>
              </a:cxnLst>
              <a:rect l="0" t="0" r="r" b="b"/>
              <a:pathLst>
                <a:path h="112">
                  <a:moveTo>
                    <a:pt x="0" y="112"/>
                  </a:moveTo>
                  <a:lnTo>
                    <a:pt x="0" y="58"/>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0" name="Line 87">
              <a:extLst>
                <a:ext uri="{FF2B5EF4-FFF2-40B4-BE49-F238E27FC236}">
                  <a16:creationId xmlns:a16="http://schemas.microsoft.com/office/drawing/2014/main" id="{DC6691A0-B08F-4E32-AD42-7E7D966301C7}"/>
                </a:ext>
              </a:extLst>
            </p:cNvPr>
            <p:cNvSpPr>
              <a:spLocks noChangeShapeType="1"/>
            </p:cNvSpPr>
            <p:nvPr/>
          </p:nvSpPr>
          <p:spPr bwMode="auto">
            <a:xfrm>
              <a:off x="3890963" y="3859130"/>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1" name="Line 88">
              <a:extLst>
                <a:ext uri="{FF2B5EF4-FFF2-40B4-BE49-F238E27FC236}">
                  <a16:creationId xmlns:a16="http://schemas.microsoft.com/office/drawing/2014/main" id="{8B01CC2E-7BA4-4129-8F55-86573B6EC99E}"/>
                </a:ext>
              </a:extLst>
            </p:cNvPr>
            <p:cNvSpPr>
              <a:spLocks noChangeShapeType="1"/>
            </p:cNvSpPr>
            <p:nvPr/>
          </p:nvSpPr>
          <p:spPr bwMode="auto">
            <a:xfrm>
              <a:off x="3890963" y="3681330"/>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32" name="Group 431">
            <a:extLst>
              <a:ext uri="{FF2B5EF4-FFF2-40B4-BE49-F238E27FC236}">
                <a16:creationId xmlns:a16="http://schemas.microsoft.com/office/drawing/2014/main" id="{9F582E25-7907-454D-9DD2-C7C83548203C}"/>
              </a:ext>
            </a:extLst>
          </p:cNvPr>
          <p:cNvGrpSpPr/>
          <p:nvPr/>
        </p:nvGrpSpPr>
        <p:grpSpPr>
          <a:xfrm>
            <a:off x="5575611" y="3123527"/>
            <a:ext cx="91440" cy="246063"/>
            <a:chOff x="5426076" y="2903455"/>
            <a:chExt cx="34925" cy="246063"/>
          </a:xfrm>
        </p:grpSpPr>
        <p:sp>
          <p:nvSpPr>
            <p:cNvPr id="433" name="Freeform 122">
              <a:extLst>
                <a:ext uri="{FF2B5EF4-FFF2-40B4-BE49-F238E27FC236}">
                  <a16:creationId xmlns:a16="http://schemas.microsoft.com/office/drawing/2014/main" id="{F8CEDC09-9A2D-43FB-AF19-91B67B1D4FC6}"/>
                </a:ext>
              </a:extLst>
            </p:cNvPr>
            <p:cNvSpPr>
              <a:spLocks/>
            </p:cNvSpPr>
            <p:nvPr/>
          </p:nvSpPr>
          <p:spPr bwMode="auto">
            <a:xfrm>
              <a:off x="5443538" y="2903455"/>
              <a:ext cx="0" cy="246063"/>
            </a:xfrm>
            <a:custGeom>
              <a:avLst/>
              <a:gdLst>
                <a:gd name="T0" fmla="*/ 155 h 155"/>
                <a:gd name="T1" fmla="*/ 81 h 155"/>
                <a:gd name="T2" fmla="*/ 0 h 155"/>
              </a:gdLst>
              <a:ahLst/>
              <a:cxnLst>
                <a:cxn ang="0">
                  <a:pos x="0" y="T0"/>
                </a:cxn>
                <a:cxn ang="0">
                  <a:pos x="0" y="T1"/>
                </a:cxn>
                <a:cxn ang="0">
                  <a:pos x="0" y="T2"/>
                </a:cxn>
              </a:cxnLst>
              <a:rect l="0" t="0" r="r" b="b"/>
              <a:pathLst>
                <a:path h="155">
                  <a:moveTo>
                    <a:pt x="0" y="155"/>
                  </a:moveTo>
                  <a:lnTo>
                    <a:pt x="0" y="81"/>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4" name="Line 123">
              <a:extLst>
                <a:ext uri="{FF2B5EF4-FFF2-40B4-BE49-F238E27FC236}">
                  <a16:creationId xmlns:a16="http://schemas.microsoft.com/office/drawing/2014/main" id="{3F6E1511-6174-4882-8DB5-6EC68619316B}"/>
                </a:ext>
              </a:extLst>
            </p:cNvPr>
            <p:cNvSpPr>
              <a:spLocks noChangeShapeType="1"/>
            </p:cNvSpPr>
            <p:nvPr/>
          </p:nvSpPr>
          <p:spPr bwMode="auto">
            <a:xfrm>
              <a:off x="5426076" y="3149517"/>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5" name="Line 124">
              <a:extLst>
                <a:ext uri="{FF2B5EF4-FFF2-40B4-BE49-F238E27FC236}">
                  <a16:creationId xmlns:a16="http://schemas.microsoft.com/office/drawing/2014/main" id="{CEEE084F-F8B4-4D37-BCB2-E61361A19B58}"/>
                </a:ext>
              </a:extLst>
            </p:cNvPr>
            <p:cNvSpPr>
              <a:spLocks noChangeShapeType="1"/>
            </p:cNvSpPr>
            <p:nvPr/>
          </p:nvSpPr>
          <p:spPr bwMode="auto">
            <a:xfrm>
              <a:off x="5426076" y="2903455"/>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36" name="Group 435">
            <a:extLst>
              <a:ext uri="{FF2B5EF4-FFF2-40B4-BE49-F238E27FC236}">
                <a16:creationId xmlns:a16="http://schemas.microsoft.com/office/drawing/2014/main" id="{A4DC0BCA-27AE-4CFC-82A7-405D990622BA}"/>
              </a:ext>
            </a:extLst>
          </p:cNvPr>
          <p:cNvGrpSpPr/>
          <p:nvPr/>
        </p:nvGrpSpPr>
        <p:grpSpPr>
          <a:xfrm>
            <a:off x="5575611" y="2685377"/>
            <a:ext cx="91440" cy="276225"/>
            <a:chOff x="5426076" y="2465305"/>
            <a:chExt cx="34925" cy="276225"/>
          </a:xfrm>
        </p:grpSpPr>
        <p:sp>
          <p:nvSpPr>
            <p:cNvPr id="437" name="Freeform 140">
              <a:extLst>
                <a:ext uri="{FF2B5EF4-FFF2-40B4-BE49-F238E27FC236}">
                  <a16:creationId xmlns:a16="http://schemas.microsoft.com/office/drawing/2014/main" id="{FF9894E7-C6CF-4FE7-B56C-953225D747EB}"/>
                </a:ext>
              </a:extLst>
            </p:cNvPr>
            <p:cNvSpPr>
              <a:spLocks/>
            </p:cNvSpPr>
            <p:nvPr/>
          </p:nvSpPr>
          <p:spPr bwMode="auto">
            <a:xfrm>
              <a:off x="5443538" y="2465305"/>
              <a:ext cx="0" cy="276225"/>
            </a:xfrm>
            <a:custGeom>
              <a:avLst/>
              <a:gdLst>
                <a:gd name="T0" fmla="*/ 174 h 174"/>
                <a:gd name="T1" fmla="*/ 89 h 174"/>
                <a:gd name="T2" fmla="*/ 0 h 174"/>
              </a:gdLst>
              <a:ahLst/>
              <a:cxnLst>
                <a:cxn ang="0">
                  <a:pos x="0" y="T0"/>
                </a:cxn>
                <a:cxn ang="0">
                  <a:pos x="0" y="T1"/>
                </a:cxn>
                <a:cxn ang="0">
                  <a:pos x="0" y="T2"/>
                </a:cxn>
              </a:cxnLst>
              <a:rect l="0" t="0" r="r" b="b"/>
              <a:pathLst>
                <a:path h="174">
                  <a:moveTo>
                    <a:pt x="0" y="174"/>
                  </a:moveTo>
                  <a:lnTo>
                    <a:pt x="0" y="89"/>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8" name="Line 141">
              <a:extLst>
                <a:ext uri="{FF2B5EF4-FFF2-40B4-BE49-F238E27FC236}">
                  <a16:creationId xmlns:a16="http://schemas.microsoft.com/office/drawing/2014/main" id="{5748C704-BDF4-4D2C-8DE0-E61D822198CE}"/>
                </a:ext>
              </a:extLst>
            </p:cNvPr>
            <p:cNvSpPr>
              <a:spLocks noChangeShapeType="1"/>
            </p:cNvSpPr>
            <p:nvPr/>
          </p:nvSpPr>
          <p:spPr bwMode="auto">
            <a:xfrm>
              <a:off x="5426076" y="2741530"/>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39" name="Line 142">
              <a:extLst>
                <a:ext uri="{FF2B5EF4-FFF2-40B4-BE49-F238E27FC236}">
                  <a16:creationId xmlns:a16="http://schemas.microsoft.com/office/drawing/2014/main" id="{C6D5FBA4-3DE1-454F-BE57-E13F90E3B284}"/>
                </a:ext>
              </a:extLst>
            </p:cNvPr>
            <p:cNvSpPr>
              <a:spLocks noChangeShapeType="1"/>
            </p:cNvSpPr>
            <p:nvPr/>
          </p:nvSpPr>
          <p:spPr bwMode="auto">
            <a:xfrm>
              <a:off x="5426076" y="2465305"/>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40" name="Group 439">
            <a:extLst>
              <a:ext uri="{FF2B5EF4-FFF2-40B4-BE49-F238E27FC236}">
                <a16:creationId xmlns:a16="http://schemas.microsoft.com/office/drawing/2014/main" id="{34AF8FE8-1A3C-49B8-8B9F-51C834ABCC0D}"/>
              </a:ext>
            </a:extLst>
          </p:cNvPr>
          <p:cNvGrpSpPr/>
          <p:nvPr/>
        </p:nvGrpSpPr>
        <p:grpSpPr>
          <a:xfrm>
            <a:off x="7104373" y="2248814"/>
            <a:ext cx="91440" cy="460375"/>
            <a:chOff x="6954838" y="2028742"/>
            <a:chExt cx="34925" cy="460375"/>
          </a:xfrm>
        </p:grpSpPr>
        <p:sp>
          <p:nvSpPr>
            <p:cNvPr id="441" name="Freeform 158">
              <a:extLst>
                <a:ext uri="{FF2B5EF4-FFF2-40B4-BE49-F238E27FC236}">
                  <a16:creationId xmlns:a16="http://schemas.microsoft.com/office/drawing/2014/main" id="{DADAC9AE-D202-48F6-8247-3298D6A8DFF5}"/>
                </a:ext>
              </a:extLst>
            </p:cNvPr>
            <p:cNvSpPr>
              <a:spLocks/>
            </p:cNvSpPr>
            <p:nvPr/>
          </p:nvSpPr>
          <p:spPr bwMode="auto">
            <a:xfrm>
              <a:off x="6972301" y="2028742"/>
              <a:ext cx="0" cy="460375"/>
            </a:xfrm>
            <a:custGeom>
              <a:avLst/>
              <a:gdLst>
                <a:gd name="T0" fmla="*/ 290 h 290"/>
                <a:gd name="T1" fmla="*/ 151 h 290"/>
                <a:gd name="T2" fmla="*/ 0 h 290"/>
              </a:gdLst>
              <a:ahLst/>
              <a:cxnLst>
                <a:cxn ang="0">
                  <a:pos x="0" y="T0"/>
                </a:cxn>
                <a:cxn ang="0">
                  <a:pos x="0" y="T1"/>
                </a:cxn>
                <a:cxn ang="0">
                  <a:pos x="0" y="T2"/>
                </a:cxn>
              </a:cxnLst>
              <a:rect l="0" t="0" r="r" b="b"/>
              <a:pathLst>
                <a:path h="290">
                  <a:moveTo>
                    <a:pt x="0" y="290"/>
                  </a:moveTo>
                  <a:lnTo>
                    <a:pt x="0" y="151"/>
                  </a:lnTo>
                  <a:lnTo>
                    <a:pt x="0" y="0"/>
                  </a:lnTo>
                </a:path>
              </a:pathLst>
            </a:custGeom>
            <a:noFill/>
            <a:ln w="12700" cap="flat">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42" name="Line 159">
              <a:extLst>
                <a:ext uri="{FF2B5EF4-FFF2-40B4-BE49-F238E27FC236}">
                  <a16:creationId xmlns:a16="http://schemas.microsoft.com/office/drawing/2014/main" id="{0135619D-2F70-4400-912C-709B8FC63C0C}"/>
                </a:ext>
              </a:extLst>
            </p:cNvPr>
            <p:cNvSpPr>
              <a:spLocks noChangeShapeType="1"/>
            </p:cNvSpPr>
            <p:nvPr/>
          </p:nvSpPr>
          <p:spPr bwMode="auto">
            <a:xfrm>
              <a:off x="6954838" y="2489117"/>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43" name="Line 160">
              <a:extLst>
                <a:ext uri="{FF2B5EF4-FFF2-40B4-BE49-F238E27FC236}">
                  <a16:creationId xmlns:a16="http://schemas.microsoft.com/office/drawing/2014/main" id="{D9487C43-69D9-4BC9-9EF2-C883C3A55774}"/>
                </a:ext>
              </a:extLst>
            </p:cNvPr>
            <p:cNvSpPr>
              <a:spLocks noChangeShapeType="1"/>
            </p:cNvSpPr>
            <p:nvPr/>
          </p:nvSpPr>
          <p:spPr bwMode="auto">
            <a:xfrm>
              <a:off x="6954838" y="2028742"/>
              <a:ext cx="34925" cy="0"/>
            </a:xfrm>
            <a:prstGeom prst="line">
              <a:avLst/>
            </a:prstGeom>
            <a:noFill/>
            <a:ln w="12700" cap="flat">
              <a:solidFill>
                <a:srgbClr val="51118E"/>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44" name="Group 443">
            <a:extLst>
              <a:ext uri="{FF2B5EF4-FFF2-40B4-BE49-F238E27FC236}">
                <a16:creationId xmlns:a16="http://schemas.microsoft.com/office/drawing/2014/main" id="{16DB5319-756C-41D0-A742-A39DF503EC7C}"/>
              </a:ext>
            </a:extLst>
          </p:cNvPr>
          <p:cNvGrpSpPr/>
          <p:nvPr/>
        </p:nvGrpSpPr>
        <p:grpSpPr>
          <a:xfrm>
            <a:off x="7104373" y="1604289"/>
            <a:ext cx="91440" cy="485775"/>
            <a:chOff x="6954838" y="1384217"/>
            <a:chExt cx="34925" cy="485775"/>
          </a:xfrm>
        </p:grpSpPr>
        <p:sp>
          <p:nvSpPr>
            <p:cNvPr id="445" name="Freeform 176">
              <a:extLst>
                <a:ext uri="{FF2B5EF4-FFF2-40B4-BE49-F238E27FC236}">
                  <a16:creationId xmlns:a16="http://schemas.microsoft.com/office/drawing/2014/main" id="{9F8DB5BD-848B-4EED-8EB9-539F86E28CC1}"/>
                </a:ext>
              </a:extLst>
            </p:cNvPr>
            <p:cNvSpPr>
              <a:spLocks/>
            </p:cNvSpPr>
            <p:nvPr/>
          </p:nvSpPr>
          <p:spPr bwMode="auto">
            <a:xfrm>
              <a:off x="6972301" y="1384217"/>
              <a:ext cx="0" cy="485775"/>
            </a:xfrm>
            <a:custGeom>
              <a:avLst/>
              <a:gdLst>
                <a:gd name="T0" fmla="*/ 306 h 306"/>
                <a:gd name="T1" fmla="*/ 159 h 306"/>
                <a:gd name="T2" fmla="*/ 0 h 306"/>
              </a:gdLst>
              <a:ahLst/>
              <a:cxnLst>
                <a:cxn ang="0">
                  <a:pos x="0" y="T0"/>
                </a:cxn>
                <a:cxn ang="0">
                  <a:pos x="0" y="T1"/>
                </a:cxn>
                <a:cxn ang="0">
                  <a:pos x="0" y="T2"/>
                </a:cxn>
              </a:cxnLst>
              <a:rect l="0" t="0" r="r" b="b"/>
              <a:pathLst>
                <a:path h="306">
                  <a:moveTo>
                    <a:pt x="0" y="306"/>
                  </a:moveTo>
                  <a:lnTo>
                    <a:pt x="0" y="159"/>
                  </a:lnTo>
                  <a:lnTo>
                    <a:pt x="0" y="0"/>
                  </a:lnTo>
                </a:path>
              </a:pathLst>
            </a:custGeom>
            <a:noFill/>
            <a:ln w="12700" cap="flat">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46" name="Line 177">
              <a:extLst>
                <a:ext uri="{FF2B5EF4-FFF2-40B4-BE49-F238E27FC236}">
                  <a16:creationId xmlns:a16="http://schemas.microsoft.com/office/drawing/2014/main" id="{2EDF429F-4B31-4D0F-AE04-811380CA05B5}"/>
                </a:ext>
              </a:extLst>
            </p:cNvPr>
            <p:cNvSpPr>
              <a:spLocks noChangeShapeType="1"/>
            </p:cNvSpPr>
            <p:nvPr/>
          </p:nvSpPr>
          <p:spPr bwMode="auto">
            <a:xfrm>
              <a:off x="6954838" y="1869992"/>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47" name="Line 178">
              <a:extLst>
                <a:ext uri="{FF2B5EF4-FFF2-40B4-BE49-F238E27FC236}">
                  <a16:creationId xmlns:a16="http://schemas.microsoft.com/office/drawing/2014/main" id="{2640A3B1-334E-406D-9E5B-9176C5F0E267}"/>
                </a:ext>
              </a:extLst>
            </p:cNvPr>
            <p:cNvSpPr>
              <a:spLocks noChangeShapeType="1"/>
            </p:cNvSpPr>
            <p:nvPr/>
          </p:nvSpPr>
          <p:spPr bwMode="auto">
            <a:xfrm>
              <a:off x="6954838" y="1384217"/>
              <a:ext cx="34925" cy="0"/>
            </a:xfrm>
            <a:prstGeom prst="line">
              <a:avLst/>
            </a:prstGeom>
            <a:noFill/>
            <a:ln w="12700" cap="flat">
              <a:solidFill>
                <a:schemeClr val="bg1">
                  <a:lumMod val="50000"/>
                </a:schemeClr>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48" name="Group 447">
            <a:extLst>
              <a:ext uri="{FF2B5EF4-FFF2-40B4-BE49-F238E27FC236}">
                <a16:creationId xmlns:a16="http://schemas.microsoft.com/office/drawing/2014/main" id="{1C224D50-205F-4BDD-B97B-5D4DF50BD13F}"/>
              </a:ext>
            </a:extLst>
          </p:cNvPr>
          <p:cNvGrpSpPr/>
          <p:nvPr/>
        </p:nvGrpSpPr>
        <p:grpSpPr>
          <a:xfrm>
            <a:off x="2553971" y="1851939"/>
            <a:ext cx="4591050" cy="3108325"/>
            <a:chOff x="2381251" y="1631867"/>
            <a:chExt cx="4591050" cy="3108325"/>
          </a:xfrm>
        </p:grpSpPr>
        <p:sp>
          <p:nvSpPr>
            <p:cNvPr id="449" name="Freeform 179">
              <a:extLst>
                <a:ext uri="{FF2B5EF4-FFF2-40B4-BE49-F238E27FC236}">
                  <a16:creationId xmlns:a16="http://schemas.microsoft.com/office/drawing/2014/main" id="{97A4705C-59DD-4822-B1AD-CD3F0FFB29C3}"/>
                </a:ext>
              </a:extLst>
            </p:cNvPr>
            <p:cNvSpPr>
              <a:spLocks/>
            </p:cNvSpPr>
            <p:nvPr/>
          </p:nvSpPr>
          <p:spPr bwMode="auto">
            <a:xfrm>
              <a:off x="2381251" y="4006767"/>
              <a:ext cx="960438" cy="733425"/>
            </a:xfrm>
            <a:custGeom>
              <a:avLst/>
              <a:gdLst>
                <a:gd name="T0" fmla="*/ 6 w 605"/>
                <a:gd name="T1" fmla="*/ 455 h 462"/>
                <a:gd name="T2" fmla="*/ 17 w 605"/>
                <a:gd name="T3" fmla="*/ 451 h 462"/>
                <a:gd name="T4" fmla="*/ 28 w 605"/>
                <a:gd name="T5" fmla="*/ 444 h 462"/>
                <a:gd name="T6" fmla="*/ 39 w 605"/>
                <a:gd name="T7" fmla="*/ 429 h 462"/>
                <a:gd name="T8" fmla="*/ 53 w 605"/>
                <a:gd name="T9" fmla="*/ 425 h 462"/>
                <a:gd name="T10" fmla="*/ 68 w 605"/>
                <a:gd name="T11" fmla="*/ 418 h 462"/>
                <a:gd name="T12" fmla="*/ 79 w 605"/>
                <a:gd name="T13" fmla="*/ 398 h 462"/>
                <a:gd name="T14" fmla="*/ 90 w 605"/>
                <a:gd name="T15" fmla="*/ 394 h 462"/>
                <a:gd name="T16" fmla="*/ 100 w 605"/>
                <a:gd name="T17" fmla="*/ 387 h 462"/>
                <a:gd name="T18" fmla="*/ 111 w 605"/>
                <a:gd name="T19" fmla="*/ 383 h 462"/>
                <a:gd name="T20" fmla="*/ 122 w 605"/>
                <a:gd name="T21" fmla="*/ 368 h 462"/>
                <a:gd name="T22" fmla="*/ 133 w 605"/>
                <a:gd name="T23" fmla="*/ 357 h 462"/>
                <a:gd name="T24" fmla="*/ 144 w 605"/>
                <a:gd name="T25" fmla="*/ 350 h 462"/>
                <a:gd name="T26" fmla="*/ 159 w 605"/>
                <a:gd name="T27" fmla="*/ 346 h 462"/>
                <a:gd name="T28" fmla="*/ 168 w 605"/>
                <a:gd name="T29" fmla="*/ 335 h 462"/>
                <a:gd name="T30" fmla="*/ 177 w 605"/>
                <a:gd name="T31" fmla="*/ 324 h 462"/>
                <a:gd name="T32" fmla="*/ 190 w 605"/>
                <a:gd name="T33" fmla="*/ 316 h 462"/>
                <a:gd name="T34" fmla="*/ 206 w 605"/>
                <a:gd name="T35" fmla="*/ 305 h 462"/>
                <a:gd name="T36" fmla="*/ 216 w 605"/>
                <a:gd name="T37" fmla="*/ 298 h 462"/>
                <a:gd name="T38" fmla="*/ 230 w 605"/>
                <a:gd name="T39" fmla="*/ 287 h 462"/>
                <a:gd name="T40" fmla="*/ 241 w 605"/>
                <a:gd name="T41" fmla="*/ 276 h 462"/>
                <a:gd name="T42" fmla="*/ 255 w 605"/>
                <a:gd name="T43" fmla="*/ 265 h 462"/>
                <a:gd name="T44" fmla="*/ 266 w 605"/>
                <a:gd name="T45" fmla="*/ 253 h 462"/>
                <a:gd name="T46" fmla="*/ 277 w 605"/>
                <a:gd name="T47" fmla="*/ 246 h 462"/>
                <a:gd name="T48" fmla="*/ 288 w 605"/>
                <a:gd name="T49" fmla="*/ 235 h 462"/>
                <a:gd name="T50" fmla="*/ 303 w 605"/>
                <a:gd name="T51" fmla="*/ 227 h 462"/>
                <a:gd name="T52" fmla="*/ 317 w 605"/>
                <a:gd name="T53" fmla="*/ 224 h 462"/>
                <a:gd name="T54" fmla="*/ 328 w 605"/>
                <a:gd name="T55" fmla="*/ 216 h 462"/>
                <a:gd name="T56" fmla="*/ 339 w 605"/>
                <a:gd name="T57" fmla="*/ 209 h 462"/>
                <a:gd name="T58" fmla="*/ 352 w 605"/>
                <a:gd name="T59" fmla="*/ 202 h 462"/>
                <a:gd name="T60" fmla="*/ 368 w 605"/>
                <a:gd name="T61" fmla="*/ 194 h 462"/>
                <a:gd name="T62" fmla="*/ 374 w 605"/>
                <a:gd name="T63" fmla="*/ 179 h 462"/>
                <a:gd name="T64" fmla="*/ 385 w 605"/>
                <a:gd name="T65" fmla="*/ 168 h 462"/>
                <a:gd name="T66" fmla="*/ 396 w 605"/>
                <a:gd name="T67" fmla="*/ 157 h 462"/>
                <a:gd name="T68" fmla="*/ 410 w 605"/>
                <a:gd name="T69" fmla="*/ 142 h 462"/>
                <a:gd name="T70" fmla="*/ 421 w 605"/>
                <a:gd name="T71" fmla="*/ 137 h 462"/>
                <a:gd name="T72" fmla="*/ 436 w 605"/>
                <a:gd name="T73" fmla="*/ 135 h 462"/>
                <a:gd name="T74" fmla="*/ 447 w 605"/>
                <a:gd name="T75" fmla="*/ 126 h 462"/>
                <a:gd name="T76" fmla="*/ 457 w 605"/>
                <a:gd name="T77" fmla="*/ 116 h 462"/>
                <a:gd name="T78" fmla="*/ 468 w 605"/>
                <a:gd name="T79" fmla="*/ 105 h 462"/>
                <a:gd name="T80" fmla="*/ 479 w 605"/>
                <a:gd name="T81" fmla="*/ 98 h 462"/>
                <a:gd name="T82" fmla="*/ 494 w 605"/>
                <a:gd name="T83" fmla="*/ 87 h 462"/>
                <a:gd name="T84" fmla="*/ 508 w 605"/>
                <a:gd name="T85" fmla="*/ 83 h 462"/>
                <a:gd name="T86" fmla="*/ 523 w 605"/>
                <a:gd name="T87" fmla="*/ 72 h 462"/>
                <a:gd name="T88" fmla="*/ 534 w 605"/>
                <a:gd name="T89" fmla="*/ 61 h 462"/>
                <a:gd name="T90" fmla="*/ 547 w 605"/>
                <a:gd name="T91" fmla="*/ 56 h 462"/>
                <a:gd name="T92" fmla="*/ 558 w 605"/>
                <a:gd name="T93" fmla="*/ 41 h 462"/>
                <a:gd name="T94" fmla="*/ 572 w 605"/>
                <a:gd name="T95" fmla="*/ 26 h 462"/>
                <a:gd name="T96" fmla="*/ 587 w 605"/>
                <a:gd name="T97" fmla="*/ 15 h 462"/>
                <a:gd name="T98" fmla="*/ 601 w 605"/>
                <a:gd name="T99" fmla="*/ 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5" h="462">
                  <a:moveTo>
                    <a:pt x="0" y="462"/>
                  </a:moveTo>
                  <a:lnTo>
                    <a:pt x="0" y="458"/>
                  </a:lnTo>
                  <a:lnTo>
                    <a:pt x="4" y="458"/>
                  </a:lnTo>
                  <a:lnTo>
                    <a:pt x="6" y="455"/>
                  </a:lnTo>
                  <a:lnTo>
                    <a:pt x="10" y="455"/>
                  </a:lnTo>
                  <a:lnTo>
                    <a:pt x="10" y="451"/>
                  </a:lnTo>
                  <a:lnTo>
                    <a:pt x="13" y="451"/>
                  </a:lnTo>
                  <a:lnTo>
                    <a:pt x="17" y="451"/>
                  </a:lnTo>
                  <a:lnTo>
                    <a:pt x="21" y="447"/>
                  </a:lnTo>
                  <a:lnTo>
                    <a:pt x="24" y="447"/>
                  </a:lnTo>
                  <a:lnTo>
                    <a:pt x="28" y="447"/>
                  </a:lnTo>
                  <a:lnTo>
                    <a:pt x="28" y="444"/>
                  </a:lnTo>
                  <a:lnTo>
                    <a:pt x="32" y="436"/>
                  </a:lnTo>
                  <a:lnTo>
                    <a:pt x="35" y="436"/>
                  </a:lnTo>
                  <a:lnTo>
                    <a:pt x="39" y="431"/>
                  </a:lnTo>
                  <a:lnTo>
                    <a:pt x="39" y="429"/>
                  </a:lnTo>
                  <a:lnTo>
                    <a:pt x="42" y="425"/>
                  </a:lnTo>
                  <a:lnTo>
                    <a:pt x="46" y="425"/>
                  </a:lnTo>
                  <a:lnTo>
                    <a:pt x="50" y="425"/>
                  </a:lnTo>
                  <a:lnTo>
                    <a:pt x="53" y="425"/>
                  </a:lnTo>
                  <a:lnTo>
                    <a:pt x="57" y="420"/>
                  </a:lnTo>
                  <a:lnTo>
                    <a:pt x="61" y="420"/>
                  </a:lnTo>
                  <a:lnTo>
                    <a:pt x="64" y="420"/>
                  </a:lnTo>
                  <a:lnTo>
                    <a:pt x="68" y="418"/>
                  </a:lnTo>
                  <a:lnTo>
                    <a:pt x="71" y="414"/>
                  </a:lnTo>
                  <a:lnTo>
                    <a:pt x="75" y="407"/>
                  </a:lnTo>
                  <a:lnTo>
                    <a:pt x="79" y="403"/>
                  </a:lnTo>
                  <a:lnTo>
                    <a:pt x="79" y="398"/>
                  </a:lnTo>
                  <a:lnTo>
                    <a:pt x="82" y="398"/>
                  </a:lnTo>
                  <a:lnTo>
                    <a:pt x="86" y="398"/>
                  </a:lnTo>
                  <a:lnTo>
                    <a:pt x="90" y="398"/>
                  </a:lnTo>
                  <a:lnTo>
                    <a:pt x="90" y="394"/>
                  </a:lnTo>
                  <a:lnTo>
                    <a:pt x="93" y="394"/>
                  </a:lnTo>
                  <a:lnTo>
                    <a:pt x="97" y="394"/>
                  </a:lnTo>
                  <a:lnTo>
                    <a:pt x="97" y="392"/>
                  </a:lnTo>
                  <a:lnTo>
                    <a:pt x="100" y="387"/>
                  </a:lnTo>
                  <a:lnTo>
                    <a:pt x="104" y="387"/>
                  </a:lnTo>
                  <a:lnTo>
                    <a:pt x="108" y="387"/>
                  </a:lnTo>
                  <a:lnTo>
                    <a:pt x="108" y="383"/>
                  </a:lnTo>
                  <a:lnTo>
                    <a:pt x="111" y="383"/>
                  </a:lnTo>
                  <a:lnTo>
                    <a:pt x="115" y="376"/>
                  </a:lnTo>
                  <a:lnTo>
                    <a:pt x="119" y="372"/>
                  </a:lnTo>
                  <a:lnTo>
                    <a:pt x="119" y="368"/>
                  </a:lnTo>
                  <a:lnTo>
                    <a:pt x="122" y="368"/>
                  </a:lnTo>
                  <a:lnTo>
                    <a:pt x="126" y="365"/>
                  </a:lnTo>
                  <a:lnTo>
                    <a:pt x="129" y="361"/>
                  </a:lnTo>
                  <a:lnTo>
                    <a:pt x="129" y="357"/>
                  </a:lnTo>
                  <a:lnTo>
                    <a:pt x="133" y="357"/>
                  </a:lnTo>
                  <a:lnTo>
                    <a:pt x="137" y="357"/>
                  </a:lnTo>
                  <a:lnTo>
                    <a:pt x="137" y="354"/>
                  </a:lnTo>
                  <a:lnTo>
                    <a:pt x="140" y="350"/>
                  </a:lnTo>
                  <a:lnTo>
                    <a:pt x="144" y="350"/>
                  </a:lnTo>
                  <a:lnTo>
                    <a:pt x="148" y="346"/>
                  </a:lnTo>
                  <a:lnTo>
                    <a:pt x="151" y="346"/>
                  </a:lnTo>
                  <a:lnTo>
                    <a:pt x="155" y="346"/>
                  </a:lnTo>
                  <a:lnTo>
                    <a:pt x="159" y="346"/>
                  </a:lnTo>
                  <a:lnTo>
                    <a:pt x="159" y="339"/>
                  </a:lnTo>
                  <a:lnTo>
                    <a:pt x="162" y="339"/>
                  </a:lnTo>
                  <a:lnTo>
                    <a:pt x="166" y="335"/>
                  </a:lnTo>
                  <a:lnTo>
                    <a:pt x="168" y="335"/>
                  </a:lnTo>
                  <a:lnTo>
                    <a:pt x="168" y="331"/>
                  </a:lnTo>
                  <a:lnTo>
                    <a:pt x="173" y="331"/>
                  </a:lnTo>
                  <a:lnTo>
                    <a:pt x="177" y="328"/>
                  </a:lnTo>
                  <a:lnTo>
                    <a:pt x="177" y="324"/>
                  </a:lnTo>
                  <a:lnTo>
                    <a:pt x="179" y="320"/>
                  </a:lnTo>
                  <a:lnTo>
                    <a:pt x="184" y="320"/>
                  </a:lnTo>
                  <a:lnTo>
                    <a:pt x="188" y="320"/>
                  </a:lnTo>
                  <a:lnTo>
                    <a:pt x="190" y="316"/>
                  </a:lnTo>
                  <a:lnTo>
                    <a:pt x="195" y="313"/>
                  </a:lnTo>
                  <a:lnTo>
                    <a:pt x="197" y="313"/>
                  </a:lnTo>
                  <a:lnTo>
                    <a:pt x="201" y="313"/>
                  </a:lnTo>
                  <a:lnTo>
                    <a:pt x="206" y="305"/>
                  </a:lnTo>
                  <a:lnTo>
                    <a:pt x="208" y="302"/>
                  </a:lnTo>
                  <a:lnTo>
                    <a:pt x="212" y="302"/>
                  </a:lnTo>
                  <a:lnTo>
                    <a:pt x="216" y="302"/>
                  </a:lnTo>
                  <a:lnTo>
                    <a:pt x="216" y="298"/>
                  </a:lnTo>
                  <a:lnTo>
                    <a:pt x="219" y="298"/>
                  </a:lnTo>
                  <a:lnTo>
                    <a:pt x="223" y="294"/>
                  </a:lnTo>
                  <a:lnTo>
                    <a:pt x="226" y="287"/>
                  </a:lnTo>
                  <a:lnTo>
                    <a:pt x="230" y="287"/>
                  </a:lnTo>
                  <a:lnTo>
                    <a:pt x="234" y="287"/>
                  </a:lnTo>
                  <a:lnTo>
                    <a:pt x="237" y="283"/>
                  </a:lnTo>
                  <a:lnTo>
                    <a:pt x="237" y="279"/>
                  </a:lnTo>
                  <a:lnTo>
                    <a:pt x="241" y="276"/>
                  </a:lnTo>
                  <a:lnTo>
                    <a:pt x="245" y="272"/>
                  </a:lnTo>
                  <a:lnTo>
                    <a:pt x="248" y="268"/>
                  </a:lnTo>
                  <a:lnTo>
                    <a:pt x="252" y="268"/>
                  </a:lnTo>
                  <a:lnTo>
                    <a:pt x="255" y="265"/>
                  </a:lnTo>
                  <a:lnTo>
                    <a:pt x="255" y="257"/>
                  </a:lnTo>
                  <a:lnTo>
                    <a:pt x="259" y="257"/>
                  </a:lnTo>
                  <a:lnTo>
                    <a:pt x="263" y="253"/>
                  </a:lnTo>
                  <a:lnTo>
                    <a:pt x="266" y="253"/>
                  </a:lnTo>
                  <a:lnTo>
                    <a:pt x="266" y="250"/>
                  </a:lnTo>
                  <a:lnTo>
                    <a:pt x="270" y="250"/>
                  </a:lnTo>
                  <a:lnTo>
                    <a:pt x="274" y="250"/>
                  </a:lnTo>
                  <a:lnTo>
                    <a:pt x="277" y="246"/>
                  </a:lnTo>
                  <a:lnTo>
                    <a:pt x="281" y="239"/>
                  </a:lnTo>
                  <a:lnTo>
                    <a:pt x="284" y="239"/>
                  </a:lnTo>
                  <a:lnTo>
                    <a:pt x="288" y="239"/>
                  </a:lnTo>
                  <a:lnTo>
                    <a:pt x="288" y="235"/>
                  </a:lnTo>
                  <a:lnTo>
                    <a:pt x="292" y="231"/>
                  </a:lnTo>
                  <a:lnTo>
                    <a:pt x="295" y="231"/>
                  </a:lnTo>
                  <a:lnTo>
                    <a:pt x="299" y="231"/>
                  </a:lnTo>
                  <a:lnTo>
                    <a:pt x="303" y="227"/>
                  </a:lnTo>
                  <a:lnTo>
                    <a:pt x="306" y="227"/>
                  </a:lnTo>
                  <a:lnTo>
                    <a:pt x="310" y="224"/>
                  </a:lnTo>
                  <a:lnTo>
                    <a:pt x="313" y="224"/>
                  </a:lnTo>
                  <a:lnTo>
                    <a:pt x="317" y="224"/>
                  </a:lnTo>
                  <a:lnTo>
                    <a:pt x="317" y="220"/>
                  </a:lnTo>
                  <a:lnTo>
                    <a:pt x="321" y="220"/>
                  </a:lnTo>
                  <a:lnTo>
                    <a:pt x="324" y="220"/>
                  </a:lnTo>
                  <a:lnTo>
                    <a:pt x="328" y="216"/>
                  </a:lnTo>
                  <a:lnTo>
                    <a:pt x="332" y="216"/>
                  </a:lnTo>
                  <a:lnTo>
                    <a:pt x="335" y="213"/>
                  </a:lnTo>
                  <a:lnTo>
                    <a:pt x="335" y="209"/>
                  </a:lnTo>
                  <a:lnTo>
                    <a:pt x="339" y="209"/>
                  </a:lnTo>
                  <a:lnTo>
                    <a:pt x="341" y="205"/>
                  </a:lnTo>
                  <a:lnTo>
                    <a:pt x="346" y="205"/>
                  </a:lnTo>
                  <a:lnTo>
                    <a:pt x="350" y="202"/>
                  </a:lnTo>
                  <a:lnTo>
                    <a:pt x="352" y="202"/>
                  </a:lnTo>
                  <a:lnTo>
                    <a:pt x="357" y="198"/>
                  </a:lnTo>
                  <a:lnTo>
                    <a:pt x="361" y="198"/>
                  </a:lnTo>
                  <a:lnTo>
                    <a:pt x="363" y="194"/>
                  </a:lnTo>
                  <a:lnTo>
                    <a:pt x="368" y="194"/>
                  </a:lnTo>
                  <a:lnTo>
                    <a:pt x="368" y="187"/>
                  </a:lnTo>
                  <a:lnTo>
                    <a:pt x="370" y="183"/>
                  </a:lnTo>
                  <a:lnTo>
                    <a:pt x="374" y="183"/>
                  </a:lnTo>
                  <a:lnTo>
                    <a:pt x="374" y="179"/>
                  </a:lnTo>
                  <a:lnTo>
                    <a:pt x="379" y="176"/>
                  </a:lnTo>
                  <a:lnTo>
                    <a:pt x="381" y="172"/>
                  </a:lnTo>
                  <a:lnTo>
                    <a:pt x="385" y="172"/>
                  </a:lnTo>
                  <a:lnTo>
                    <a:pt x="385" y="168"/>
                  </a:lnTo>
                  <a:lnTo>
                    <a:pt x="390" y="164"/>
                  </a:lnTo>
                  <a:lnTo>
                    <a:pt x="392" y="161"/>
                  </a:lnTo>
                  <a:lnTo>
                    <a:pt x="396" y="161"/>
                  </a:lnTo>
                  <a:lnTo>
                    <a:pt x="396" y="157"/>
                  </a:lnTo>
                  <a:lnTo>
                    <a:pt x="399" y="153"/>
                  </a:lnTo>
                  <a:lnTo>
                    <a:pt x="403" y="150"/>
                  </a:lnTo>
                  <a:lnTo>
                    <a:pt x="407" y="146"/>
                  </a:lnTo>
                  <a:lnTo>
                    <a:pt x="410" y="142"/>
                  </a:lnTo>
                  <a:lnTo>
                    <a:pt x="414" y="142"/>
                  </a:lnTo>
                  <a:lnTo>
                    <a:pt x="414" y="137"/>
                  </a:lnTo>
                  <a:lnTo>
                    <a:pt x="418" y="137"/>
                  </a:lnTo>
                  <a:lnTo>
                    <a:pt x="421" y="137"/>
                  </a:lnTo>
                  <a:lnTo>
                    <a:pt x="425" y="137"/>
                  </a:lnTo>
                  <a:lnTo>
                    <a:pt x="428" y="137"/>
                  </a:lnTo>
                  <a:lnTo>
                    <a:pt x="432" y="137"/>
                  </a:lnTo>
                  <a:lnTo>
                    <a:pt x="436" y="135"/>
                  </a:lnTo>
                  <a:lnTo>
                    <a:pt x="439" y="135"/>
                  </a:lnTo>
                  <a:lnTo>
                    <a:pt x="443" y="131"/>
                  </a:lnTo>
                  <a:lnTo>
                    <a:pt x="443" y="126"/>
                  </a:lnTo>
                  <a:lnTo>
                    <a:pt x="447" y="126"/>
                  </a:lnTo>
                  <a:lnTo>
                    <a:pt x="450" y="124"/>
                  </a:lnTo>
                  <a:lnTo>
                    <a:pt x="454" y="120"/>
                  </a:lnTo>
                  <a:lnTo>
                    <a:pt x="454" y="116"/>
                  </a:lnTo>
                  <a:lnTo>
                    <a:pt x="457" y="116"/>
                  </a:lnTo>
                  <a:lnTo>
                    <a:pt x="461" y="111"/>
                  </a:lnTo>
                  <a:lnTo>
                    <a:pt x="465" y="111"/>
                  </a:lnTo>
                  <a:lnTo>
                    <a:pt x="465" y="109"/>
                  </a:lnTo>
                  <a:lnTo>
                    <a:pt x="468" y="105"/>
                  </a:lnTo>
                  <a:lnTo>
                    <a:pt x="472" y="105"/>
                  </a:lnTo>
                  <a:lnTo>
                    <a:pt x="476" y="100"/>
                  </a:lnTo>
                  <a:lnTo>
                    <a:pt x="476" y="98"/>
                  </a:lnTo>
                  <a:lnTo>
                    <a:pt x="479" y="98"/>
                  </a:lnTo>
                  <a:lnTo>
                    <a:pt x="483" y="98"/>
                  </a:lnTo>
                  <a:lnTo>
                    <a:pt x="486" y="94"/>
                  </a:lnTo>
                  <a:lnTo>
                    <a:pt x="490" y="89"/>
                  </a:lnTo>
                  <a:lnTo>
                    <a:pt x="494" y="87"/>
                  </a:lnTo>
                  <a:lnTo>
                    <a:pt x="497" y="87"/>
                  </a:lnTo>
                  <a:lnTo>
                    <a:pt x="501" y="87"/>
                  </a:lnTo>
                  <a:lnTo>
                    <a:pt x="505" y="83"/>
                  </a:lnTo>
                  <a:lnTo>
                    <a:pt x="508" y="83"/>
                  </a:lnTo>
                  <a:lnTo>
                    <a:pt x="512" y="78"/>
                  </a:lnTo>
                  <a:lnTo>
                    <a:pt x="515" y="74"/>
                  </a:lnTo>
                  <a:lnTo>
                    <a:pt x="519" y="74"/>
                  </a:lnTo>
                  <a:lnTo>
                    <a:pt x="523" y="72"/>
                  </a:lnTo>
                  <a:lnTo>
                    <a:pt x="525" y="67"/>
                  </a:lnTo>
                  <a:lnTo>
                    <a:pt x="530" y="67"/>
                  </a:lnTo>
                  <a:lnTo>
                    <a:pt x="534" y="63"/>
                  </a:lnTo>
                  <a:lnTo>
                    <a:pt x="534" y="61"/>
                  </a:lnTo>
                  <a:lnTo>
                    <a:pt x="536" y="61"/>
                  </a:lnTo>
                  <a:lnTo>
                    <a:pt x="541" y="56"/>
                  </a:lnTo>
                  <a:lnTo>
                    <a:pt x="543" y="56"/>
                  </a:lnTo>
                  <a:lnTo>
                    <a:pt x="547" y="56"/>
                  </a:lnTo>
                  <a:lnTo>
                    <a:pt x="552" y="52"/>
                  </a:lnTo>
                  <a:lnTo>
                    <a:pt x="554" y="48"/>
                  </a:lnTo>
                  <a:lnTo>
                    <a:pt x="554" y="41"/>
                  </a:lnTo>
                  <a:lnTo>
                    <a:pt x="558" y="41"/>
                  </a:lnTo>
                  <a:lnTo>
                    <a:pt x="563" y="37"/>
                  </a:lnTo>
                  <a:lnTo>
                    <a:pt x="565" y="37"/>
                  </a:lnTo>
                  <a:lnTo>
                    <a:pt x="569" y="34"/>
                  </a:lnTo>
                  <a:lnTo>
                    <a:pt x="572" y="26"/>
                  </a:lnTo>
                  <a:lnTo>
                    <a:pt x="576" y="22"/>
                  </a:lnTo>
                  <a:lnTo>
                    <a:pt x="580" y="19"/>
                  </a:lnTo>
                  <a:lnTo>
                    <a:pt x="583" y="19"/>
                  </a:lnTo>
                  <a:lnTo>
                    <a:pt x="587" y="15"/>
                  </a:lnTo>
                  <a:lnTo>
                    <a:pt x="591" y="11"/>
                  </a:lnTo>
                  <a:lnTo>
                    <a:pt x="594" y="8"/>
                  </a:lnTo>
                  <a:lnTo>
                    <a:pt x="598" y="8"/>
                  </a:lnTo>
                  <a:lnTo>
                    <a:pt x="601" y="4"/>
                  </a:lnTo>
                  <a:lnTo>
                    <a:pt x="605"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0" name="Freeform 180">
              <a:extLst>
                <a:ext uri="{FF2B5EF4-FFF2-40B4-BE49-F238E27FC236}">
                  <a16:creationId xmlns:a16="http://schemas.microsoft.com/office/drawing/2014/main" id="{4DC2AEF4-391A-41AB-A011-5D264531E8A0}"/>
                </a:ext>
              </a:extLst>
            </p:cNvPr>
            <p:cNvSpPr>
              <a:spLocks/>
            </p:cNvSpPr>
            <p:nvPr/>
          </p:nvSpPr>
          <p:spPr bwMode="auto">
            <a:xfrm>
              <a:off x="3341688" y="3316205"/>
              <a:ext cx="985838" cy="690563"/>
            </a:xfrm>
            <a:custGeom>
              <a:avLst/>
              <a:gdLst>
                <a:gd name="T0" fmla="*/ 7 w 621"/>
                <a:gd name="T1" fmla="*/ 424 h 435"/>
                <a:gd name="T2" fmla="*/ 18 w 621"/>
                <a:gd name="T3" fmla="*/ 420 h 435"/>
                <a:gd name="T4" fmla="*/ 29 w 621"/>
                <a:gd name="T5" fmla="*/ 417 h 435"/>
                <a:gd name="T6" fmla="*/ 40 w 621"/>
                <a:gd name="T7" fmla="*/ 406 h 435"/>
                <a:gd name="T8" fmla="*/ 54 w 621"/>
                <a:gd name="T9" fmla="*/ 394 h 435"/>
                <a:gd name="T10" fmla="*/ 69 w 621"/>
                <a:gd name="T11" fmla="*/ 387 h 435"/>
                <a:gd name="T12" fmla="*/ 80 w 621"/>
                <a:gd name="T13" fmla="*/ 372 h 435"/>
                <a:gd name="T14" fmla="*/ 94 w 621"/>
                <a:gd name="T15" fmla="*/ 357 h 435"/>
                <a:gd name="T16" fmla="*/ 105 w 621"/>
                <a:gd name="T17" fmla="*/ 346 h 435"/>
                <a:gd name="T18" fmla="*/ 115 w 621"/>
                <a:gd name="T19" fmla="*/ 339 h 435"/>
                <a:gd name="T20" fmla="*/ 131 w 621"/>
                <a:gd name="T21" fmla="*/ 331 h 435"/>
                <a:gd name="T22" fmla="*/ 144 w 621"/>
                <a:gd name="T23" fmla="*/ 324 h 435"/>
                <a:gd name="T24" fmla="*/ 159 w 621"/>
                <a:gd name="T25" fmla="*/ 313 h 435"/>
                <a:gd name="T26" fmla="*/ 173 w 621"/>
                <a:gd name="T27" fmla="*/ 302 h 435"/>
                <a:gd name="T28" fmla="*/ 184 w 621"/>
                <a:gd name="T29" fmla="*/ 298 h 435"/>
                <a:gd name="T30" fmla="*/ 195 w 621"/>
                <a:gd name="T31" fmla="*/ 287 h 435"/>
                <a:gd name="T32" fmla="*/ 206 w 621"/>
                <a:gd name="T33" fmla="*/ 272 h 435"/>
                <a:gd name="T34" fmla="*/ 217 w 621"/>
                <a:gd name="T35" fmla="*/ 268 h 435"/>
                <a:gd name="T36" fmla="*/ 228 w 621"/>
                <a:gd name="T37" fmla="*/ 257 h 435"/>
                <a:gd name="T38" fmla="*/ 242 w 621"/>
                <a:gd name="T39" fmla="*/ 246 h 435"/>
                <a:gd name="T40" fmla="*/ 253 w 621"/>
                <a:gd name="T41" fmla="*/ 235 h 435"/>
                <a:gd name="T42" fmla="*/ 264 w 621"/>
                <a:gd name="T43" fmla="*/ 224 h 435"/>
                <a:gd name="T44" fmla="*/ 278 w 621"/>
                <a:gd name="T45" fmla="*/ 213 h 435"/>
                <a:gd name="T46" fmla="*/ 293 w 621"/>
                <a:gd name="T47" fmla="*/ 204 h 435"/>
                <a:gd name="T48" fmla="*/ 304 w 621"/>
                <a:gd name="T49" fmla="*/ 202 h 435"/>
                <a:gd name="T50" fmla="*/ 315 w 621"/>
                <a:gd name="T51" fmla="*/ 193 h 435"/>
                <a:gd name="T52" fmla="*/ 328 w 621"/>
                <a:gd name="T53" fmla="*/ 189 h 435"/>
                <a:gd name="T54" fmla="*/ 339 w 621"/>
                <a:gd name="T55" fmla="*/ 187 h 435"/>
                <a:gd name="T56" fmla="*/ 350 w 621"/>
                <a:gd name="T57" fmla="*/ 178 h 435"/>
                <a:gd name="T58" fmla="*/ 361 w 621"/>
                <a:gd name="T59" fmla="*/ 171 h 435"/>
                <a:gd name="T60" fmla="*/ 375 w 621"/>
                <a:gd name="T61" fmla="*/ 167 h 435"/>
                <a:gd name="T62" fmla="*/ 386 w 621"/>
                <a:gd name="T63" fmla="*/ 156 h 435"/>
                <a:gd name="T64" fmla="*/ 397 w 621"/>
                <a:gd name="T65" fmla="*/ 145 h 435"/>
                <a:gd name="T66" fmla="*/ 411 w 621"/>
                <a:gd name="T67" fmla="*/ 141 h 435"/>
                <a:gd name="T68" fmla="*/ 426 w 621"/>
                <a:gd name="T69" fmla="*/ 130 h 435"/>
                <a:gd name="T70" fmla="*/ 437 w 621"/>
                <a:gd name="T71" fmla="*/ 123 h 435"/>
                <a:gd name="T72" fmla="*/ 451 w 621"/>
                <a:gd name="T73" fmla="*/ 112 h 435"/>
                <a:gd name="T74" fmla="*/ 462 w 621"/>
                <a:gd name="T75" fmla="*/ 108 h 435"/>
                <a:gd name="T76" fmla="*/ 477 w 621"/>
                <a:gd name="T77" fmla="*/ 100 h 435"/>
                <a:gd name="T78" fmla="*/ 490 w 621"/>
                <a:gd name="T79" fmla="*/ 93 h 435"/>
                <a:gd name="T80" fmla="*/ 501 w 621"/>
                <a:gd name="T81" fmla="*/ 78 h 435"/>
                <a:gd name="T82" fmla="*/ 512 w 621"/>
                <a:gd name="T83" fmla="*/ 71 h 435"/>
                <a:gd name="T84" fmla="*/ 526 w 621"/>
                <a:gd name="T85" fmla="*/ 63 h 435"/>
                <a:gd name="T86" fmla="*/ 537 w 621"/>
                <a:gd name="T87" fmla="*/ 56 h 435"/>
                <a:gd name="T88" fmla="*/ 552 w 621"/>
                <a:gd name="T89" fmla="*/ 41 h 435"/>
                <a:gd name="T90" fmla="*/ 563 w 621"/>
                <a:gd name="T91" fmla="*/ 30 h 435"/>
                <a:gd name="T92" fmla="*/ 577 w 621"/>
                <a:gd name="T93" fmla="*/ 19 h 435"/>
                <a:gd name="T94" fmla="*/ 592 w 621"/>
                <a:gd name="T95" fmla="*/ 11 h 435"/>
                <a:gd name="T96" fmla="*/ 603 w 621"/>
                <a:gd name="T97" fmla="*/ 4 h 435"/>
                <a:gd name="T98" fmla="*/ 617 w 621"/>
                <a:gd name="T99"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1" h="435">
                  <a:moveTo>
                    <a:pt x="0" y="435"/>
                  </a:moveTo>
                  <a:lnTo>
                    <a:pt x="4" y="432"/>
                  </a:lnTo>
                  <a:lnTo>
                    <a:pt x="7" y="428"/>
                  </a:lnTo>
                  <a:lnTo>
                    <a:pt x="7" y="424"/>
                  </a:lnTo>
                  <a:lnTo>
                    <a:pt x="11" y="424"/>
                  </a:lnTo>
                  <a:lnTo>
                    <a:pt x="15" y="424"/>
                  </a:lnTo>
                  <a:lnTo>
                    <a:pt x="18" y="424"/>
                  </a:lnTo>
                  <a:lnTo>
                    <a:pt x="18" y="420"/>
                  </a:lnTo>
                  <a:lnTo>
                    <a:pt x="22" y="420"/>
                  </a:lnTo>
                  <a:lnTo>
                    <a:pt x="25" y="420"/>
                  </a:lnTo>
                  <a:lnTo>
                    <a:pt x="29" y="420"/>
                  </a:lnTo>
                  <a:lnTo>
                    <a:pt x="29" y="417"/>
                  </a:lnTo>
                  <a:lnTo>
                    <a:pt x="33" y="417"/>
                  </a:lnTo>
                  <a:lnTo>
                    <a:pt x="36" y="409"/>
                  </a:lnTo>
                  <a:lnTo>
                    <a:pt x="36" y="406"/>
                  </a:lnTo>
                  <a:lnTo>
                    <a:pt x="40" y="406"/>
                  </a:lnTo>
                  <a:lnTo>
                    <a:pt x="44" y="402"/>
                  </a:lnTo>
                  <a:lnTo>
                    <a:pt x="47" y="402"/>
                  </a:lnTo>
                  <a:lnTo>
                    <a:pt x="51" y="398"/>
                  </a:lnTo>
                  <a:lnTo>
                    <a:pt x="54" y="394"/>
                  </a:lnTo>
                  <a:lnTo>
                    <a:pt x="58" y="391"/>
                  </a:lnTo>
                  <a:lnTo>
                    <a:pt x="62" y="387"/>
                  </a:lnTo>
                  <a:lnTo>
                    <a:pt x="65" y="387"/>
                  </a:lnTo>
                  <a:lnTo>
                    <a:pt x="69" y="387"/>
                  </a:lnTo>
                  <a:lnTo>
                    <a:pt x="69" y="383"/>
                  </a:lnTo>
                  <a:lnTo>
                    <a:pt x="73" y="380"/>
                  </a:lnTo>
                  <a:lnTo>
                    <a:pt x="76" y="376"/>
                  </a:lnTo>
                  <a:lnTo>
                    <a:pt x="80" y="372"/>
                  </a:lnTo>
                  <a:lnTo>
                    <a:pt x="83" y="368"/>
                  </a:lnTo>
                  <a:lnTo>
                    <a:pt x="87" y="368"/>
                  </a:lnTo>
                  <a:lnTo>
                    <a:pt x="91" y="361"/>
                  </a:lnTo>
                  <a:lnTo>
                    <a:pt x="94" y="357"/>
                  </a:lnTo>
                  <a:lnTo>
                    <a:pt x="98" y="354"/>
                  </a:lnTo>
                  <a:lnTo>
                    <a:pt x="98" y="350"/>
                  </a:lnTo>
                  <a:lnTo>
                    <a:pt x="102" y="350"/>
                  </a:lnTo>
                  <a:lnTo>
                    <a:pt x="105" y="346"/>
                  </a:lnTo>
                  <a:lnTo>
                    <a:pt x="109" y="342"/>
                  </a:lnTo>
                  <a:lnTo>
                    <a:pt x="109" y="339"/>
                  </a:lnTo>
                  <a:lnTo>
                    <a:pt x="111" y="339"/>
                  </a:lnTo>
                  <a:lnTo>
                    <a:pt x="115" y="339"/>
                  </a:lnTo>
                  <a:lnTo>
                    <a:pt x="120" y="339"/>
                  </a:lnTo>
                  <a:lnTo>
                    <a:pt x="122" y="335"/>
                  </a:lnTo>
                  <a:lnTo>
                    <a:pt x="126" y="331"/>
                  </a:lnTo>
                  <a:lnTo>
                    <a:pt x="131" y="331"/>
                  </a:lnTo>
                  <a:lnTo>
                    <a:pt x="133" y="324"/>
                  </a:lnTo>
                  <a:lnTo>
                    <a:pt x="137" y="324"/>
                  </a:lnTo>
                  <a:lnTo>
                    <a:pt x="140" y="324"/>
                  </a:lnTo>
                  <a:lnTo>
                    <a:pt x="144" y="324"/>
                  </a:lnTo>
                  <a:lnTo>
                    <a:pt x="148" y="320"/>
                  </a:lnTo>
                  <a:lnTo>
                    <a:pt x="151" y="313"/>
                  </a:lnTo>
                  <a:lnTo>
                    <a:pt x="155" y="313"/>
                  </a:lnTo>
                  <a:lnTo>
                    <a:pt x="159" y="313"/>
                  </a:lnTo>
                  <a:lnTo>
                    <a:pt x="162" y="309"/>
                  </a:lnTo>
                  <a:lnTo>
                    <a:pt x="166" y="305"/>
                  </a:lnTo>
                  <a:lnTo>
                    <a:pt x="169" y="305"/>
                  </a:lnTo>
                  <a:lnTo>
                    <a:pt x="173" y="302"/>
                  </a:lnTo>
                  <a:lnTo>
                    <a:pt x="177" y="302"/>
                  </a:lnTo>
                  <a:lnTo>
                    <a:pt x="177" y="298"/>
                  </a:lnTo>
                  <a:lnTo>
                    <a:pt x="180" y="298"/>
                  </a:lnTo>
                  <a:lnTo>
                    <a:pt x="184" y="298"/>
                  </a:lnTo>
                  <a:lnTo>
                    <a:pt x="188" y="294"/>
                  </a:lnTo>
                  <a:lnTo>
                    <a:pt x="188" y="291"/>
                  </a:lnTo>
                  <a:lnTo>
                    <a:pt x="191" y="291"/>
                  </a:lnTo>
                  <a:lnTo>
                    <a:pt x="195" y="287"/>
                  </a:lnTo>
                  <a:lnTo>
                    <a:pt x="195" y="283"/>
                  </a:lnTo>
                  <a:lnTo>
                    <a:pt x="198" y="279"/>
                  </a:lnTo>
                  <a:lnTo>
                    <a:pt x="202" y="276"/>
                  </a:lnTo>
                  <a:lnTo>
                    <a:pt x="206" y="272"/>
                  </a:lnTo>
                  <a:lnTo>
                    <a:pt x="206" y="268"/>
                  </a:lnTo>
                  <a:lnTo>
                    <a:pt x="209" y="268"/>
                  </a:lnTo>
                  <a:lnTo>
                    <a:pt x="213" y="268"/>
                  </a:lnTo>
                  <a:lnTo>
                    <a:pt x="217" y="268"/>
                  </a:lnTo>
                  <a:lnTo>
                    <a:pt x="217" y="265"/>
                  </a:lnTo>
                  <a:lnTo>
                    <a:pt x="220" y="265"/>
                  </a:lnTo>
                  <a:lnTo>
                    <a:pt x="224" y="261"/>
                  </a:lnTo>
                  <a:lnTo>
                    <a:pt x="228" y="257"/>
                  </a:lnTo>
                  <a:lnTo>
                    <a:pt x="231" y="252"/>
                  </a:lnTo>
                  <a:lnTo>
                    <a:pt x="235" y="252"/>
                  </a:lnTo>
                  <a:lnTo>
                    <a:pt x="238" y="250"/>
                  </a:lnTo>
                  <a:lnTo>
                    <a:pt x="242" y="246"/>
                  </a:lnTo>
                  <a:lnTo>
                    <a:pt x="246" y="246"/>
                  </a:lnTo>
                  <a:lnTo>
                    <a:pt x="246" y="241"/>
                  </a:lnTo>
                  <a:lnTo>
                    <a:pt x="249" y="239"/>
                  </a:lnTo>
                  <a:lnTo>
                    <a:pt x="253" y="235"/>
                  </a:lnTo>
                  <a:lnTo>
                    <a:pt x="257" y="230"/>
                  </a:lnTo>
                  <a:lnTo>
                    <a:pt x="257" y="224"/>
                  </a:lnTo>
                  <a:lnTo>
                    <a:pt x="260" y="224"/>
                  </a:lnTo>
                  <a:lnTo>
                    <a:pt x="264" y="224"/>
                  </a:lnTo>
                  <a:lnTo>
                    <a:pt x="267" y="219"/>
                  </a:lnTo>
                  <a:lnTo>
                    <a:pt x="271" y="219"/>
                  </a:lnTo>
                  <a:lnTo>
                    <a:pt x="275" y="215"/>
                  </a:lnTo>
                  <a:lnTo>
                    <a:pt x="278" y="213"/>
                  </a:lnTo>
                  <a:lnTo>
                    <a:pt x="282" y="213"/>
                  </a:lnTo>
                  <a:lnTo>
                    <a:pt x="286" y="209"/>
                  </a:lnTo>
                  <a:lnTo>
                    <a:pt x="289" y="204"/>
                  </a:lnTo>
                  <a:lnTo>
                    <a:pt x="293" y="204"/>
                  </a:lnTo>
                  <a:lnTo>
                    <a:pt x="295" y="204"/>
                  </a:lnTo>
                  <a:lnTo>
                    <a:pt x="295" y="202"/>
                  </a:lnTo>
                  <a:lnTo>
                    <a:pt x="300" y="202"/>
                  </a:lnTo>
                  <a:lnTo>
                    <a:pt x="304" y="202"/>
                  </a:lnTo>
                  <a:lnTo>
                    <a:pt x="306" y="202"/>
                  </a:lnTo>
                  <a:lnTo>
                    <a:pt x="306" y="198"/>
                  </a:lnTo>
                  <a:lnTo>
                    <a:pt x="311" y="198"/>
                  </a:lnTo>
                  <a:lnTo>
                    <a:pt x="315" y="193"/>
                  </a:lnTo>
                  <a:lnTo>
                    <a:pt x="317" y="193"/>
                  </a:lnTo>
                  <a:lnTo>
                    <a:pt x="321" y="193"/>
                  </a:lnTo>
                  <a:lnTo>
                    <a:pt x="324" y="189"/>
                  </a:lnTo>
                  <a:lnTo>
                    <a:pt x="328" y="189"/>
                  </a:lnTo>
                  <a:lnTo>
                    <a:pt x="332" y="189"/>
                  </a:lnTo>
                  <a:lnTo>
                    <a:pt x="335" y="189"/>
                  </a:lnTo>
                  <a:lnTo>
                    <a:pt x="335" y="187"/>
                  </a:lnTo>
                  <a:lnTo>
                    <a:pt x="339" y="187"/>
                  </a:lnTo>
                  <a:lnTo>
                    <a:pt x="343" y="187"/>
                  </a:lnTo>
                  <a:lnTo>
                    <a:pt x="346" y="187"/>
                  </a:lnTo>
                  <a:lnTo>
                    <a:pt x="346" y="182"/>
                  </a:lnTo>
                  <a:lnTo>
                    <a:pt x="350" y="178"/>
                  </a:lnTo>
                  <a:lnTo>
                    <a:pt x="353" y="176"/>
                  </a:lnTo>
                  <a:lnTo>
                    <a:pt x="353" y="171"/>
                  </a:lnTo>
                  <a:lnTo>
                    <a:pt x="357" y="171"/>
                  </a:lnTo>
                  <a:lnTo>
                    <a:pt x="361" y="171"/>
                  </a:lnTo>
                  <a:lnTo>
                    <a:pt x="364" y="171"/>
                  </a:lnTo>
                  <a:lnTo>
                    <a:pt x="368" y="167"/>
                  </a:lnTo>
                  <a:lnTo>
                    <a:pt x="372" y="167"/>
                  </a:lnTo>
                  <a:lnTo>
                    <a:pt x="375" y="167"/>
                  </a:lnTo>
                  <a:lnTo>
                    <a:pt x="379" y="167"/>
                  </a:lnTo>
                  <a:lnTo>
                    <a:pt x="382" y="160"/>
                  </a:lnTo>
                  <a:lnTo>
                    <a:pt x="386" y="160"/>
                  </a:lnTo>
                  <a:lnTo>
                    <a:pt x="386" y="156"/>
                  </a:lnTo>
                  <a:lnTo>
                    <a:pt x="390" y="152"/>
                  </a:lnTo>
                  <a:lnTo>
                    <a:pt x="393" y="152"/>
                  </a:lnTo>
                  <a:lnTo>
                    <a:pt x="393" y="145"/>
                  </a:lnTo>
                  <a:lnTo>
                    <a:pt x="397" y="145"/>
                  </a:lnTo>
                  <a:lnTo>
                    <a:pt x="401" y="145"/>
                  </a:lnTo>
                  <a:lnTo>
                    <a:pt x="404" y="145"/>
                  </a:lnTo>
                  <a:lnTo>
                    <a:pt x="408" y="141"/>
                  </a:lnTo>
                  <a:lnTo>
                    <a:pt x="411" y="141"/>
                  </a:lnTo>
                  <a:lnTo>
                    <a:pt x="415" y="141"/>
                  </a:lnTo>
                  <a:lnTo>
                    <a:pt x="419" y="134"/>
                  </a:lnTo>
                  <a:lnTo>
                    <a:pt x="422" y="134"/>
                  </a:lnTo>
                  <a:lnTo>
                    <a:pt x="426" y="130"/>
                  </a:lnTo>
                  <a:lnTo>
                    <a:pt x="430" y="126"/>
                  </a:lnTo>
                  <a:lnTo>
                    <a:pt x="433" y="126"/>
                  </a:lnTo>
                  <a:lnTo>
                    <a:pt x="433" y="123"/>
                  </a:lnTo>
                  <a:lnTo>
                    <a:pt x="437" y="123"/>
                  </a:lnTo>
                  <a:lnTo>
                    <a:pt x="440" y="123"/>
                  </a:lnTo>
                  <a:lnTo>
                    <a:pt x="444" y="119"/>
                  </a:lnTo>
                  <a:lnTo>
                    <a:pt x="448" y="112"/>
                  </a:lnTo>
                  <a:lnTo>
                    <a:pt x="451" y="112"/>
                  </a:lnTo>
                  <a:lnTo>
                    <a:pt x="455" y="112"/>
                  </a:lnTo>
                  <a:lnTo>
                    <a:pt x="455" y="108"/>
                  </a:lnTo>
                  <a:lnTo>
                    <a:pt x="459" y="108"/>
                  </a:lnTo>
                  <a:lnTo>
                    <a:pt x="462" y="108"/>
                  </a:lnTo>
                  <a:lnTo>
                    <a:pt x="466" y="100"/>
                  </a:lnTo>
                  <a:lnTo>
                    <a:pt x="468" y="100"/>
                  </a:lnTo>
                  <a:lnTo>
                    <a:pt x="473" y="100"/>
                  </a:lnTo>
                  <a:lnTo>
                    <a:pt x="477" y="100"/>
                  </a:lnTo>
                  <a:lnTo>
                    <a:pt x="479" y="97"/>
                  </a:lnTo>
                  <a:lnTo>
                    <a:pt x="484" y="97"/>
                  </a:lnTo>
                  <a:lnTo>
                    <a:pt x="488" y="93"/>
                  </a:lnTo>
                  <a:lnTo>
                    <a:pt x="490" y="93"/>
                  </a:lnTo>
                  <a:lnTo>
                    <a:pt x="495" y="86"/>
                  </a:lnTo>
                  <a:lnTo>
                    <a:pt x="497" y="86"/>
                  </a:lnTo>
                  <a:lnTo>
                    <a:pt x="501" y="82"/>
                  </a:lnTo>
                  <a:lnTo>
                    <a:pt x="501" y="78"/>
                  </a:lnTo>
                  <a:lnTo>
                    <a:pt x="506" y="78"/>
                  </a:lnTo>
                  <a:lnTo>
                    <a:pt x="508" y="74"/>
                  </a:lnTo>
                  <a:lnTo>
                    <a:pt x="512" y="74"/>
                  </a:lnTo>
                  <a:lnTo>
                    <a:pt x="512" y="71"/>
                  </a:lnTo>
                  <a:lnTo>
                    <a:pt x="517" y="71"/>
                  </a:lnTo>
                  <a:lnTo>
                    <a:pt x="519" y="67"/>
                  </a:lnTo>
                  <a:lnTo>
                    <a:pt x="523" y="67"/>
                  </a:lnTo>
                  <a:lnTo>
                    <a:pt x="526" y="63"/>
                  </a:lnTo>
                  <a:lnTo>
                    <a:pt x="530" y="63"/>
                  </a:lnTo>
                  <a:lnTo>
                    <a:pt x="534" y="60"/>
                  </a:lnTo>
                  <a:lnTo>
                    <a:pt x="534" y="56"/>
                  </a:lnTo>
                  <a:lnTo>
                    <a:pt x="537" y="56"/>
                  </a:lnTo>
                  <a:lnTo>
                    <a:pt x="541" y="52"/>
                  </a:lnTo>
                  <a:lnTo>
                    <a:pt x="545" y="45"/>
                  </a:lnTo>
                  <a:lnTo>
                    <a:pt x="548" y="41"/>
                  </a:lnTo>
                  <a:lnTo>
                    <a:pt x="552" y="41"/>
                  </a:lnTo>
                  <a:lnTo>
                    <a:pt x="552" y="37"/>
                  </a:lnTo>
                  <a:lnTo>
                    <a:pt x="555" y="37"/>
                  </a:lnTo>
                  <a:lnTo>
                    <a:pt x="559" y="34"/>
                  </a:lnTo>
                  <a:lnTo>
                    <a:pt x="563" y="30"/>
                  </a:lnTo>
                  <a:lnTo>
                    <a:pt x="566" y="30"/>
                  </a:lnTo>
                  <a:lnTo>
                    <a:pt x="570" y="26"/>
                  </a:lnTo>
                  <a:lnTo>
                    <a:pt x="574" y="23"/>
                  </a:lnTo>
                  <a:lnTo>
                    <a:pt x="577" y="19"/>
                  </a:lnTo>
                  <a:lnTo>
                    <a:pt x="581" y="15"/>
                  </a:lnTo>
                  <a:lnTo>
                    <a:pt x="584" y="11"/>
                  </a:lnTo>
                  <a:lnTo>
                    <a:pt x="588" y="11"/>
                  </a:lnTo>
                  <a:lnTo>
                    <a:pt x="592" y="11"/>
                  </a:lnTo>
                  <a:lnTo>
                    <a:pt x="595" y="8"/>
                  </a:lnTo>
                  <a:lnTo>
                    <a:pt x="599" y="8"/>
                  </a:lnTo>
                  <a:lnTo>
                    <a:pt x="603" y="8"/>
                  </a:lnTo>
                  <a:lnTo>
                    <a:pt x="603" y="4"/>
                  </a:lnTo>
                  <a:lnTo>
                    <a:pt x="606" y="4"/>
                  </a:lnTo>
                  <a:lnTo>
                    <a:pt x="610" y="4"/>
                  </a:lnTo>
                  <a:lnTo>
                    <a:pt x="613" y="0"/>
                  </a:lnTo>
                  <a:lnTo>
                    <a:pt x="617" y="0"/>
                  </a:lnTo>
                  <a:lnTo>
                    <a:pt x="621"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1" name="Freeform 181">
              <a:extLst>
                <a:ext uri="{FF2B5EF4-FFF2-40B4-BE49-F238E27FC236}">
                  <a16:creationId xmlns:a16="http://schemas.microsoft.com/office/drawing/2014/main" id="{0A819A7F-04C6-49B4-A442-76077C988687}"/>
                </a:ext>
              </a:extLst>
            </p:cNvPr>
            <p:cNvSpPr>
              <a:spLocks/>
            </p:cNvSpPr>
            <p:nvPr/>
          </p:nvSpPr>
          <p:spPr bwMode="auto">
            <a:xfrm>
              <a:off x="4327526" y="2697080"/>
              <a:ext cx="982663" cy="619125"/>
            </a:xfrm>
            <a:custGeom>
              <a:avLst/>
              <a:gdLst>
                <a:gd name="T0" fmla="*/ 7 w 619"/>
                <a:gd name="T1" fmla="*/ 383 h 390"/>
                <a:gd name="T2" fmla="*/ 18 w 619"/>
                <a:gd name="T3" fmla="*/ 372 h 390"/>
                <a:gd name="T4" fmla="*/ 31 w 619"/>
                <a:gd name="T5" fmla="*/ 368 h 390"/>
                <a:gd name="T6" fmla="*/ 42 w 619"/>
                <a:gd name="T7" fmla="*/ 353 h 390"/>
                <a:gd name="T8" fmla="*/ 58 w 619"/>
                <a:gd name="T9" fmla="*/ 346 h 390"/>
                <a:gd name="T10" fmla="*/ 71 w 619"/>
                <a:gd name="T11" fmla="*/ 338 h 390"/>
                <a:gd name="T12" fmla="*/ 82 w 619"/>
                <a:gd name="T13" fmla="*/ 331 h 390"/>
                <a:gd name="T14" fmla="*/ 97 w 619"/>
                <a:gd name="T15" fmla="*/ 327 h 390"/>
                <a:gd name="T16" fmla="*/ 111 w 619"/>
                <a:gd name="T17" fmla="*/ 327 h 390"/>
                <a:gd name="T18" fmla="*/ 126 w 619"/>
                <a:gd name="T19" fmla="*/ 320 h 390"/>
                <a:gd name="T20" fmla="*/ 140 w 619"/>
                <a:gd name="T21" fmla="*/ 316 h 390"/>
                <a:gd name="T22" fmla="*/ 155 w 619"/>
                <a:gd name="T23" fmla="*/ 305 h 390"/>
                <a:gd name="T24" fmla="*/ 169 w 619"/>
                <a:gd name="T25" fmla="*/ 298 h 390"/>
                <a:gd name="T26" fmla="*/ 184 w 619"/>
                <a:gd name="T27" fmla="*/ 289 h 390"/>
                <a:gd name="T28" fmla="*/ 198 w 619"/>
                <a:gd name="T29" fmla="*/ 285 h 390"/>
                <a:gd name="T30" fmla="*/ 209 w 619"/>
                <a:gd name="T31" fmla="*/ 272 h 390"/>
                <a:gd name="T32" fmla="*/ 222 w 619"/>
                <a:gd name="T33" fmla="*/ 259 h 390"/>
                <a:gd name="T34" fmla="*/ 237 w 619"/>
                <a:gd name="T35" fmla="*/ 248 h 390"/>
                <a:gd name="T36" fmla="*/ 251 w 619"/>
                <a:gd name="T37" fmla="*/ 248 h 390"/>
                <a:gd name="T38" fmla="*/ 262 w 619"/>
                <a:gd name="T39" fmla="*/ 246 h 390"/>
                <a:gd name="T40" fmla="*/ 273 w 619"/>
                <a:gd name="T41" fmla="*/ 233 h 390"/>
                <a:gd name="T42" fmla="*/ 288 w 619"/>
                <a:gd name="T43" fmla="*/ 219 h 390"/>
                <a:gd name="T44" fmla="*/ 299 w 619"/>
                <a:gd name="T45" fmla="*/ 215 h 390"/>
                <a:gd name="T46" fmla="*/ 313 w 619"/>
                <a:gd name="T47" fmla="*/ 211 h 390"/>
                <a:gd name="T48" fmla="*/ 324 w 619"/>
                <a:gd name="T49" fmla="*/ 204 h 390"/>
                <a:gd name="T50" fmla="*/ 339 w 619"/>
                <a:gd name="T51" fmla="*/ 193 h 390"/>
                <a:gd name="T52" fmla="*/ 353 w 619"/>
                <a:gd name="T53" fmla="*/ 182 h 390"/>
                <a:gd name="T54" fmla="*/ 364 w 619"/>
                <a:gd name="T55" fmla="*/ 170 h 390"/>
                <a:gd name="T56" fmla="*/ 375 w 619"/>
                <a:gd name="T57" fmla="*/ 159 h 390"/>
                <a:gd name="T58" fmla="*/ 386 w 619"/>
                <a:gd name="T59" fmla="*/ 156 h 390"/>
                <a:gd name="T60" fmla="*/ 397 w 619"/>
                <a:gd name="T61" fmla="*/ 144 h 390"/>
                <a:gd name="T62" fmla="*/ 406 w 619"/>
                <a:gd name="T63" fmla="*/ 137 h 390"/>
                <a:gd name="T64" fmla="*/ 417 w 619"/>
                <a:gd name="T65" fmla="*/ 126 h 390"/>
                <a:gd name="T66" fmla="*/ 428 w 619"/>
                <a:gd name="T67" fmla="*/ 118 h 390"/>
                <a:gd name="T68" fmla="*/ 439 w 619"/>
                <a:gd name="T69" fmla="*/ 111 h 390"/>
                <a:gd name="T70" fmla="*/ 450 w 619"/>
                <a:gd name="T71" fmla="*/ 104 h 390"/>
                <a:gd name="T72" fmla="*/ 464 w 619"/>
                <a:gd name="T73" fmla="*/ 96 h 390"/>
                <a:gd name="T74" fmla="*/ 475 w 619"/>
                <a:gd name="T75" fmla="*/ 89 h 390"/>
                <a:gd name="T76" fmla="*/ 486 w 619"/>
                <a:gd name="T77" fmla="*/ 85 h 390"/>
                <a:gd name="T78" fmla="*/ 497 w 619"/>
                <a:gd name="T79" fmla="*/ 70 h 390"/>
                <a:gd name="T80" fmla="*/ 512 w 619"/>
                <a:gd name="T81" fmla="*/ 67 h 390"/>
                <a:gd name="T82" fmla="*/ 522 w 619"/>
                <a:gd name="T83" fmla="*/ 59 h 390"/>
                <a:gd name="T84" fmla="*/ 533 w 619"/>
                <a:gd name="T85" fmla="*/ 55 h 390"/>
                <a:gd name="T86" fmla="*/ 544 w 619"/>
                <a:gd name="T87" fmla="*/ 37 h 390"/>
                <a:gd name="T88" fmla="*/ 555 w 619"/>
                <a:gd name="T89" fmla="*/ 26 h 390"/>
                <a:gd name="T90" fmla="*/ 566 w 619"/>
                <a:gd name="T91" fmla="*/ 22 h 390"/>
                <a:gd name="T92" fmla="*/ 579 w 619"/>
                <a:gd name="T93" fmla="*/ 22 h 390"/>
                <a:gd name="T94" fmla="*/ 595 w 619"/>
                <a:gd name="T95" fmla="*/ 18 h 390"/>
                <a:gd name="T96" fmla="*/ 606 w 619"/>
                <a:gd name="T97" fmla="*/ 7 h 390"/>
                <a:gd name="T98" fmla="*/ 616 w 619"/>
                <a:gd name="T9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9" h="390">
                  <a:moveTo>
                    <a:pt x="0" y="390"/>
                  </a:moveTo>
                  <a:lnTo>
                    <a:pt x="0" y="387"/>
                  </a:lnTo>
                  <a:lnTo>
                    <a:pt x="3" y="383"/>
                  </a:lnTo>
                  <a:lnTo>
                    <a:pt x="7" y="383"/>
                  </a:lnTo>
                  <a:lnTo>
                    <a:pt x="11" y="383"/>
                  </a:lnTo>
                  <a:lnTo>
                    <a:pt x="11" y="379"/>
                  </a:lnTo>
                  <a:lnTo>
                    <a:pt x="14" y="372"/>
                  </a:lnTo>
                  <a:lnTo>
                    <a:pt x="18" y="372"/>
                  </a:lnTo>
                  <a:lnTo>
                    <a:pt x="20" y="372"/>
                  </a:lnTo>
                  <a:lnTo>
                    <a:pt x="25" y="368"/>
                  </a:lnTo>
                  <a:lnTo>
                    <a:pt x="29" y="368"/>
                  </a:lnTo>
                  <a:lnTo>
                    <a:pt x="31" y="368"/>
                  </a:lnTo>
                  <a:lnTo>
                    <a:pt x="36" y="364"/>
                  </a:lnTo>
                  <a:lnTo>
                    <a:pt x="40" y="361"/>
                  </a:lnTo>
                  <a:lnTo>
                    <a:pt x="40" y="357"/>
                  </a:lnTo>
                  <a:lnTo>
                    <a:pt x="42" y="353"/>
                  </a:lnTo>
                  <a:lnTo>
                    <a:pt x="47" y="353"/>
                  </a:lnTo>
                  <a:lnTo>
                    <a:pt x="49" y="349"/>
                  </a:lnTo>
                  <a:lnTo>
                    <a:pt x="53" y="346"/>
                  </a:lnTo>
                  <a:lnTo>
                    <a:pt x="58" y="346"/>
                  </a:lnTo>
                  <a:lnTo>
                    <a:pt x="60" y="346"/>
                  </a:lnTo>
                  <a:lnTo>
                    <a:pt x="64" y="338"/>
                  </a:lnTo>
                  <a:lnTo>
                    <a:pt x="69" y="338"/>
                  </a:lnTo>
                  <a:lnTo>
                    <a:pt x="71" y="338"/>
                  </a:lnTo>
                  <a:lnTo>
                    <a:pt x="71" y="335"/>
                  </a:lnTo>
                  <a:lnTo>
                    <a:pt x="75" y="335"/>
                  </a:lnTo>
                  <a:lnTo>
                    <a:pt x="78" y="335"/>
                  </a:lnTo>
                  <a:lnTo>
                    <a:pt x="82" y="331"/>
                  </a:lnTo>
                  <a:lnTo>
                    <a:pt x="86" y="331"/>
                  </a:lnTo>
                  <a:lnTo>
                    <a:pt x="89" y="331"/>
                  </a:lnTo>
                  <a:lnTo>
                    <a:pt x="93" y="331"/>
                  </a:lnTo>
                  <a:lnTo>
                    <a:pt x="97" y="327"/>
                  </a:lnTo>
                  <a:lnTo>
                    <a:pt x="100" y="327"/>
                  </a:lnTo>
                  <a:lnTo>
                    <a:pt x="104" y="327"/>
                  </a:lnTo>
                  <a:lnTo>
                    <a:pt x="107" y="327"/>
                  </a:lnTo>
                  <a:lnTo>
                    <a:pt x="111" y="327"/>
                  </a:lnTo>
                  <a:lnTo>
                    <a:pt x="115" y="327"/>
                  </a:lnTo>
                  <a:lnTo>
                    <a:pt x="118" y="322"/>
                  </a:lnTo>
                  <a:lnTo>
                    <a:pt x="122" y="322"/>
                  </a:lnTo>
                  <a:lnTo>
                    <a:pt x="126" y="320"/>
                  </a:lnTo>
                  <a:lnTo>
                    <a:pt x="129" y="320"/>
                  </a:lnTo>
                  <a:lnTo>
                    <a:pt x="133" y="316"/>
                  </a:lnTo>
                  <a:lnTo>
                    <a:pt x="136" y="316"/>
                  </a:lnTo>
                  <a:lnTo>
                    <a:pt x="140" y="316"/>
                  </a:lnTo>
                  <a:lnTo>
                    <a:pt x="144" y="316"/>
                  </a:lnTo>
                  <a:lnTo>
                    <a:pt x="147" y="316"/>
                  </a:lnTo>
                  <a:lnTo>
                    <a:pt x="151" y="311"/>
                  </a:lnTo>
                  <a:lnTo>
                    <a:pt x="155" y="305"/>
                  </a:lnTo>
                  <a:lnTo>
                    <a:pt x="158" y="300"/>
                  </a:lnTo>
                  <a:lnTo>
                    <a:pt x="162" y="298"/>
                  </a:lnTo>
                  <a:lnTo>
                    <a:pt x="165" y="298"/>
                  </a:lnTo>
                  <a:lnTo>
                    <a:pt x="169" y="298"/>
                  </a:lnTo>
                  <a:lnTo>
                    <a:pt x="173" y="294"/>
                  </a:lnTo>
                  <a:lnTo>
                    <a:pt x="176" y="289"/>
                  </a:lnTo>
                  <a:lnTo>
                    <a:pt x="180" y="289"/>
                  </a:lnTo>
                  <a:lnTo>
                    <a:pt x="184" y="289"/>
                  </a:lnTo>
                  <a:lnTo>
                    <a:pt x="187" y="289"/>
                  </a:lnTo>
                  <a:lnTo>
                    <a:pt x="191" y="285"/>
                  </a:lnTo>
                  <a:lnTo>
                    <a:pt x="194" y="285"/>
                  </a:lnTo>
                  <a:lnTo>
                    <a:pt x="198" y="285"/>
                  </a:lnTo>
                  <a:lnTo>
                    <a:pt x="198" y="283"/>
                  </a:lnTo>
                  <a:lnTo>
                    <a:pt x="202" y="283"/>
                  </a:lnTo>
                  <a:lnTo>
                    <a:pt x="204" y="278"/>
                  </a:lnTo>
                  <a:lnTo>
                    <a:pt x="209" y="272"/>
                  </a:lnTo>
                  <a:lnTo>
                    <a:pt x="213" y="272"/>
                  </a:lnTo>
                  <a:lnTo>
                    <a:pt x="215" y="267"/>
                  </a:lnTo>
                  <a:lnTo>
                    <a:pt x="220" y="263"/>
                  </a:lnTo>
                  <a:lnTo>
                    <a:pt x="222" y="259"/>
                  </a:lnTo>
                  <a:lnTo>
                    <a:pt x="226" y="259"/>
                  </a:lnTo>
                  <a:lnTo>
                    <a:pt x="231" y="257"/>
                  </a:lnTo>
                  <a:lnTo>
                    <a:pt x="233" y="252"/>
                  </a:lnTo>
                  <a:lnTo>
                    <a:pt x="237" y="248"/>
                  </a:lnTo>
                  <a:lnTo>
                    <a:pt x="242" y="248"/>
                  </a:lnTo>
                  <a:lnTo>
                    <a:pt x="244" y="248"/>
                  </a:lnTo>
                  <a:lnTo>
                    <a:pt x="248" y="248"/>
                  </a:lnTo>
                  <a:lnTo>
                    <a:pt x="251" y="248"/>
                  </a:lnTo>
                  <a:lnTo>
                    <a:pt x="255" y="248"/>
                  </a:lnTo>
                  <a:lnTo>
                    <a:pt x="259" y="248"/>
                  </a:lnTo>
                  <a:lnTo>
                    <a:pt x="259" y="246"/>
                  </a:lnTo>
                  <a:lnTo>
                    <a:pt x="262" y="246"/>
                  </a:lnTo>
                  <a:lnTo>
                    <a:pt x="266" y="241"/>
                  </a:lnTo>
                  <a:lnTo>
                    <a:pt x="270" y="237"/>
                  </a:lnTo>
                  <a:lnTo>
                    <a:pt x="270" y="233"/>
                  </a:lnTo>
                  <a:lnTo>
                    <a:pt x="273" y="233"/>
                  </a:lnTo>
                  <a:lnTo>
                    <a:pt x="277" y="230"/>
                  </a:lnTo>
                  <a:lnTo>
                    <a:pt x="281" y="226"/>
                  </a:lnTo>
                  <a:lnTo>
                    <a:pt x="284" y="222"/>
                  </a:lnTo>
                  <a:lnTo>
                    <a:pt x="288" y="219"/>
                  </a:lnTo>
                  <a:lnTo>
                    <a:pt x="291" y="219"/>
                  </a:lnTo>
                  <a:lnTo>
                    <a:pt x="295" y="219"/>
                  </a:lnTo>
                  <a:lnTo>
                    <a:pt x="299" y="219"/>
                  </a:lnTo>
                  <a:lnTo>
                    <a:pt x="299" y="215"/>
                  </a:lnTo>
                  <a:lnTo>
                    <a:pt x="302" y="215"/>
                  </a:lnTo>
                  <a:lnTo>
                    <a:pt x="306" y="215"/>
                  </a:lnTo>
                  <a:lnTo>
                    <a:pt x="310" y="211"/>
                  </a:lnTo>
                  <a:lnTo>
                    <a:pt x="313" y="211"/>
                  </a:lnTo>
                  <a:lnTo>
                    <a:pt x="317" y="211"/>
                  </a:lnTo>
                  <a:lnTo>
                    <a:pt x="317" y="208"/>
                  </a:lnTo>
                  <a:lnTo>
                    <a:pt x="320" y="208"/>
                  </a:lnTo>
                  <a:lnTo>
                    <a:pt x="324" y="204"/>
                  </a:lnTo>
                  <a:lnTo>
                    <a:pt x="328" y="200"/>
                  </a:lnTo>
                  <a:lnTo>
                    <a:pt x="331" y="196"/>
                  </a:lnTo>
                  <a:lnTo>
                    <a:pt x="335" y="193"/>
                  </a:lnTo>
                  <a:lnTo>
                    <a:pt x="339" y="193"/>
                  </a:lnTo>
                  <a:lnTo>
                    <a:pt x="342" y="189"/>
                  </a:lnTo>
                  <a:lnTo>
                    <a:pt x="346" y="185"/>
                  </a:lnTo>
                  <a:lnTo>
                    <a:pt x="349" y="185"/>
                  </a:lnTo>
                  <a:lnTo>
                    <a:pt x="353" y="182"/>
                  </a:lnTo>
                  <a:lnTo>
                    <a:pt x="357" y="182"/>
                  </a:lnTo>
                  <a:lnTo>
                    <a:pt x="357" y="174"/>
                  </a:lnTo>
                  <a:lnTo>
                    <a:pt x="360" y="170"/>
                  </a:lnTo>
                  <a:lnTo>
                    <a:pt x="364" y="170"/>
                  </a:lnTo>
                  <a:lnTo>
                    <a:pt x="368" y="167"/>
                  </a:lnTo>
                  <a:lnTo>
                    <a:pt x="368" y="163"/>
                  </a:lnTo>
                  <a:lnTo>
                    <a:pt x="371" y="163"/>
                  </a:lnTo>
                  <a:lnTo>
                    <a:pt x="375" y="159"/>
                  </a:lnTo>
                  <a:lnTo>
                    <a:pt x="378" y="159"/>
                  </a:lnTo>
                  <a:lnTo>
                    <a:pt x="378" y="156"/>
                  </a:lnTo>
                  <a:lnTo>
                    <a:pt x="382" y="156"/>
                  </a:lnTo>
                  <a:lnTo>
                    <a:pt x="386" y="156"/>
                  </a:lnTo>
                  <a:lnTo>
                    <a:pt x="389" y="156"/>
                  </a:lnTo>
                  <a:lnTo>
                    <a:pt x="393" y="152"/>
                  </a:lnTo>
                  <a:lnTo>
                    <a:pt x="397" y="148"/>
                  </a:lnTo>
                  <a:lnTo>
                    <a:pt x="397" y="144"/>
                  </a:lnTo>
                  <a:lnTo>
                    <a:pt x="400" y="141"/>
                  </a:lnTo>
                  <a:lnTo>
                    <a:pt x="404" y="141"/>
                  </a:lnTo>
                  <a:lnTo>
                    <a:pt x="406" y="141"/>
                  </a:lnTo>
                  <a:lnTo>
                    <a:pt x="406" y="137"/>
                  </a:lnTo>
                  <a:lnTo>
                    <a:pt x="410" y="137"/>
                  </a:lnTo>
                  <a:lnTo>
                    <a:pt x="415" y="133"/>
                  </a:lnTo>
                  <a:lnTo>
                    <a:pt x="417" y="133"/>
                  </a:lnTo>
                  <a:lnTo>
                    <a:pt x="417" y="126"/>
                  </a:lnTo>
                  <a:lnTo>
                    <a:pt x="421" y="126"/>
                  </a:lnTo>
                  <a:lnTo>
                    <a:pt x="426" y="122"/>
                  </a:lnTo>
                  <a:lnTo>
                    <a:pt x="428" y="122"/>
                  </a:lnTo>
                  <a:lnTo>
                    <a:pt x="428" y="118"/>
                  </a:lnTo>
                  <a:lnTo>
                    <a:pt x="432" y="118"/>
                  </a:lnTo>
                  <a:lnTo>
                    <a:pt x="435" y="115"/>
                  </a:lnTo>
                  <a:lnTo>
                    <a:pt x="435" y="111"/>
                  </a:lnTo>
                  <a:lnTo>
                    <a:pt x="439" y="111"/>
                  </a:lnTo>
                  <a:lnTo>
                    <a:pt x="443" y="111"/>
                  </a:lnTo>
                  <a:lnTo>
                    <a:pt x="446" y="107"/>
                  </a:lnTo>
                  <a:lnTo>
                    <a:pt x="446" y="104"/>
                  </a:lnTo>
                  <a:lnTo>
                    <a:pt x="450" y="104"/>
                  </a:lnTo>
                  <a:lnTo>
                    <a:pt x="454" y="100"/>
                  </a:lnTo>
                  <a:lnTo>
                    <a:pt x="457" y="100"/>
                  </a:lnTo>
                  <a:lnTo>
                    <a:pt x="461" y="100"/>
                  </a:lnTo>
                  <a:lnTo>
                    <a:pt x="464" y="96"/>
                  </a:lnTo>
                  <a:lnTo>
                    <a:pt x="468" y="96"/>
                  </a:lnTo>
                  <a:lnTo>
                    <a:pt x="468" y="93"/>
                  </a:lnTo>
                  <a:lnTo>
                    <a:pt x="472" y="93"/>
                  </a:lnTo>
                  <a:lnTo>
                    <a:pt x="475" y="89"/>
                  </a:lnTo>
                  <a:lnTo>
                    <a:pt x="475" y="85"/>
                  </a:lnTo>
                  <a:lnTo>
                    <a:pt x="479" y="85"/>
                  </a:lnTo>
                  <a:lnTo>
                    <a:pt x="483" y="85"/>
                  </a:lnTo>
                  <a:lnTo>
                    <a:pt x="486" y="85"/>
                  </a:lnTo>
                  <a:lnTo>
                    <a:pt x="490" y="81"/>
                  </a:lnTo>
                  <a:lnTo>
                    <a:pt x="493" y="78"/>
                  </a:lnTo>
                  <a:lnTo>
                    <a:pt x="497" y="78"/>
                  </a:lnTo>
                  <a:lnTo>
                    <a:pt x="497" y="70"/>
                  </a:lnTo>
                  <a:lnTo>
                    <a:pt x="501" y="70"/>
                  </a:lnTo>
                  <a:lnTo>
                    <a:pt x="504" y="70"/>
                  </a:lnTo>
                  <a:lnTo>
                    <a:pt x="508" y="67"/>
                  </a:lnTo>
                  <a:lnTo>
                    <a:pt x="512" y="67"/>
                  </a:lnTo>
                  <a:lnTo>
                    <a:pt x="515" y="67"/>
                  </a:lnTo>
                  <a:lnTo>
                    <a:pt x="515" y="63"/>
                  </a:lnTo>
                  <a:lnTo>
                    <a:pt x="519" y="63"/>
                  </a:lnTo>
                  <a:lnTo>
                    <a:pt x="522" y="59"/>
                  </a:lnTo>
                  <a:lnTo>
                    <a:pt x="526" y="59"/>
                  </a:lnTo>
                  <a:lnTo>
                    <a:pt x="526" y="55"/>
                  </a:lnTo>
                  <a:lnTo>
                    <a:pt x="530" y="55"/>
                  </a:lnTo>
                  <a:lnTo>
                    <a:pt x="533" y="55"/>
                  </a:lnTo>
                  <a:lnTo>
                    <a:pt x="537" y="52"/>
                  </a:lnTo>
                  <a:lnTo>
                    <a:pt x="541" y="44"/>
                  </a:lnTo>
                  <a:lnTo>
                    <a:pt x="544" y="41"/>
                  </a:lnTo>
                  <a:lnTo>
                    <a:pt x="544" y="37"/>
                  </a:lnTo>
                  <a:lnTo>
                    <a:pt x="548" y="33"/>
                  </a:lnTo>
                  <a:lnTo>
                    <a:pt x="551" y="33"/>
                  </a:lnTo>
                  <a:lnTo>
                    <a:pt x="555" y="28"/>
                  </a:lnTo>
                  <a:lnTo>
                    <a:pt x="555" y="26"/>
                  </a:lnTo>
                  <a:lnTo>
                    <a:pt x="559" y="26"/>
                  </a:lnTo>
                  <a:lnTo>
                    <a:pt x="562" y="26"/>
                  </a:lnTo>
                  <a:lnTo>
                    <a:pt x="566" y="26"/>
                  </a:lnTo>
                  <a:lnTo>
                    <a:pt x="566" y="22"/>
                  </a:lnTo>
                  <a:lnTo>
                    <a:pt x="570" y="22"/>
                  </a:lnTo>
                  <a:lnTo>
                    <a:pt x="573" y="22"/>
                  </a:lnTo>
                  <a:lnTo>
                    <a:pt x="577" y="22"/>
                  </a:lnTo>
                  <a:lnTo>
                    <a:pt x="579" y="22"/>
                  </a:lnTo>
                  <a:lnTo>
                    <a:pt x="584" y="22"/>
                  </a:lnTo>
                  <a:lnTo>
                    <a:pt x="588" y="22"/>
                  </a:lnTo>
                  <a:lnTo>
                    <a:pt x="590" y="18"/>
                  </a:lnTo>
                  <a:lnTo>
                    <a:pt x="595" y="18"/>
                  </a:lnTo>
                  <a:lnTo>
                    <a:pt x="595" y="15"/>
                  </a:lnTo>
                  <a:lnTo>
                    <a:pt x="599" y="15"/>
                  </a:lnTo>
                  <a:lnTo>
                    <a:pt x="601" y="7"/>
                  </a:lnTo>
                  <a:lnTo>
                    <a:pt x="606" y="7"/>
                  </a:lnTo>
                  <a:lnTo>
                    <a:pt x="608" y="7"/>
                  </a:lnTo>
                  <a:lnTo>
                    <a:pt x="612" y="7"/>
                  </a:lnTo>
                  <a:lnTo>
                    <a:pt x="616" y="4"/>
                  </a:lnTo>
                  <a:lnTo>
                    <a:pt x="616" y="0"/>
                  </a:lnTo>
                  <a:lnTo>
                    <a:pt x="619"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2" name="Freeform 182">
              <a:extLst>
                <a:ext uri="{FF2B5EF4-FFF2-40B4-BE49-F238E27FC236}">
                  <a16:creationId xmlns:a16="http://schemas.microsoft.com/office/drawing/2014/main" id="{1BB6F4F2-1733-47CC-8553-C98AE173E809}"/>
                </a:ext>
              </a:extLst>
            </p:cNvPr>
            <p:cNvSpPr>
              <a:spLocks/>
            </p:cNvSpPr>
            <p:nvPr/>
          </p:nvSpPr>
          <p:spPr bwMode="auto">
            <a:xfrm>
              <a:off x="5310188" y="2063667"/>
              <a:ext cx="1049338" cy="633413"/>
            </a:xfrm>
            <a:custGeom>
              <a:avLst/>
              <a:gdLst>
                <a:gd name="T0" fmla="*/ 11 w 661"/>
                <a:gd name="T1" fmla="*/ 384 h 399"/>
                <a:gd name="T2" fmla="*/ 22 w 661"/>
                <a:gd name="T3" fmla="*/ 379 h 399"/>
                <a:gd name="T4" fmla="*/ 33 w 661"/>
                <a:gd name="T5" fmla="*/ 368 h 399"/>
                <a:gd name="T6" fmla="*/ 47 w 661"/>
                <a:gd name="T7" fmla="*/ 353 h 399"/>
                <a:gd name="T8" fmla="*/ 62 w 661"/>
                <a:gd name="T9" fmla="*/ 346 h 399"/>
                <a:gd name="T10" fmla="*/ 73 w 661"/>
                <a:gd name="T11" fmla="*/ 338 h 399"/>
                <a:gd name="T12" fmla="*/ 87 w 661"/>
                <a:gd name="T13" fmla="*/ 331 h 399"/>
                <a:gd name="T14" fmla="*/ 102 w 661"/>
                <a:gd name="T15" fmla="*/ 324 h 399"/>
                <a:gd name="T16" fmla="*/ 116 w 661"/>
                <a:gd name="T17" fmla="*/ 324 h 399"/>
                <a:gd name="T18" fmla="*/ 131 w 661"/>
                <a:gd name="T19" fmla="*/ 320 h 399"/>
                <a:gd name="T20" fmla="*/ 144 w 661"/>
                <a:gd name="T21" fmla="*/ 316 h 399"/>
                <a:gd name="T22" fmla="*/ 160 w 661"/>
                <a:gd name="T23" fmla="*/ 305 h 399"/>
                <a:gd name="T24" fmla="*/ 173 w 661"/>
                <a:gd name="T25" fmla="*/ 298 h 399"/>
                <a:gd name="T26" fmla="*/ 188 w 661"/>
                <a:gd name="T27" fmla="*/ 298 h 399"/>
                <a:gd name="T28" fmla="*/ 202 w 661"/>
                <a:gd name="T29" fmla="*/ 298 h 399"/>
                <a:gd name="T30" fmla="*/ 217 w 661"/>
                <a:gd name="T31" fmla="*/ 294 h 399"/>
                <a:gd name="T32" fmla="*/ 228 w 661"/>
                <a:gd name="T33" fmla="*/ 283 h 399"/>
                <a:gd name="T34" fmla="*/ 242 w 661"/>
                <a:gd name="T35" fmla="*/ 279 h 399"/>
                <a:gd name="T36" fmla="*/ 253 w 661"/>
                <a:gd name="T37" fmla="*/ 268 h 399"/>
                <a:gd name="T38" fmla="*/ 264 w 661"/>
                <a:gd name="T39" fmla="*/ 261 h 399"/>
                <a:gd name="T40" fmla="*/ 275 w 661"/>
                <a:gd name="T41" fmla="*/ 249 h 399"/>
                <a:gd name="T42" fmla="*/ 289 w 661"/>
                <a:gd name="T43" fmla="*/ 246 h 399"/>
                <a:gd name="T44" fmla="*/ 304 w 661"/>
                <a:gd name="T45" fmla="*/ 246 h 399"/>
                <a:gd name="T46" fmla="*/ 315 w 661"/>
                <a:gd name="T47" fmla="*/ 227 h 399"/>
                <a:gd name="T48" fmla="*/ 328 w 661"/>
                <a:gd name="T49" fmla="*/ 223 h 399"/>
                <a:gd name="T50" fmla="*/ 339 w 661"/>
                <a:gd name="T51" fmla="*/ 212 h 399"/>
                <a:gd name="T52" fmla="*/ 355 w 661"/>
                <a:gd name="T53" fmla="*/ 198 h 399"/>
                <a:gd name="T54" fmla="*/ 366 w 661"/>
                <a:gd name="T55" fmla="*/ 179 h 399"/>
                <a:gd name="T56" fmla="*/ 379 w 661"/>
                <a:gd name="T57" fmla="*/ 168 h 399"/>
                <a:gd name="T58" fmla="*/ 390 w 661"/>
                <a:gd name="T59" fmla="*/ 160 h 399"/>
                <a:gd name="T60" fmla="*/ 404 w 661"/>
                <a:gd name="T61" fmla="*/ 142 h 399"/>
                <a:gd name="T62" fmla="*/ 419 w 661"/>
                <a:gd name="T63" fmla="*/ 142 h 399"/>
                <a:gd name="T64" fmla="*/ 433 w 661"/>
                <a:gd name="T65" fmla="*/ 134 h 399"/>
                <a:gd name="T66" fmla="*/ 448 w 661"/>
                <a:gd name="T67" fmla="*/ 127 h 399"/>
                <a:gd name="T68" fmla="*/ 459 w 661"/>
                <a:gd name="T69" fmla="*/ 107 h 399"/>
                <a:gd name="T70" fmla="*/ 470 w 661"/>
                <a:gd name="T71" fmla="*/ 101 h 399"/>
                <a:gd name="T72" fmla="*/ 484 w 661"/>
                <a:gd name="T73" fmla="*/ 101 h 399"/>
                <a:gd name="T74" fmla="*/ 499 w 661"/>
                <a:gd name="T75" fmla="*/ 96 h 399"/>
                <a:gd name="T76" fmla="*/ 512 w 661"/>
                <a:gd name="T77" fmla="*/ 96 h 399"/>
                <a:gd name="T78" fmla="*/ 523 w 661"/>
                <a:gd name="T79" fmla="*/ 85 h 399"/>
                <a:gd name="T80" fmla="*/ 534 w 661"/>
                <a:gd name="T81" fmla="*/ 68 h 399"/>
                <a:gd name="T82" fmla="*/ 548 w 661"/>
                <a:gd name="T83" fmla="*/ 59 h 399"/>
                <a:gd name="T84" fmla="*/ 563 w 661"/>
                <a:gd name="T85" fmla="*/ 48 h 399"/>
                <a:gd name="T86" fmla="*/ 574 w 661"/>
                <a:gd name="T87" fmla="*/ 33 h 399"/>
                <a:gd name="T88" fmla="*/ 588 w 661"/>
                <a:gd name="T89" fmla="*/ 31 h 399"/>
                <a:gd name="T90" fmla="*/ 599 w 661"/>
                <a:gd name="T91" fmla="*/ 22 h 399"/>
                <a:gd name="T92" fmla="*/ 614 w 661"/>
                <a:gd name="T93" fmla="*/ 18 h 399"/>
                <a:gd name="T94" fmla="*/ 628 w 661"/>
                <a:gd name="T95" fmla="*/ 4 h 399"/>
                <a:gd name="T96" fmla="*/ 643 w 661"/>
                <a:gd name="T97" fmla="*/ 4 h 399"/>
                <a:gd name="T98" fmla="*/ 657 w 661"/>
                <a:gd name="T99" fmla="*/ 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1" h="399">
                  <a:moveTo>
                    <a:pt x="0" y="399"/>
                  </a:moveTo>
                  <a:lnTo>
                    <a:pt x="4" y="390"/>
                  </a:lnTo>
                  <a:lnTo>
                    <a:pt x="8" y="390"/>
                  </a:lnTo>
                  <a:lnTo>
                    <a:pt x="11" y="384"/>
                  </a:lnTo>
                  <a:lnTo>
                    <a:pt x="15" y="384"/>
                  </a:lnTo>
                  <a:lnTo>
                    <a:pt x="15" y="379"/>
                  </a:lnTo>
                  <a:lnTo>
                    <a:pt x="18" y="379"/>
                  </a:lnTo>
                  <a:lnTo>
                    <a:pt x="22" y="379"/>
                  </a:lnTo>
                  <a:lnTo>
                    <a:pt x="26" y="379"/>
                  </a:lnTo>
                  <a:lnTo>
                    <a:pt x="26" y="373"/>
                  </a:lnTo>
                  <a:lnTo>
                    <a:pt x="29" y="373"/>
                  </a:lnTo>
                  <a:lnTo>
                    <a:pt x="33" y="368"/>
                  </a:lnTo>
                  <a:lnTo>
                    <a:pt x="37" y="368"/>
                  </a:lnTo>
                  <a:lnTo>
                    <a:pt x="40" y="368"/>
                  </a:lnTo>
                  <a:lnTo>
                    <a:pt x="44" y="362"/>
                  </a:lnTo>
                  <a:lnTo>
                    <a:pt x="47" y="353"/>
                  </a:lnTo>
                  <a:lnTo>
                    <a:pt x="51" y="351"/>
                  </a:lnTo>
                  <a:lnTo>
                    <a:pt x="55" y="351"/>
                  </a:lnTo>
                  <a:lnTo>
                    <a:pt x="58" y="351"/>
                  </a:lnTo>
                  <a:lnTo>
                    <a:pt x="62" y="346"/>
                  </a:lnTo>
                  <a:lnTo>
                    <a:pt x="66" y="346"/>
                  </a:lnTo>
                  <a:lnTo>
                    <a:pt x="66" y="338"/>
                  </a:lnTo>
                  <a:lnTo>
                    <a:pt x="69" y="338"/>
                  </a:lnTo>
                  <a:lnTo>
                    <a:pt x="73" y="338"/>
                  </a:lnTo>
                  <a:lnTo>
                    <a:pt x="76" y="338"/>
                  </a:lnTo>
                  <a:lnTo>
                    <a:pt x="80" y="338"/>
                  </a:lnTo>
                  <a:lnTo>
                    <a:pt x="84" y="335"/>
                  </a:lnTo>
                  <a:lnTo>
                    <a:pt x="87" y="331"/>
                  </a:lnTo>
                  <a:lnTo>
                    <a:pt x="91" y="331"/>
                  </a:lnTo>
                  <a:lnTo>
                    <a:pt x="95" y="327"/>
                  </a:lnTo>
                  <a:lnTo>
                    <a:pt x="98" y="324"/>
                  </a:lnTo>
                  <a:lnTo>
                    <a:pt x="102" y="324"/>
                  </a:lnTo>
                  <a:lnTo>
                    <a:pt x="105" y="324"/>
                  </a:lnTo>
                  <a:lnTo>
                    <a:pt x="109" y="324"/>
                  </a:lnTo>
                  <a:lnTo>
                    <a:pt x="113" y="324"/>
                  </a:lnTo>
                  <a:lnTo>
                    <a:pt x="116" y="324"/>
                  </a:lnTo>
                  <a:lnTo>
                    <a:pt x="120" y="324"/>
                  </a:lnTo>
                  <a:lnTo>
                    <a:pt x="124" y="324"/>
                  </a:lnTo>
                  <a:lnTo>
                    <a:pt x="127" y="324"/>
                  </a:lnTo>
                  <a:lnTo>
                    <a:pt x="131" y="320"/>
                  </a:lnTo>
                  <a:lnTo>
                    <a:pt x="133" y="320"/>
                  </a:lnTo>
                  <a:lnTo>
                    <a:pt x="138" y="316"/>
                  </a:lnTo>
                  <a:lnTo>
                    <a:pt x="142" y="316"/>
                  </a:lnTo>
                  <a:lnTo>
                    <a:pt x="144" y="316"/>
                  </a:lnTo>
                  <a:lnTo>
                    <a:pt x="149" y="316"/>
                  </a:lnTo>
                  <a:lnTo>
                    <a:pt x="153" y="312"/>
                  </a:lnTo>
                  <a:lnTo>
                    <a:pt x="155" y="305"/>
                  </a:lnTo>
                  <a:lnTo>
                    <a:pt x="160" y="305"/>
                  </a:lnTo>
                  <a:lnTo>
                    <a:pt x="162" y="301"/>
                  </a:lnTo>
                  <a:lnTo>
                    <a:pt x="166" y="301"/>
                  </a:lnTo>
                  <a:lnTo>
                    <a:pt x="171" y="298"/>
                  </a:lnTo>
                  <a:lnTo>
                    <a:pt x="173" y="298"/>
                  </a:lnTo>
                  <a:lnTo>
                    <a:pt x="177" y="298"/>
                  </a:lnTo>
                  <a:lnTo>
                    <a:pt x="182" y="298"/>
                  </a:lnTo>
                  <a:lnTo>
                    <a:pt x="184" y="298"/>
                  </a:lnTo>
                  <a:lnTo>
                    <a:pt x="188" y="298"/>
                  </a:lnTo>
                  <a:lnTo>
                    <a:pt x="191" y="298"/>
                  </a:lnTo>
                  <a:lnTo>
                    <a:pt x="195" y="298"/>
                  </a:lnTo>
                  <a:lnTo>
                    <a:pt x="199" y="298"/>
                  </a:lnTo>
                  <a:lnTo>
                    <a:pt x="202" y="298"/>
                  </a:lnTo>
                  <a:lnTo>
                    <a:pt x="206" y="298"/>
                  </a:lnTo>
                  <a:lnTo>
                    <a:pt x="210" y="298"/>
                  </a:lnTo>
                  <a:lnTo>
                    <a:pt x="213" y="298"/>
                  </a:lnTo>
                  <a:lnTo>
                    <a:pt x="217" y="294"/>
                  </a:lnTo>
                  <a:lnTo>
                    <a:pt x="220" y="290"/>
                  </a:lnTo>
                  <a:lnTo>
                    <a:pt x="224" y="290"/>
                  </a:lnTo>
                  <a:lnTo>
                    <a:pt x="224" y="283"/>
                  </a:lnTo>
                  <a:lnTo>
                    <a:pt x="228" y="283"/>
                  </a:lnTo>
                  <a:lnTo>
                    <a:pt x="231" y="283"/>
                  </a:lnTo>
                  <a:lnTo>
                    <a:pt x="235" y="283"/>
                  </a:lnTo>
                  <a:lnTo>
                    <a:pt x="239" y="279"/>
                  </a:lnTo>
                  <a:lnTo>
                    <a:pt x="242" y="279"/>
                  </a:lnTo>
                  <a:lnTo>
                    <a:pt x="246" y="275"/>
                  </a:lnTo>
                  <a:lnTo>
                    <a:pt x="249" y="272"/>
                  </a:lnTo>
                  <a:lnTo>
                    <a:pt x="253" y="272"/>
                  </a:lnTo>
                  <a:lnTo>
                    <a:pt x="253" y="268"/>
                  </a:lnTo>
                  <a:lnTo>
                    <a:pt x="257" y="268"/>
                  </a:lnTo>
                  <a:lnTo>
                    <a:pt x="260" y="264"/>
                  </a:lnTo>
                  <a:lnTo>
                    <a:pt x="264" y="264"/>
                  </a:lnTo>
                  <a:lnTo>
                    <a:pt x="264" y="261"/>
                  </a:lnTo>
                  <a:lnTo>
                    <a:pt x="268" y="261"/>
                  </a:lnTo>
                  <a:lnTo>
                    <a:pt x="271" y="257"/>
                  </a:lnTo>
                  <a:lnTo>
                    <a:pt x="275" y="253"/>
                  </a:lnTo>
                  <a:lnTo>
                    <a:pt x="275" y="249"/>
                  </a:lnTo>
                  <a:lnTo>
                    <a:pt x="278" y="246"/>
                  </a:lnTo>
                  <a:lnTo>
                    <a:pt x="282" y="246"/>
                  </a:lnTo>
                  <a:lnTo>
                    <a:pt x="286" y="246"/>
                  </a:lnTo>
                  <a:lnTo>
                    <a:pt x="289" y="246"/>
                  </a:lnTo>
                  <a:lnTo>
                    <a:pt x="293" y="246"/>
                  </a:lnTo>
                  <a:lnTo>
                    <a:pt x="297" y="246"/>
                  </a:lnTo>
                  <a:lnTo>
                    <a:pt x="300" y="246"/>
                  </a:lnTo>
                  <a:lnTo>
                    <a:pt x="304" y="246"/>
                  </a:lnTo>
                  <a:lnTo>
                    <a:pt x="306" y="238"/>
                  </a:lnTo>
                  <a:lnTo>
                    <a:pt x="311" y="238"/>
                  </a:lnTo>
                  <a:lnTo>
                    <a:pt x="315" y="235"/>
                  </a:lnTo>
                  <a:lnTo>
                    <a:pt x="315" y="227"/>
                  </a:lnTo>
                  <a:lnTo>
                    <a:pt x="317" y="227"/>
                  </a:lnTo>
                  <a:lnTo>
                    <a:pt x="322" y="223"/>
                  </a:lnTo>
                  <a:lnTo>
                    <a:pt x="326" y="223"/>
                  </a:lnTo>
                  <a:lnTo>
                    <a:pt x="328" y="223"/>
                  </a:lnTo>
                  <a:lnTo>
                    <a:pt x="333" y="220"/>
                  </a:lnTo>
                  <a:lnTo>
                    <a:pt x="333" y="216"/>
                  </a:lnTo>
                  <a:lnTo>
                    <a:pt x="335" y="216"/>
                  </a:lnTo>
                  <a:lnTo>
                    <a:pt x="339" y="212"/>
                  </a:lnTo>
                  <a:lnTo>
                    <a:pt x="344" y="205"/>
                  </a:lnTo>
                  <a:lnTo>
                    <a:pt x="346" y="201"/>
                  </a:lnTo>
                  <a:lnTo>
                    <a:pt x="350" y="201"/>
                  </a:lnTo>
                  <a:lnTo>
                    <a:pt x="355" y="198"/>
                  </a:lnTo>
                  <a:lnTo>
                    <a:pt x="355" y="194"/>
                  </a:lnTo>
                  <a:lnTo>
                    <a:pt x="357" y="186"/>
                  </a:lnTo>
                  <a:lnTo>
                    <a:pt x="361" y="183"/>
                  </a:lnTo>
                  <a:lnTo>
                    <a:pt x="366" y="179"/>
                  </a:lnTo>
                  <a:lnTo>
                    <a:pt x="368" y="179"/>
                  </a:lnTo>
                  <a:lnTo>
                    <a:pt x="372" y="179"/>
                  </a:lnTo>
                  <a:lnTo>
                    <a:pt x="375" y="172"/>
                  </a:lnTo>
                  <a:lnTo>
                    <a:pt x="379" y="168"/>
                  </a:lnTo>
                  <a:lnTo>
                    <a:pt x="383" y="168"/>
                  </a:lnTo>
                  <a:lnTo>
                    <a:pt x="383" y="164"/>
                  </a:lnTo>
                  <a:lnTo>
                    <a:pt x="386" y="160"/>
                  </a:lnTo>
                  <a:lnTo>
                    <a:pt x="390" y="160"/>
                  </a:lnTo>
                  <a:lnTo>
                    <a:pt x="394" y="160"/>
                  </a:lnTo>
                  <a:lnTo>
                    <a:pt x="397" y="153"/>
                  </a:lnTo>
                  <a:lnTo>
                    <a:pt x="401" y="153"/>
                  </a:lnTo>
                  <a:lnTo>
                    <a:pt x="404" y="142"/>
                  </a:lnTo>
                  <a:lnTo>
                    <a:pt x="408" y="142"/>
                  </a:lnTo>
                  <a:lnTo>
                    <a:pt x="412" y="142"/>
                  </a:lnTo>
                  <a:lnTo>
                    <a:pt x="415" y="142"/>
                  </a:lnTo>
                  <a:lnTo>
                    <a:pt x="419" y="142"/>
                  </a:lnTo>
                  <a:lnTo>
                    <a:pt x="423" y="142"/>
                  </a:lnTo>
                  <a:lnTo>
                    <a:pt x="426" y="138"/>
                  </a:lnTo>
                  <a:lnTo>
                    <a:pt x="430" y="134"/>
                  </a:lnTo>
                  <a:lnTo>
                    <a:pt x="433" y="134"/>
                  </a:lnTo>
                  <a:lnTo>
                    <a:pt x="437" y="131"/>
                  </a:lnTo>
                  <a:lnTo>
                    <a:pt x="441" y="127"/>
                  </a:lnTo>
                  <a:lnTo>
                    <a:pt x="444" y="127"/>
                  </a:lnTo>
                  <a:lnTo>
                    <a:pt x="448" y="127"/>
                  </a:lnTo>
                  <a:lnTo>
                    <a:pt x="452" y="123"/>
                  </a:lnTo>
                  <a:lnTo>
                    <a:pt x="452" y="120"/>
                  </a:lnTo>
                  <a:lnTo>
                    <a:pt x="455" y="107"/>
                  </a:lnTo>
                  <a:lnTo>
                    <a:pt x="459" y="107"/>
                  </a:lnTo>
                  <a:lnTo>
                    <a:pt x="462" y="107"/>
                  </a:lnTo>
                  <a:lnTo>
                    <a:pt x="462" y="101"/>
                  </a:lnTo>
                  <a:lnTo>
                    <a:pt x="466" y="101"/>
                  </a:lnTo>
                  <a:lnTo>
                    <a:pt x="470" y="101"/>
                  </a:lnTo>
                  <a:lnTo>
                    <a:pt x="473" y="101"/>
                  </a:lnTo>
                  <a:lnTo>
                    <a:pt x="477" y="101"/>
                  </a:lnTo>
                  <a:lnTo>
                    <a:pt x="481" y="101"/>
                  </a:lnTo>
                  <a:lnTo>
                    <a:pt x="484" y="101"/>
                  </a:lnTo>
                  <a:lnTo>
                    <a:pt x="488" y="101"/>
                  </a:lnTo>
                  <a:lnTo>
                    <a:pt x="491" y="101"/>
                  </a:lnTo>
                  <a:lnTo>
                    <a:pt x="495" y="96"/>
                  </a:lnTo>
                  <a:lnTo>
                    <a:pt x="499" y="96"/>
                  </a:lnTo>
                  <a:lnTo>
                    <a:pt x="501" y="96"/>
                  </a:lnTo>
                  <a:lnTo>
                    <a:pt x="506" y="96"/>
                  </a:lnTo>
                  <a:lnTo>
                    <a:pt x="510" y="96"/>
                  </a:lnTo>
                  <a:lnTo>
                    <a:pt x="512" y="96"/>
                  </a:lnTo>
                  <a:lnTo>
                    <a:pt x="517" y="96"/>
                  </a:lnTo>
                  <a:lnTo>
                    <a:pt x="519" y="96"/>
                  </a:lnTo>
                  <a:lnTo>
                    <a:pt x="519" y="94"/>
                  </a:lnTo>
                  <a:lnTo>
                    <a:pt x="523" y="85"/>
                  </a:lnTo>
                  <a:lnTo>
                    <a:pt x="528" y="83"/>
                  </a:lnTo>
                  <a:lnTo>
                    <a:pt x="530" y="70"/>
                  </a:lnTo>
                  <a:lnTo>
                    <a:pt x="530" y="68"/>
                  </a:lnTo>
                  <a:lnTo>
                    <a:pt x="534" y="68"/>
                  </a:lnTo>
                  <a:lnTo>
                    <a:pt x="539" y="68"/>
                  </a:lnTo>
                  <a:lnTo>
                    <a:pt x="541" y="68"/>
                  </a:lnTo>
                  <a:lnTo>
                    <a:pt x="545" y="64"/>
                  </a:lnTo>
                  <a:lnTo>
                    <a:pt x="548" y="59"/>
                  </a:lnTo>
                  <a:lnTo>
                    <a:pt x="552" y="59"/>
                  </a:lnTo>
                  <a:lnTo>
                    <a:pt x="556" y="59"/>
                  </a:lnTo>
                  <a:lnTo>
                    <a:pt x="559" y="53"/>
                  </a:lnTo>
                  <a:lnTo>
                    <a:pt x="563" y="48"/>
                  </a:lnTo>
                  <a:lnTo>
                    <a:pt x="567" y="37"/>
                  </a:lnTo>
                  <a:lnTo>
                    <a:pt x="570" y="37"/>
                  </a:lnTo>
                  <a:lnTo>
                    <a:pt x="570" y="33"/>
                  </a:lnTo>
                  <a:lnTo>
                    <a:pt x="574" y="33"/>
                  </a:lnTo>
                  <a:lnTo>
                    <a:pt x="577" y="33"/>
                  </a:lnTo>
                  <a:lnTo>
                    <a:pt x="581" y="33"/>
                  </a:lnTo>
                  <a:lnTo>
                    <a:pt x="585" y="33"/>
                  </a:lnTo>
                  <a:lnTo>
                    <a:pt x="588" y="31"/>
                  </a:lnTo>
                  <a:lnTo>
                    <a:pt x="588" y="22"/>
                  </a:lnTo>
                  <a:lnTo>
                    <a:pt x="592" y="22"/>
                  </a:lnTo>
                  <a:lnTo>
                    <a:pt x="596" y="22"/>
                  </a:lnTo>
                  <a:lnTo>
                    <a:pt x="599" y="22"/>
                  </a:lnTo>
                  <a:lnTo>
                    <a:pt x="603" y="22"/>
                  </a:lnTo>
                  <a:lnTo>
                    <a:pt x="606" y="22"/>
                  </a:lnTo>
                  <a:lnTo>
                    <a:pt x="610" y="22"/>
                  </a:lnTo>
                  <a:lnTo>
                    <a:pt x="614" y="18"/>
                  </a:lnTo>
                  <a:lnTo>
                    <a:pt x="617" y="11"/>
                  </a:lnTo>
                  <a:lnTo>
                    <a:pt x="621" y="4"/>
                  </a:lnTo>
                  <a:lnTo>
                    <a:pt x="625" y="4"/>
                  </a:lnTo>
                  <a:lnTo>
                    <a:pt x="628" y="4"/>
                  </a:lnTo>
                  <a:lnTo>
                    <a:pt x="632" y="4"/>
                  </a:lnTo>
                  <a:lnTo>
                    <a:pt x="635" y="4"/>
                  </a:lnTo>
                  <a:lnTo>
                    <a:pt x="639" y="4"/>
                  </a:lnTo>
                  <a:lnTo>
                    <a:pt x="643" y="4"/>
                  </a:lnTo>
                  <a:lnTo>
                    <a:pt x="646" y="4"/>
                  </a:lnTo>
                  <a:lnTo>
                    <a:pt x="650" y="4"/>
                  </a:lnTo>
                  <a:lnTo>
                    <a:pt x="654" y="4"/>
                  </a:lnTo>
                  <a:lnTo>
                    <a:pt x="657" y="4"/>
                  </a:lnTo>
                  <a:lnTo>
                    <a:pt x="661"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3" name="Freeform 183">
              <a:extLst>
                <a:ext uri="{FF2B5EF4-FFF2-40B4-BE49-F238E27FC236}">
                  <a16:creationId xmlns:a16="http://schemas.microsoft.com/office/drawing/2014/main" id="{A001E5EE-DD74-497D-BDD9-E991EC04C66E}"/>
                </a:ext>
              </a:extLst>
            </p:cNvPr>
            <p:cNvSpPr>
              <a:spLocks/>
            </p:cNvSpPr>
            <p:nvPr/>
          </p:nvSpPr>
          <p:spPr bwMode="auto">
            <a:xfrm>
              <a:off x="6359526" y="1631867"/>
              <a:ext cx="612775" cy="431800"/>
            </a:xfrm>
            <a:custGeom>
              <a:avLst/>
              <a:gdLst>
                <a:gd name="T0" fmla="*/ 3 w 386"/>
                <a:gd name="T1" fmla="*/ 265 h 272"/>
                <a:gd name="T2" fmla="*/ 7 w 386"/>
                <a:gd name="T3" fmla="*/ 253 h 272"/>
                <a:gd name="T4" fmla="*/ 14 w 386"/>
                <a:gd name="T5" fmla="*/ 253 h 272"/>
                <a:gd name="T6" fmla="*/ 22 w 386"/>
                <a:gd name="T7" fmla="*/ 246 h 272"/>
                <a:gd name="T8" fmla="*/ 29 w 386"/>
                <a:gd name="T9" fmla="*/ 239 h 272"/>
                <a:gd name="T10" fmla="*/ 35 w 386"/>
                <a:gd name="T11" fmla="*/ 231 h 272"/>
                <a:gd name="T12" fmla="*/ 42 w 386"/>
                <a:gd name="T13" fmla="*/ 227 h 272"/>
                <a:gd name="T14" fmla="*/ 51 w 386"/>
                <a:gd name="T15" fmla="*/ 220 h 272"/>
                <a:gd name="T16" fmla="*/ 57 w 386"/>
                <a:gd name="T17" fmla="*/ 220 h 272"/>
                <a:gd name="T18" fmla="*/ 60 w 386"/>
                <a:gd name="T19" fmla="*/ 205 h 272"/>
                <a:gd name="T20" fmla="*/ 68 w 386"/>
                <a:gd name="T21" fmla="*/ 205 h 272"/>
                <a:gd name="T22" fmla="*/ 75 w 386"/>
                <a:gd name="T23" fmla="*/ 198 h 272"/>
                <a:gd name="T24" fmla="*/ 82 w 386"/>
                <a:gd name="T25" fmla="*/ 198 h 272"/>
                <a:gd name="T26" fmla="*/ 89 w 386"/>
                <a:gd name="T27" fmla="*/ 198 h 272"/>
                <a:gd name="T28" fmla="*/ 97 w 386"/>
                <a:gd name="T29" fmla="*/ 198 h 272"/>
                <a:gd name="T30" fmla="*/ 100 w 386"/>
                <a:gd name="T31" fmla="*/ 190 h 272"/>
                <a:gd name="T32" fmla="*/ 108 w 386"/>
                <a:gd name="T33" fmla="*/ 190 h 272"/>
                <a:gd name="T34" fmla="*/ 115 w 386"/>
                <a:gd name="T35" fmla="*/ 190 h 272"/>
                <a:gd name="T36" fmla="*/ 122 w 386"/>
                <a:gd name="T37" fmla="*/ 190 h 272"/>
                <a:gd name="T38" fmla="*/ 129 w 386"/>
                <a:gd name="T39" fmla="*/ 190 h 272"/>
                <a:gd name="T40" fmla="*/ 137 w 386"/>
                <a:gd name="T41" fmla="*/ 172 h 272"/>
                <a:gd name="T42" fmla="*/ 144 w 386"/>
                <a:gd name="T43" fmla="*/ 161 h 272"/>
                <a:gd name="T44" fmla="*/ 151 w 386"/>
                <a:gd name="T45" fmla="*/ 161 h 272"/>
                <a:gd name="T46" fmla="*/ 158 w 386"/>
                <a:gd name="T47" fmla="*/ 161 h 272"/>
                <a:gd name="T48" fmla="*/ 166 w 386"/>
                <a:gd name="T49" fmla="*/ 161 h 272"/>
                <a:gd name="T50" fmla="*/ 173 w 386"/>
                <a:gd name="T51" fmla="*/ 161 h 272"/>
                <a:gd name="T52" fmla="*/ 180 w 386"/>
                <a:gd name="T53" fmla="*/ 153 h 272"/>
                <a:gd name="T54" fmla="*/ 187 w 386"/>
                <a:gd name="T55" fmla="*/ 138 h 272"/>
                <a:gd name="T56" fmla="*/ 191 w 386"/>
                <a:gd name="T57" fmla="*/ 127 h 272"/>
                <a:gd name="T58" fmla="*/ 198 w 386"/>
                <a:gd name="T59" fmla="*/ 116 h 272"/>
                <a:gd name="T60" fmla="*/ 204 w 386"/>
                <a:gd name="T61" fmla="*/ 116 h 272"/>
                <a:gd name="T62" fmla="*/ 213 w 386"/>
                <a:gd name="T63" fmla="*/ 101 h 272"/>
                <a:gd name="T64" fmla="*/ 220 w 386"/>
                <a:gd name="T65" fmla="*/ 75 h 272"/>
                <a:gd name="T66" fmla="*/ 226 w 386"/>
                <a:gd name="T67" fmla="*/ 64 h 272"/>
                <a:gd name="T68" fmla="*/ 233 w 386"/>
                <a:gd name="T69" fmla="*/ 64 h 272"/>
                <a:gd name="T70" fmla="*/ 241 w 386"/>
                <a:gd name="T71" fmla="*/ 48 h 272"/>
                <a:gd name="T72" fmla="*/ 248 w 386"/>
                <a:gd name="T73" fmla="*/ 48 h 272"/>
                <a:gd name="T74" fmla="*/ 255 w 386"/>
                <a:gd name="T75" fmla="*/ 48 h 272"/>
                <a:gd name="T76" fmla="*/ 259 w 386"/>
                <a:gd name="T77" fmla="*/ 37 h 272"/>
                <a:gd name="T78" fmla="*/ 266 w 386"/>
                <a:gd name="T79" fmla="*/ 37 h 272"/>
                <a:gd name="T80" fmla="*/ 273 w 386"/>
                <a:gd name="T81" fmla="*/ 37 h 272"/>
                <a:gd name="T82" fmla="*/ 281 w 386"/>
                <a:gd name="T83" fmla="*/ 37 h 272"/>
                <a:gd name="T84" fmla="*/ 288 w 386"/>
                <a:gd name="T85" fmla="*/ 37 h 272"/>
                <a:gd name="T86" fmla="*/ 295 w 386"/>
                <a:gd name="T87" fmla="*/ 22 h 272"/>
                <a:gd name="T88" fmla="*/ 302 w 386"/>
                <a:gd name="T89" fmla="*/ 22 h 272"/>
                <a:gd name="T90" fmla="*/ 310 w 386"/>
                <a:gd name="T91" fmla="*/ 22 h 272"/>
                <a:gd name="T92" fmla="*/ 317 w 386"/>
                <a:gd name="T93" fmla="*/ 22 h 272"/>
                <a:gd name="T94" fmla="*/ 324 w 386"/>
                <a:gd name="T95" fmla="*/ 22 h 272"/>
                <a:gd name="T96" fmla="*/ 331 w 386"/>
                <a:gd name="T97" fmla="*/ 22 h 272"/>
                <a:gd name="T98" fmla="*/ 339 w 386"/>
                <a:gd name="T99" fmla="*/ 22 h 272"/>
                <a:gd name="T100" fmla="*/ 346 w 386"/>
                <a:gd name="T101" fmla="*/ 22 h 272"/>
                <a:gd name="T102" fmla="*/ 353 w 386"/>
                <a:gd name="T103" fmla="*/ 0 h 272"/>
                <a:gd name="T104" fmla="*/ 360 w 386"/>
                <a:gd name="T105" fmla="*/ 0 h 272"/>
                <a:gd name="T106" fmla="*/ 368 w 386"/>
                <a:gd name="T107" fmla="*/ 0 h 272"/>
                <a:gd name="T108" fmla="*/ 375 w 386"/>
                <a:gd name="T109" fmla="*/ 0 h 272"/>
                <a:gd name="T110" fmla="*/ 382 w 386"/>
                <a:gd name="T11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6" h="272">
                  <a:moveTo>
                    <a:pt x="0" y="272"/>
                  </a:moveTo>
                  <a:lnTo>
                    <a:pt x="3" y="265"/>
                  </a:lnTo>
                  <a:lnTo>
                    <a:pt x="7" y="265"/>
                  </a:lnTo>
                  <a:lnTo>
                    <a:pt x="7" y="253"/>
                  </a:lnTo>
                  <a:lnTo>
                    <a:pt x="11" y="253"/>
                  </a:lnTo>
                  <a:lnTo>
                    <a:pt x="14" y="253"/>
                  </a:lnTo>
                  <a:lnTo>
                    <a:pt x="18" y="253"/>
                  </a:lnTo>
                  <a:lnTo>
                    <a:pt x="22" y="246"/>
                  </a:lnTo>
                  <a:lnTo>
                    <a:pt x="25" y="239"/>
                  </a:lnTo>
                  <a:lnTo>
                    <a:pt x="29" y="239"/>
                  </a:lnTo>
                  <a:lnTo>
                    <a:pt x="31" y="239"/>
                  </a:lnTo>
                  <a:lnTo>
                    <a:pt x="35" y="231"/>
                  </a:lnTo>
                  <a:lnTo>
                    <a:pt x="40" y="231"/>
                  </a:lnTo>
                  <a:lnTo>
                    <a:pt x="42" y="227"/>
                  </a:lnTo>
                  <a:lnTo>
                    <a:pt x="46" y="220"/>
                  </a:lnTo>
                  <a:lnTo>
                    <a:pt x="51" y="220"/>
                  </a:lnTo>
                  <a:lnTo>
                    <a:pt x="53" y="220"/>
                  </a:lnTo>
                  <a:lnTo>
                    <a:pt x="57" y="220"/>
                  </a:lnTo>
                  <a:lnTo>
                    <a:pt x="57" y="213"/>
                  </a:lnTo>
                  <a:lnTo>
                    <a:pt x="60" y="205"/>
                  </a:lnTo>
                  <a:lnTo>
                    <a:pt x="64" y="205"/>
                  </a:lnTo>
                  <a:lnTo>
                    <a:pt x="68" y="205"/>
                  </a:lnTo>
                  <a:lnTo>
                    <a:pt x="71" y="205"/>
                  </a:lnTo>
                  <a:lnTo>
                    <a:pt x="75" y="198"/>
                  </a:lnTo>
                  <a:lnTo>
                    <a:pt x="79" y="198"/>
                  </a:lnTo>
                  <a:lnTo>
                    <a:pt x="82" y="198"/>
                  </a:lnTo>
                  <a:lnTo>
                    <a:pt x="86" y="198"/>
                  </a:lnTo>
                  <a:lnTo>
                    <a:pt x="89" y="198"/>
                  </a:lnTo>
                  <a:lnTo>
                    <a:pt x="93" y="198"/>
                  </a:lnTo>
                  <a:lnTo>
                    <a:pt x="97" y="198"/>
                  </a:lnTo>
                  <a:lnTo>
                    <a:pt x="97" y="190"/>
                  </a:lnTo>
                  <a:lnTo>
                    <a:pt x="100" y="190"/>
                  </a:lnTo>
                  <a:lnTo>
                    <a:pt x="104" y="190"/>
                  </a:lnTo>
                  <a:lnTo>
                    <a:pt x="108" y="190"/>
                  </a:lnTo>
                  <a:lnTo>
                    <a:pt x="111" y="190"/>
                  </a:lnTo>
                  <a:lnTo>
                    <a:pt x="115" y="190"/>
                  </a:lnTo>
                  <a:lnTo>
                    <a:pt x="118" y="190"/>
                  </a:lnTo>
                  <a:lnTo>
                    <a:pt x="122" y="190"/>
                  </a:lnTo>
                  <a:lnTo>
                    <a:pt x="126" y="190"/>
                  </a:lnTo>
                  <a:lnTo>
                    <a:pt x="129" y="190"/>
                  </a:lnTo>
                  <a:lnTo>
                    <a:pt x="133" y="190"/>
                  </a:lnTo>
                  <a:lnTo>
                    <a:pt x="137" y="172"/>
                  </a:lnTo>
                  <a:lnTo>
                    <a:pt x="140" y="172"/>
                  </a:lnTo>
                  <a:lnTo>
                    <a:pt x="144" y="161"/>
                  </a:lnTo>
                  <a:lnTo>
                    <a:pt x="147" y="161"/>
                  </a:lnTo>
                  <a:lnTo>
                    <a:pt x="151" y="161"/>
                  </a:lnTo>
                  <a:lnTo>
                    <a:pt x="155" y="161"/>
                  </a:lnTo>
                  <a:lnTo>
                    <a:pt x="158" y="161"/>
                  </a:lnTo>
                  <a:lnTo>
                    <a:pt x="162" y="161"/>
                  </a:lnTo>
                  <a:lnTo>
                    <a:pt x="166" y="161"/>
                  </a:lnTo>
                  <a:lnTo>
                    <a:pt x="169" y="161"/>
                  </a:lnTo>
                  <a:lnTo>
                    <a:pt x="173" y="161"/>
                  </a:lnTo>
                  <a:lnTo>
                    <a:pt x="176" y="153"/>
                  </a:lnTo>
                  <a:lnTo>
                    <a:pt x="180" y="153"/>
                  </a:lnTo>
                  <a:lnTo>
                    <a:pt x="184" y="138"/>
                  </a:lnTo>
                  <a:lnTo>
                    <a:pt x="187" y="138"/>
                  </a:lnTo>
                  <a:lnTo>
                    <a:pt x="187" y="127"/>
                  </a:lnTo>
                  <a:lnTo>
                    <a:pt x="191" y="127"/>
                  </a:lnTo>
                  <a:lnTo>
                    <a:pt x="195" y="116"/>
                  </a:lnTo>
                  <a:lnTo>
                    <a:pt x="198" y="116"/>
                  </a:lnTo>
                  <a:lnTo>
                    <a:pt x="202" y="116"/>
                  </a:lnTo>
                  <a:lnTo>
                    <a:pt x="204" y="116"/>
                  </a:lnTo>
                  <a:lnTo>
                    <a:pt x="209" y="116"/>
                  </a:lnTo>
                  <a:lnTo>
                    <a:pt x="213" y="101"/>
                  </a:lnTo>
                  <a:lnTo>
                    <a:pt x="215" y="101"/>
                  </a:lnTo>
                  <a:lnTo>
                    <a:pt x="220" y="75"/>
                  </a:lnTo>
                  <a:lnTo>
                    <a:pt x="224" y="64"/>
                  </a:lnTo>
                  <a:lnTo>
                    <a:pt x="226" y="64"/>
                  </a:lnTo>
                  <a:lnTo>
                    <a:pt x="231" y="64"/>
                  </a:lnTo>
                  <a:lnTo>
                    <a:pt x="233" y="64"/>
                  </a:lnTo>
                  <a:lnTo>
                    <a:pt x="237" y="64"/>
                  </a:lnTo>
                  <a:lnTo>
                    <a:pt x="241" y="48"/>
                  </a:lnTo>
                  <a:lnTo>
                    <a:pt x="244" y="48"/>
                  </a:lnTo>
                  <a:lnTo>
                    <a:pt x="248" y="48"/>
                  </a:lnTo>
                  <a:lnTo>
                    <a:pt x="252" y="48"/>
                  </a:lnTo>
                  <a:lnTo>
                    <a:pt x="255" y="48"/>
                  </a:lnTo>
                  <a:lnTo>
                    <a:pt x="255" y="37"/>
                  </a:lnTo>
                  <a:lnTo>
                    <a:pt x="259" y="37"/>
                  </a:lnTo>
                  <a:lnTo>
                    <a:pt x="262" y="37"/>
                  </a:lnTo>
                  <a:lnTo>
                    <a:pt x="266" y="37"/>
                  </a:lnTo>
                  <a:lnTo>
                    <a:pt x="270" y="37"/>
                  </a:lnTo>
                  <a:lnTo>
                    <a:pt x="273" y="37"/>
                  </a:lnTo>
                  <a:lnTo>
                    <a:pt x="277" y="37"/>
                  </a:lnTo>
                  <a:lnTo>
                    <a:pt x="281" y="37"/>
                  </a:lnTo>
                  <a:lnTo>
                    <a:pt x="284" y="37"/>
                  </a:lnTo>
                  <a:lnTo>
                    <a:pt x="288" y="37"/>
                  </a:lnTo>
                  <a:lnTo>
                    <a:pt x="291" y="37"/>
                  </a:lnTo>
                  <a:lnTo>
                    <a:pt x="295" y="22"/>
                  </a:lnTo>
                  <a:lnTo>
                    <a:pt x="299" y="22"/>
                  </a:lnTo>
                  <a:lnTo>
                    <a:pt x="302" y="22"/>
                  </a:lnTo>
                  <a:lnTo>
                    <a:pt x="306" y="22"/>
                  </a:lnTo>
                  <a:lnTo>
                    <a:pt x="310" y="22"/>
                  </a:lnTo>
                  <a:lnTo>
                    <a:pt x="313" y="22"/>
                  </a:lnTo>
                  <a:lnTo>
                    <a:pt x="317" y="22"/>
                  </a:lnTo>
                  <a:lnTo>
                    <a:pt x="320" y="22"/>
                  </a:lnTo>
                  <a:lnTo>
                    <a:pt x="324" y="22"/>
                  </a:lnTo>
                  <a:lnTo>
                    <a:pt x="328" y="22"/>
                  </a:lnTo>
                  <a:lnTo>
                    <a:pt x="331" y="22"/>
                  </a:lnTo>
                  <a:lnTo>
                    <a:pt x="335" y="22"/>
                  </a:lnTo>
                  <a:lnTo>
                    <a:pt x="339" y="22"/>
                  </a:lnTo>
                  <a:lnTo>
                    <a:pt x="342" y="22"/>
                  </a:lnTo>
                  <a:lnTo>
                    <a:pt x="346" y="22"/>
                  </a:lnTo>
                  <a:lnTo>
                    <a:pt x="349" y="22"/>
                  </a:lnTo>
                  <a:lnTo>
                    <a:pt x="353" y="0"/>
                  </a:lnTo>
                  <a:lnTo>
                    <a:pt x="357" y="0"/>
                  </a:lnTo>
                  <a:lnTo>
                    <a:pt x="360" y="0"/>
                  </a:lnTo>
                  <a:lnTo>
                    <a:pt x="364" y="0"/>
                  </a:lnTo>
                  <a:lnTo>
                    <a:pt x="368" y="0"/>
                  </a:lnTo>
                  <a:lnTo>
                    <a:pt x="371" y="0"/>
                  </a:lnTo>
                  <a:lnTo>
                    <a:pt x="375" y="0"/>
                  </a:lnTo>
                  <a:lnTo>
                    <a:pt x="379" y="0"/>
                  </a:lnTo>
                  <a:lnTo>
                    <a:pt x="382" y="0"/>
                  </a:lnTo>
                  <a:lnTo>
                    <a:pt x="386" y="0"/>
                  </a:lnTo>
                </a:path>
              </a:pathLst>
            </a:custGeom>
            <a:noFill/>
            <a:ln w="30163" cap="rnd">
              <a:solidFill>
                <a:schemeClr val="bg1">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54" name="Group 453">
            <a:extLst>
              <a:ext uri="{FF2B5EF4-FFF2-40B4-BE49-F238E27FC236}">
                <a16:creationId xmlns:a16="http://schemas.microsoft.com/office/drawing/2014/main" id="{62C2BF70-2D1F-4083-A48D-F16CED4A79C5}"/>
              </a:ext>
            </a:extLst>
          </p:cNvPr>
          <p:cNvGrpSpPr/>
          <p:nvPr/>
        </p:nvGrpSpPr>
        <p:grpSpPr>
          <a:xfrm>
            <a:off x="2550796" y="2486939"/>
            <a:ext cx="4595813" cy="2470150"/>
            <a:chOff x="2378076" y="2266867"/>
            <a:chExt cx="4595813" cy="2470150"/>
          </a:xfrm>
        </p:grpSpPr>
        <p:sp>
          <p:nvSpPr>
            <p:cNvPr id="455" name="Freeform 184">
              <a:extLst>
                <a:ext uri="{FF2B5EF4-FFF2-40B4-BE49-F238E27FC236}">
                  <a16:creationId xmlns:a16="http://schemas.microsoft.com/office/drawing/2014/main" id="{80A7D833-A935-4131-A892-C05871981112}"/>
                </a:ext>
              </a:extLst>
            </p:cNvPr>
            <p:cNvSpPr>
              <a:spLocks/>
            </p:cNvSpPr>
            <p:nvPr/>
          </p:nvSpPr>
          <p:spPr bwMode="auto">
            <a:xfrm>
              <a:off x="2378076" y="4070267"/>
              <a:ext cx="996950" cy="666750"/>
            </a:xfrm>
            <a:custGeom>
              <a:avLst/>
              <a:gdLst>
                <a:gd name="T0" fmla="*/ 7 w 628"/>
                <a:gd name="T1" fmla="*/ 416 h 420"/>
                <a:gd name="T2" fmla="*/ 18 w 628"/>
                <a:gd name="T3" fmla="*/ 409 h 420"/>
                <a:gd name="T4" fmla="*/ 32 w 628"/>
                <a:gd name="T5" fmla="*/ 405 h 420"/>
                <a:gd name="T6" fmla="*/ 43 w 628"/>
                <a:gd name="T7" fmla="*/ 394 h 420"/>
                <a:gd name="T8" fmla="*/ 54 w 628"/>
                <a:gd name="T9" fmla="*/ 390 h 420"/>
                <a:gd name="T10" fmla="*/ 69 w 628"/>
                <a:gd name="T11" fmla="*/ 383 h 420"/>
                <a:gd name="T12" fmla="*/ 78 w 628"/>
                <a:gd name="T13" fmla="*/ 372 h 420"/>
                <a:gd name="T14" fmla="*/ 94 w 628"/>
                <a:gd name="T15" fmla="*/ 357 h 420"/>
                <a:gd name="T16" fmla="*/ 105 w 628"/>
                <a:gd name="T17" fmla="*/ 349 h 420"/>
                <a:gd name="T18" fmla="*/ 115 w 628"/>
                <a:gd name="T19" fmla="*/ 342 h 420"/>
                <a:gd name="T20" fmla="*/ 129 w 628"/>
                <a:gd name="T21" fmla="*/ 331 h 420"/>
                <a:gd name="T22" fmla="*/ 144 w 628"/>
                <a:gd name="T23" fmla="*/ 320 h 420"/>
                <a:gd name="T24" fmla="*/ 155 w 628"/>
                <a:gd name="T25" fmla="*/ 312 h 420"/>
                <a:gd name="T26" fmla="*/ 165 w 628"/>
                <a:gd name="T27" fmla="*/ 305 h 420"/>
                <a:gd name="T28" fmla="*/ 173 w 628"/>
                <a:gd name="T29" fmla="*/ 297 h 420"/>
                <a:gd name="T30" fmla="*/ 187 w 628"/>
                <a:gd name="T31" fmla="*/ 286 h 420"/>
                <a:gd name="T32" fmla="*/ 202 w 628"/>
                <a:gd name="T33" fmla="*/ 279 h 420"/>
                <a:gd name="T34" fmla="*/ 216 w 628"/>
                <a:gd name="T35" fmla="*/ 268 h 420"/>
                <a:gd name="T36" fmla="*/ 231 w 628"/>
                <a:gd name="T37" fmla="*/ 260 h 420"/>
                <a:gd name="T38" fmla="*/ 245 w 628"/>
                <a:gd name="T39" fmla="*/ 249 h 420"/>
                <a:gd name="T40" fmla="*/ 256 w 628"/>
                <a:gd name="T41" fmla="*/ 233 h 420"/>
                <a:gd name="T42" fmla="*/ 271 w 628"/>
                <a:gd name="T43" fmla="*/ 227 h 420"/>
                <a:gd name="T44" fmla="*/ 284 w 628"/>
                <a:gd name="T45" fmla="*/ 220 h 420"/>
                <a:gd name="T46" fmla="*/ 291 w 628"/>
                <a:gd name="T47" fmla="*/ 211 h 420"/>
                <a:gd name="T48" fmla="*/ 306 w 628"/>
                <a:gd name="T49" fmla="*/ 207 h 420"/>
                <a:gd name="T50" fmla="*/ 320 w 628"/>
                <a:gd name="T51" fmla="*/ 200 h 420"/>
                <a:gd name="T52" fmla="*/ 331 w 628"/>
                <a:gd name="T53" fmla="*/ 185 h 420"/>
                <a:gd name="T54" fmla="*/ 346 w 628"/>
                <a:gd name="T55" fmla="*/ 179 h 420"/>
                <a:gd name="T56" fmla="*/ 357 w 628"/>
                <a:gd name="T57" fmla="*/ 168 h 420"/>
                <a:gd name="T58" fmla="*/ 371 w 628"/>
                <a:gd name="T59" fmla="*/ 163 h 420"/>
                <a:gd name="T60" fmla="*/ 386 w 628"/>
                <a:gd name="T61" fmla="*/ 148 h 420"/>
                <a:gd name="T62" fmla="*/ 400 w 628"/>
                <a:gd name="T63" fmla="*/ 144 h 420"/>
                <a:gd name="T64" fmla="*/ 415 w 628"/>
                <a:gd name="T65" fmla="*/ 137 h 420"/>
                <a:gd name="T66" fmla="*/ 424 w 628"/>
                <a:gd name="T67" fmla="*/ 133 h 420"/>
                <a:gd name="T68" fmla="*/ 435 w 628"/>
                <a:gd name="T69" fmla="*/ 122 h 420"/>
                <a:gd name="T70" fmla="*/ 451 w 628"/>
                <a:gd name="T71" fmla="*/ 115 h 420"/>
                <a:gd name="T72" fmla="*/ 462 w 628"/>
                <a:gd name="T73" fmla="*/ 111 h 420"/>
                <a:gd name="T74" fmla="*/ 473 w 628"/>
                <a:gd name="T75" fmla="*/ 100 h 420"/>
                <a:gd name="T76" fmla="*/ 484 w 628"/>
                <a:gd name="T77" fmla="*/ 92 h 420"/>
                <a:gd name="T78" fmla="*/ 497 w 628"/>
                <a:gd name="T79" fmla="*/ 89 h 420"/>
                <a:gd name="T80" fmla="*/ 512 w 628"/>
                <a:gd name="T81" fmla="*/ 81 h 420"/>
                <a:gd name="T82" fmla="*/ 526 w 628"/>
                <a:gd name="T83" fmla="*/ 74 h 420"/>
                <a:gd name="T84" fmla="*/ 537 w 628"/>
                <a:gd name="T85" fmla="*/ 63 h 420"/>
                <a:gd name="T86" fmla="*/ 551 w 628"/>
                <a:gd name="T87" fmla="*/ 52 h 420"/>
                <a:gd name="T88" fmla="*/ 566 w 628"/>
                <a:gd name="T89" fmla="*/ 44 h 420"/>
                <a:gd name="T90" fmla="*/ 580 w 628"/>
                <a:gd name="T91" fmla="*/ 33 h 420"/>
                <a:gd name="T92" fmla="*/ 591 w 628"/>
                <a:gd name="T93" fmla="*/ 29 h 420"/>
                <a:gd name="T94" fmla="*/ 602 w 628"/>
                <a:gd name="T95" fmla="*/ 22 h 420"/>
                <a:gd name="T96" fmla="*/ 613 w 628"/>
                <a:gd name="T97" fmla="*/ 15 h 420"/>
                <a:gd name="T98" fmla="*/ 624 w 628"/>
                <a:gd name="T9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8" h="420">
                  <a:moveTo>
                    <a:pt x="0" y="420"/>
                  </a:moveTo>
                  <a:lnTo>
                    <a:pt x="3" y="420"/>
                  </a:lnTo>
                  <a:lnTo>
                    <a:pt x="7" y="420"/>
                  </a:lnTo>
                  <a:lnTo>
                    <a:pt x="7" y="416"/>
                  </a:lnTo>
                  <a:lnTo>
                    <a:pt x="11" y="416"/>
                  </a:lnTo>
                  <a:lnTo>
                    <a:pt x="14" y="412"/>
                  </a:lnTo>
                  <a:lnTo>
                    <a:pt x="18" y="412"/>
                  </a:lnTo>
                  <a:lnTo>
                    <a:pt x="18" y="409"/>
                  </a:lnTo>
                  <a:lnTo>
                    <a:pt x="21" y="409"/>
                  </a:lnTo>
                  <a:lnTo>
                    <a:pt x="25" y="405"/>
                  </a:lnTo>
                  <a:lnTo>
                    <a:pt x="29" y="405"/>
                  </a:lnTo>
                  <a:lnTo>
                    <a:pt x="32" y="405"/>
                  </a:lnTo>
                  <a:lnTo>
                    <a:pt x="36" y="401"/>
                  </a:lnTo>
                  <a:lnTo>
                    <a:pt x="36" y="398"/>
                  </a:lnTo>
                  <a:lnTo>
                    <a:pt x="40" y="398"/>
                  </a:lnTo>
                  <a:lnTo>
                    <a:pt x="43" y="394"/>
                  </a:lnTo>
                  <a:lnTo>
                    <a:pt x="47" y="394"/>
                  </a:lnTo>
                  <a:lnTo>
                    <a:pt x="50" y="394"/>
                  </a:lnTo>
                  <a:lnTo>
                    <a:pt x="54" y="394"/>
                  </a:lnTo>
                  <a:lnTo>
                    <a:pt x="54" y="390"/>
                  </a:lnTo>
                  <a:lnTo>
                    <a:pt x="58" y="390"/>
                  </a:lnTo>
                  <a:lnTo>
                    <a:pt x="61" y="383"/>
                  </a:lnTo>
                  <a:lnTo>
                    <a:pt x="65" y="383"/>
                  </a:lnTo>
                  <a:lnTo>
                    <a:pt x="69" y="383"/>
                  </a:lnTo>
                  <a:lnTo>
                    <a:pt x="72" y="379"/>
                  </a:lnTo>
                  <a:lnTo>
                    <a:pt x="76" y="375"/>
                  </a:lnTo>
                  <a:lnTo>
                    <a:pt x="76" y="372"/>
                  </a:lnTo>
                  <a:lnTo>
                    <a:pt x="78" y="372"/>
                  </a:lnTo>
                  <a:lnTo>
                    <a:pt x="83" y="368"/>
                  </a:lnTo>
                  <a:lnTo>
                    <a:pt x="87" y="368"/>
                  </a:lnTo>
                  <a:lnTo>
                    <a:pt x="89" y="360"/>
                  </a:lnTo>
                  <a:lnTo>
                    <a:pt x="94" y="357"/>
                  </a:lnTo>
                  <a:lnTo>
                    <a:pt x="94" y="353"/>
                  </a:lnTo>
                  <a:lnTo>
                    <a:pt x="98" y="353"/>
                  </a:lnTo>
                  <a:lnTo>
                    <a:pt x="100" y="349"/>
                  </a:lnTo>
                  <a:lnTo>
                    <a:pt x="105" y="349"/>
                  </a:lnTo>
                  <a:lnTo>
                    <a:pt x="105" y="346"/>
                  </a:lnTo>
                  <a:lnTo>
                    <a:pt x="107" y="346"/>
                  </a:lnTo>
                  <a:lnTo>
                    <a:pt x="111" y="346"/>
                  </a:lnTo>
                  <a:lnTo>
                    <a:pt x="115" y="342"/>
                  </a:lnTo>
                  <a:lnTo>
                    <a:pt x="118" y="338"/>
                  </a:lnTo>
                  <a:lnTo>
                    <a:pt x="122" y="331"/>
                  </a:lnTo>
                  <a:lnTo>
                    <a:pt x="126" y="331"/>
                  </a:lnTo>
                  <a:lnTo>
                    <a:pt x="129" y="331"/>
                  </a:lnTo>
                  <a:lnTo>
                    <a:pt x="133" y="327"/>
                  </a:lnTo>
                  <a:lnTo>
                    <a:pt x="136" y="320"/>
                  </a:lnTo>
                  <a:lnTo>
                    <a:pt x="140" y="320"/>
                  </a:lnTo>
                  <a:lnTo>
                    <a:pt x="144" y="320"/>
                  </a:lnTo>
                  <a:lnTo>
                    <a:pt x="144" y="316"/>
                  </a:lnTo>
                  <a:lnTo>
                    <a:pt x="147" y="312"/>
                  </a:lnTo>
                  <a:lnTo>
                    <a:pt x="151" y="312"/>
                  </a:lnTo>
                  <a:lnTo>
                    <a:pt x="155" y="312"/>
                  </a:lnTo>
                  <a:lnTo>
                    <a:pt x="155" y="309"/>
                  </a:lnTo>
                  <a:lnTo>
                    <a:pt x="158" y="309"/>
                  </a:lnTo>
                  <a:lnTo>
                    <a:pt x="162" y="305"/>
                  </a:lnTo>
                  <a:lnTo>
                    <a:pt x="165" y="305"/>
                  </a:lnTo>
                  <a:lnTo>
                    <a:pt x="165" y="301"/>
                  </a:lnTo>
                  <a:lnTo>
                    <a:pt x="169" y="301"/>
                  </a:lnTo>
                  <a:lnTo>
                    <a:pt x="173" y="301"/>
                  </a:lnTo>
                  <a:lnTo>
                    <a:pt x="173" y="297"/>
                  </a:lnTo>
                  <a:lnTo>
                    <a:pt x="176" y="294"/>
                  </a:lnTo>
                  <a:lnTo>
                    <a:pt x="180" y="294"/>
                  </a:lnTo>
                  <a:lnTo>
                    <a:pt x="184" y="290"/>
                  </a:lnTo>
                  <a:lnTo>
                    <a:pt x="187" y="286"/>
                  </a:lnTo>
                  <a:lnTo>
                    <a:pt x="191" y="286"/>
                  </a:lnTo>
                  <a:lnTo>
                    <a:pt x="194" y="283"/>
                  </a:lnTo>
                  <a:lnTo>
                    <a:pt x="198" y="283"/>
                  </a:lnTo>
                  <a:lnTo>
                    <a:pt x="202" y="279"/>
                  </a:lnTo>
                  <a:lnTo>
                    <a:pt x="205" y="279"/>
                  </a:lnTo>
                  <a:lnTo>
                    <a:pt x="209" y="275"/>
                  </a:lnTo>
                  <a:lnTo>
                    <a:pt x="213" y="268"/>
                  </a:lnTo>
                  <a:lnTo>
                    <a:pt x="216" y="268"/>
                  </a:lnTo>
                  <a:lnTo>
                    <a:pt x="220" y="264"/>
                  </a:lnTo>
                  <a:lnTo>
                    <a:pt x="223" y="264"/>
                  </a:lnTo>
                  <a:lnTo>
                    <a:pt x="227" y="264"/>
                  </a:lnTo>
                  <a:lnTo>
                    <a:pt x="231" y="260"/>
                  </a:lnTo>
                  <a:lnTo>
                    <a:pt x="234" y="257"/>
                  </a:lnTo>
                  <a:lnTo>
                    <a:pt x="238" y="253"/>
                  </a:lnTo>
                  <a:lnTo>
                    <a:pt x="242" y="253"/>
                  </a:lnTo>
                  <a:lnTo>
                    <a:pt x="245" y="249"/>
                  </a:lnTo>
                  <a:lnTo>
                    <a:pt x="245" y="244"/>
                  </a:lnTo>
                  <a:lnTo>
                    <a:pt x="249" y="244"/>
                  </a:lnTo>
                  <a:lnTo>
                    <a:pt x="251" y="238"/>
                  </a:lnTo>
                  <a:lnTo>
                    <a:pt x="256" y="233"/>
                  </a:lnTo>
                  <a:lnTo>
                    <a:pt x="260" y="231"/>
                  </a:lnTo>
                  <a:lnTo>
                    <a:pt x="262" y="231"/>
                  </a:lnTo>
                  <a:lnTo>
                    <a:pt x="267" y="227"/>
                  </a:lnTo>
                  <a:lnTo>
                    <a:pt x="271" y="227"/>
                  </a:lnTo>
                  <a:lnTo>
                    <a:pt x="273" y="222"/>
                  </a:lnTo>
                  <a:lnTo>
                    <a:pt x="278" y="222"/>
                  </a:lnTo>
                  <a:lnTo>
                    <a:pt x="280" y="220"/>
                  </a:lnTo>
                  <a:lnTo>
                    <a:pt x="284" y="220"/>
                  </a:lnTo>
                  <a:lnTo>
                    <a:pt x="284" y="216"/>
                  </a:lnTo>
                  <a:lnTo>
                    <a:pt x="289" y="216"/>
                  </a:lnTo>
                  <a:lnTo>
                    <a:pt x="291" y="216"/>
                  </a:lnTo>
                  <a:lnTo>
                    <a:pt x="291" y="211"/>
                  </a:lnTo>
                  <a:lnTo>
                    <a:pt x="295" y="211"/>
                  </a:lnTo>
                  <a:lnTo>
                    <a:pt x="300" y="211"/>
                  </a:lnTo>
                  <a:lnTo>
                    <a:pt x="302" y="207"/>
                  </a:lnTo>
                  <a:lnTo>
                    <a:pt x="306" y="207"/>
                  </a:lnTo>
                  <a:lnTo>
                    <a:pt x="309" y="207"/>
                  </a:lnTo>
                  <a:lnTo>
                    <a:pt x="313" y="200"/>
                  </a:lnTo>
                  <a:lnTo>
                    <a:pt x="317" y="200"/>
                  </a:lnTo>
                  <a:lnTo>
                    <a:pt x="320" y="200"/>
                  </a:lnTo>
                  <a:lnTo>
                    <a:pt x="324" y="196"/>
                  </a:lnTo>
                  <a:lnTo>
                    <a:pt x="328" y="196"/>
                  </a:lnTo>
                  <a:lnTo>
                    <a:pt x="331" y="190"/>
                  </a:lnTo>
                  <a:lnTo>
                    <a:pt x="331" y="185"/>
                  </a:lnTo>
                  <a:lnTo>
                    <a:pt x="335" y="185"/>
                  </a:lnTo>
                  <a:lnTo>
                    <a:pt x="338" y="181"/>
                  </a:lnTo>
                  <a:lnTo>
                    <a:pt x="342" y="179"/>
                  </a:lnTo>
                  <a:lnTo>
                    <a:pt x="346" y="179"/>
                  </a:lnTo>
                  <a:lnTo>
                    <a:pt x="349" y="179"/>
                  </a:lnTo>
                  <a:lnTo>
                    <a:pt x="353" y="179"/>
                  </a:lnTo>
                  <a:lnTo>
                    <a:pt x="353" y="174"/>
                  </a:lnTo>
                  <a:lnTo>
                    <a:pt x="357" y="168"/>
                  </a:lnTo>
                  <a:lnTo>
                    <a:pt x="360" y="168"/>
                  </a:lnTo>
                  <a:lnTo>
                    <a:pt x="364" y="163"/>
                  </a:lnTo>
                  <a:lnTo>
                    <a:pt x="367" y="163"/>
                  </a:lnTo>
                  <a:lnTo>
                    <a:pt x="371" y="163"/>
                  </a:lnTo>
                  <a:lnTo>
                    <a:pt x="375" y="159"/>
                  </a:lnTo>
                  <a:lnTo>
                    <a:pt x="378" y="155"/>
                  </a:lnTo>
                  <a:lnTo>
                    <a:pt x="382" y="152"/>
                  </a:lnTo>
                  <a:lnTo>
                    <a:pt x="386" y="148"/>
                  </a:lnTo>
                  <a:lnTo>
                    <a:pt x="389" y="148"/>
                  </a:lnTo>
                  <a:lnTo>
                    <a:pt x="393" y="148"/>
                  </a:lnTo>
                  <a:lnTo>
                    <a:pt x="396" y="144"/>
                  </a:lnTo>
                  <a:lnTo>
                    <a:pt x="400" y="144"/>
                  </a:lnTo>
                  <a:lnTo>
                    <a:pt x="404" y="144"/>
                  </a:lnTo>
                  <a:lnTo>
                    <a:pt x="407" y="141"/>
                  </a:lnTo>
                  <a:lnTo>
                    <a:pt x="411" y="141"/>
                  </a:lnTo>
                  <a:lnTo>
                    <a:pt x="415" y="137"/>
                  </a:lnTo>
                  <a:lnTo>
                    <a:pt x="418" y="137"/>
                  </a:lnTo>
                  <a:lnTo>
                    <a:pt x="422" y="137"/>
                  </a:lnTo>
                  <a:lnTo>
                    <a:pt x="422" y="133"/>
                  </a:lnTo>
                  <a:lnTo>
                    <a:pt x="424" y="133"/>
                  </a:lnTo>
                  <a:lnTo>
                    <a:pt x="429" y="129"/>
                  </a:lnTo>
                  <a:lnTo>
                    <a:pt x="433" y="126"/>
                  </a:lnTo>
                  <a:lnTo>
                    <a:pt x="433" y="122"/>
                  </a:lnTo>
                  <a:lnTo>
                    <a:pt x="435" y="122"/>
                  </a:lnTo>
                  <a:lnTo>
                    <a:pt x="440" y="122"/>
                  </a:lnTo>
                  <a:lnTo>
                    <a:pt x="444" y="115"/>
                  </a:lnTo>
                  <a:lnTo>
                    <a:pt x="446" y="115"/>
                  </a:lnTo>
                  <a:lnTo>
                    <a:pt x="451" y="115"/>
                  </a:lnTo>
                  <a:lnTo>
                    <a:pt x="453" y="115"/>
                  </a:lnTo>
                  <a:lnTo>
                    <a:pt x="457" y="115"/>
                  </a:lnTo>
                  <a:lnTo>
                    <a:pt x="462" y="115"/>
                  </a:lnTo>
                  <a:lnTo>
                    <a:pt x="462" y="111"/>
                  </a:lnTo>
                  <a:lnTo>
                    <a:pt x="464" y="107"/>
                  </a:lnTo>
                  <a:lnTo>
                    <a:pt x="468" y="107"/>
                  </a:lnTo>
                  <a:lnTo>
                    <a:pt x="473" y="104"/>
                  </a:lnTo>
                  <a:lnTo>
                    <a:pt x="473" y="100"/>
                  </a:lnTo>
                  <a:lnTo>
                    <a:pt x="475" y="100"/>
                  </a:lnTo>
                  <a:lnTo>
                    <a:pt x="479" y="96"/>
                  </a:lnTo>
                  <a:lnTo>
                    <a:pt x="484" y="96"/>
                  </a:lnTo>
                  <a:lnTo>
                    <a:pt x="484" y="92"/>
                  </a:lnTo>
                  <a:lnTo>
                    <a:pt x="486" y="89"/>
                  </a:lnTo>
                  <a:lnTo>
                    <a:pt x="490" y="89"/>
                  </a:lnTo>
                  <a:lnTo>
                    <a:pt x="493" y="89"/>
                  </a:lnTo>
                  <a:lnTo>
                    <a:pt x="497" y="89"/>
                  </a:lnTo>
                  <a:lnTo>
                    <a:pt x="501" y="85"/>
                  </a:lnTo>
                  <a:lnTo>
                    <a:pt x="504" y="85"/>
                  </a:lnTo>
                  <a:lnTo>
                    <a:pt x="508" y="85"/>
                  </a:lnTo>
                  <a:lnTo>
                    <a:pt x="512" y="81"/>
                  </a:lnTo>
                  <a:lnTo>
                    <a:pt x="515" y="78"/>
                  </a:lnTo>
                  <a:lnTo>
                    <a:pt x="519" y="78"/>
                  </a:lnTo>
                  <a:lnTo>
                    <a:pt x="522" y="74"/>
                  </a:lnTo>
                  <a:lnTo>
                    <a:pt x="526" y="74"/>
                  </a:lnTo>
                  <a:lnTo>
                    <a:pt x="530" y="70"/>
                  </a:lnTo>
                  <a:lnTo>
                    <a:pt x="530" y="63"/>
                  </a:lnTo>
                  <a:lnTo>
                    <a:pt x="533" y="63"/>
                  </a:lnTo>
                  <a:lnTo>
                    <a:pt x="537" y="63"/>
                  </a:lnTo>
                  <a:lnTo>
                    <a:pt x="541" y="59"/>
                  </a:lnTo>
                  <a:lnTo>
                    <a:pt x="544" y="55"/>
                  </a:lnTo>
                  <a:lnTo>
                    <a:pt x="548" y="52"/>
                  </a:lnTo>
                  <a:lnTo>
                    <a:pt x="551" y="52"/>
                  </a:lnTo>
                  <a:lnTo>
                    <a:pt x="555" y="48"/>
                  </a:lnTo>
                  <a:lnTo>
                    <a:pt x="559" y="48"/>
                  </a:lnTo>
                  <a:lnTo>
                    <a:pt x="562" y="44"/>
                  </a:lnTo>
                  <a:lnTo>
                    <a:pt x="566" y="44"/>
                  </a:lnTo>
                  <a:lnTo>
                    <a:pt x="570" y="40"/>
                  </a:lnTo>
                  <a:lnTo>
                    <a:pt x="573" y="37"/>
                  </a:lnTo>
                  <a:lnTo>
                    <a:pt x="577" y="37"/>
                  </a:lnTo>
                  <a:lnTo>
                    <a:pt x="580" y="33"/>
                  </a:lnTo>
                  <a:lnTo>
                    <a:pt x="580" y="29"/>
                  </a:lnTo>
                  <a:lnTo>
                    <a:pt x="584" y="29"/>
                  </a:lnTo>
                  <a:lnTo>
                    <a:pt x="588" y="29"/>
                  </a:lnTo>
                  <a:lnTo>
                    <a:pt x="591" y="29"/>
                  </a:lnTo>
                  <a:lnTo>
                    <a:pt x="591" y="26"/>
                  </a:lnTo>
                  <a:lnTo>
                    <a:pt x="595" y="26"/>
                  </a:lnTo>
                  <a:lnTo>
                    <a:pt x="599" y="26"/>
                  </a:lnTo>
                  <a:lnTo>
                    <a:pt x="602" y="22"/>
                  </a:lnTo>
                  <a:lnTo>
                    <a:pt x="606" y="22"/>
                  </a:lnTo>
                  <a:lnTo>
                    <a:pt x="609" y="18"/>
                  </a:lnTo>
                  <a:lnTo>
                    <a:pt x="609" y="15"/>
                  </a:lnTo>
                  <a:lnTo>
                    <a:pt x="613" y="15"/>
                  </a:lnTo>
                  <a:lnTo>
                    <a:pt x="617" y="15"/>
                  </a:lnTo>
                  <a:lnTo>
                    <a:pt x="619" y="15"/>
                  </a:lnTo>
                  <a:lnTo>
                    <a:pt x="619" y="3"/>
                  </a:lnTo>
                  <a:lnTo>
                    <a:pt x="624" y="0"/>
                  </a:lnTo>
                  <a:lnTo>
                    <a:pt x="628" y="0"/>
                  </a:lnTo>
                </a:path>
              </a:pathLst>
            </a:custGeom>
            <a:noFill/>
            <a:ln w="2381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6" name="Freeform 185">
              <a:extLst>
                <a:ext uri="{FF2B5EF4-FFF2-40B4-BE49-F238E27FC236}">
                  <a16:creationId xmlns:a16="http://schemas.microsoft.com/office/drawing/2014/main" id="{3E273968-8392-40D9-A2E5-69937CB904B3}"/>
                </a:ext>
              </a:extLst>
            </p:cNvPr>
            <p:cNvSpPr>
              <a:spLocks/>
            </p:cNvSpPr>
            <p:nvPr/>
          </p:nvSpPr>
          <p:spPr bwMode="auto">
            <a:xfrm>
              <a:off x="3375026" y="3520992"/>
              <a:ext cx="1017588" cy="549275"/>
            </a:xfrm>
            <a:custGeom>
              <a:avLst/>
              <a:gdLst>
                <a:gd name="T0" fmla="*/ 7 w 641"/>
                <a:gd name="T1" fmla="*/ 338 h 346"/>
                <a:gd name="T2" fmla="*/ 20 w 641"/>
                <a:gd name="T3" fmla="*/ 331 h 346"/>
                <a:gd name="T4" fmla="*/ 31 w 641"/>
                <a:gd name="T5" fmla="*/ 316 h 346"/>
                <a:gd name="T6" fmla="*/ 42 w 641"/>
                <a:gd name="T7" fmla="*/ 312 h 346"/>
                <a:gd name="T8" fmla="*/ 53 w 641"/>
                <a:gd name="T9" fmla="*/ 301 h 346"/>
                <a:gd name="T10" fmla="*/ 64 w 641"/>
                <a:gd name="T11" fmla="*/ 294 h 346"/>
                <a:gd name="T12" fmla="*/ 75 w 641"/>
                <a:gd name="T13" fmla="*/ 290 h 346"/>
                <a:gd name="T14" fmla="*/ 89 w 641"/>
                <a:gd name="T15" fmla="*/ 283 h 346"/>
                <a:gd name="T16" fmla="*/ 100 w 641"/>
                <a:gd name="T17" fmla="*/ 275 h 346"/>
                <a:gd name="T18" fmla="*/ 115 w 641"/>
                <a:gd name="T19" fmla="*/ 268 h 346"/>
                <a:gd name="T20" fmla="*/ 129 w 641"/>
                <a:gd name="T21" fmla="*/ 264 h 346"/>
                <a:gd name="T22" fmla="*/ 144 w 641"/>
                <a:gd name="T23" fmla="*/ 259 h 346"/>
                <a:gd name="T24" fmla="*/ 154 w 641"/>
                <a:gd name="T25" fmla="*/ 257 h 346"/>
                <a:gd name="T26" fmla="*/ 169 w 641"/>
                <a:gd name="T27" fmla="*/ 253 h 346"/>
                <a:gd name="T28" fmla="*/ 180 w 641"/>
                <a:gd name="T29" fmla="*/ 242 h 346"/>
                <a:gd name="T30" fmla="*/ 191 w 641"/>
                <a:gd name="T31" fmla="*/ 233 h 346"/>
                <a:gd name="T32" fmla="*/ 202 w 641"/>
                <a:gd name="T33" fmla="*/ 226 h 346"/>
                <a:gd name="T34" fmla="*/ 215 w 641"/>
                <a:gd name="T35" fmla="*/ 222 h 346"/>
                <a:gd name="T36" fmla="*/ 226 w 641"/>
                <a:gd name="T37" fmla="*/ 215 h 346"/>
                <a:gd name="T38" fmla="*/ 240 w 641"/>
                <a:gd name="T39" fmla="*/ 211 h 346"/>
                <a:gd name="T40" fmla="*/ 251 w 641"/>
                <a:gd name="T41" fmla="*/ 204 h 346"/>
                <a:gd name="T42" fmla="*/ 266 w 641"/>
                <a:gd name="T43" fmla="*/ 194 h 346"/>
                <a:gd name="T44" fmla="*/ 277 w 641"/>
                <a:gd name="T45" fmla="*/ 189 h 346"/>
                <a:gd name="T46" fmla="*/ 288 w 641"/>
                <a:gd name="T47" fmla="*/ 181 h 346"/>
                <a:gd name="T48" fmla="*/ 302 w 641"/>
                <a:gd name="T49" fmla="*/ 174 h 346"/>
                <a:gd name="T50" fmla="*/ 317 w 641"/>
                <a:gd name="T51" fmla="*/ 167 h 346"/>
                <a:gd name="T52" fmla="*/ 327 w 641"/>
                <a:gd name="T53" fmla="*/ 163 h 346"/>
                <a:gd name="T54" fmla="*/ 342 w 641"/>
                <a:gd name="T55" fmla="*/ 156 h 346"/>
                <a:gd name="T56" fmla="*/ 355 w 641"/>
                <a:gd name="T57" fmla="*/ 144 h 346"/>
                <a:gd name="T58" fmla="*/ 366 w 641"/>
                <a:gd name="T59" fmla="*/ 137 h 346"/>
                <a:gd name="T60" fmla="*/ 382 w 641"/>
                <a:gd name="T61" fmla="*/ 133 h 346"/>
                <a:gd name="T62" fmla="*/ 395 w 641"/>
                <a:gd name="T63" fmla="*/ 126 h 346"/>
                <a:gd name="T64" fmla="*/ 410 w 641"/>
                <a:gd name="T65" fmla="*/ 118 h 346"/>
                <a:gd name="T66" fmla="*/ 424 w 641"/>
                <a:gd name="T67" fmla="*/ 111 h 346"/>
                <a:gd name="T68" fmla="*/ 439 w 641"/>
                <a:gd name="T69" fmla="*/ 107 h 346"/>
                <a:gd name="T70" fmla="*/ 450 w 641"/>
                <a:gd name="T71" fmla="*/ 96 h 346"/>
                <a:gd name="T72" fmla="*/ 461 w 641"/>
                <a:gd name="T73" fmla="*/ 92 h 346"/>
                <a:gd name="T74" fmla="*/ 475 w 641"/>
                <a:gd name="T75" fmla="*/ 89 h 346"/>
                <a:gd name="T76" fmla="*/ 486 w 641"/>
                <a:gd name="T77" fmla="*/ 78 h 346"/>
                <a:gd name="T78" fmla="*/ 500 w 641"/>
                <a:gd name="T79" fmla="*/ 74 h 346"/>
                <a:gd name="T80" fmla="*/ 515 w 641"/>
                <a:gd name="T81" fmla="*/ 63 h 346"/>
                <a:gd name="T82" fmla="*/ 526 w 641"/>
                <a:gd name="T83" fmla="*/ 59 h 346"/>
                <a:gd name="T84" fmla="*/ 539 w 641"/>
                <a:gd name="T85" fmla="*/ 52 h 346"/>
                <a:gd name="T86" fmla="*/ 555 w 641"/>
                <a:gd name="T87" fmla="*/ 44 h 346"/>
                <a:gd name="T88" fmla="*/ 568 w 641"/>
                <a:gd name="T89" fmla="*/ 37 h 346"/>
                <a:gd name="T90" fmla="*/ 579 w 641"/>
                <a:gd name="T91" fmla="*/ 33 h 346"/>
                <a:gd name="T92" fmla="*/ 594 w 641"/>
                <a:gd name="T93" fmla="*/ 26 h 346"/>
                <a:gd name="T94" fmla="*/ 608 w 641"/>
                <a:gd name="T95" fmla="*/ 18 h 346"/>
                <a:gd name="T96" fmla="*/ 623 w 641"/>
                <a:gd name="T97" fmla="*/ 11 h 346"/>
                <a:gd name="T98" fmla="*/ 637 w 641"/>
                <a:gd name="T99" fmla="*/ 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1" h="346">
                  <a:moveTo>
                    <a:pt x="0" y="346"/>
                  </a:moveTo>
                  <a:lnTo>
                    <a:pt x="2" y="346"/>
                  </a:lnTo>
                  <a:lnTo>
                    <a:pt x="2" y="342"/>
                  </a:lnTo>
                  <a:lnTo>
                    <a:pt x="7" y="338"/>
                  </a:lnTo>
                  <a:lnTo>
                    <a:pt x="9" y="335"/>
                  </a:lnTo>
                  <a:lnTo>
                    <a:pt x="13" y="331"/>
                  </a:lnTo>
                  <a:lnTo>
                    <a:pt x="18" y="331"/>
                  </a:lnTo>
                  <a:lnTo>
                    <a:pt x="20" y="331"/>
                  </a:lnTo>
                  <a:lnTo>
                    <a:pt x="20" y="327"/>
                  </a:lnTo>
                  <a:lnTo>
                    <a:pt x="24" y="323"/>
                  </a:lnTo>
                  <a:lnTo>
                    <a:pt x="29" y="320"/>
                  </a:lnTo>
                  <a:lnTo>
                    <a:pt x="31" y="316"/>
                  </a:lnTo>
                  <a:lnTo>
                    <a:pt x="35" y="316"/>
                  </a:lnTo>
                  <a:lnTo>
                    <a:pt x="38" y="316"/>
                  </a:lnTo>
                  <a:lnTo>
                    <a:pt x="42" y="316"/>
                  </a:lnTo>
                  <a:lnTo>
                    <a:pt x="42" y="312"/>
                  </a:lnTo>
                  <a:lnTo>
                    <a:pt x="46" y="312"/>
                  </a:lnTo>
                  <a:lnTo>
                    <a:pt x="49" y="309"/>
                  </a:lnTo>
                  <a:lnTo>
                    <a:pt x="53" y="305"/>
                  </a:lnTo>
                  <a:lnTo>
                    <a:pt x="53" y="301"/>
                  </a:lnTo>
                  <a:lnTo>
                    <a:pt x="57" y="297"/>
                  </a:lnTo>
                  <a:lnTo>
                    <a:pt x="60" y="297"/>
                  </a:lnTo>
                  <a:lnTo>
                    <a:pt x="60" y="294"/>
                  </a:lnTo>
                  <a:lnTo>
                    <a:pt x="64" y="294"/>
                  </a:lnTo>
                  <a:lnTo>
                    <a:pt x="67" y="294"/>
                  </a:lnTo>
                  <a:lnTo>
                    <a:pt x="71" y="294"/>
                  </a:lnTo>
                  <a:lnTo>
                    <a:pt x="71" y="290"/>
                  </a:lnTo>
                  <a:lnTo>
                    <a:pt x="75" y="290"/>
                  </a:lnTo>
                  <a:lnTo>
                    <a:pt x="78" y="286"/>
                  </a:lnTo>
                  <a:lnTo>
                    <a:pt x="82" y="286"/>
                  </a:lnTo>
                  <a:lnTo>
                    <a:pt x="86" y="286"/>
                  </a:lnTo>
                  <a:lnTo>
                    <a:pt x="89" y="283"/>
                  </a:lnTo>
                  <a:lnTo>
                    <a:pt x="93" y="283"/>
                  </a:lnTo>
                  <a:lnTo>
                    <a:pt x="96" y="283"/>
                  </a:lnTo>
                  <a:lnTo>
                    <a:pt x="100" y="279"/>
                  </a:lnTo>
                  <a:lnTo>
                    <a:pt x="100" y="275"/>
                  </a:lnTo>
                  <a:lnTo>
                    <a:pt x="104" y="275"/>
                  </a:lnTo>
                  <a:lnTo>
                    <a:pt x="107" y="275"/>
                  </a:lnTo>
                  <a:lnTo>
                    <a:pt x="111" y="270"/>
                  </a:lnTo>
                  <a:lnTo>
                    <a:pt x="115" y="268"/>
                  </a:lnTo>
                  <a:lnTo>
                    <a:pt x="118" y="268"/>
                  </a:lnTo>
                  <a:lnTo>
                    <a:pt x="122" y="268"/>
                  </a:lnTo>
                  <a:lnTo>
                    <a:pt x="125" y="268"/>
                  </a:lnTo>
                  <a:lnTo>
                    <a:pt x="129" y="264"/>
                  </a:lnTo>
                  <a:lnTo>
                    <a:pt x="133" y="264"/>
                  </a:lnTo>
                  <a:lnTo>
                    <a:pt x="136" y="264"/>
                  </a:lnTo>
                  <a:lnTo>
                    <a:pt x="140" y="259"/>
                  </a:lnTo>
                  <a:lnTo>
                    <a:pt x="144" y="259"/>
                  </a:lnTo>
                  <a:lnTo>
                    <a:pt x="147" y="259"/>
                  </a:lnTo>
                  <a:lnTo>
                    <a:pt x="151" y="259"/>
                  </a:lnTo>
                  <a:lnTo>
                    <a:pt x="151" y="257"/>
                  </a:lnTo>
                  <a:lnTo>
                    <a:pt x="154" y="257"/>
                  </a:lnTo>
                  <a:lnTo>
                    <a:pt x="158" y="257"/>
                  </a:lnTo>
                  <a:lnTo>
                    <a:pt x="162" y="257"/>
                  </a:lnTo>
                  <a:lnTo>
                    <a:pt x="165" y="257"/>
                  </a:lnTo>
                  <a:lnTo>
                    <a:pt x="169" y="253"/>
                  </a:lnTo>
                  <a:lnTo>
                    <a:pt x="169" y="246"/>
                  </a:lnTo>
                  <a:lnTo>
                    <a:pt x="173" y="242"/>
                  </a:lnTo>
                  <a:lnTo>
                    <a:pt x="176" y="242"/>
                  </a:lnTo>
                  <a:lnTo>
                    <a:pt x="180" y="242"/>
                  </a:lnTo>
                  <a:lnTo>
                    <a:pt x="180" y="237"/>
                  </a:lnTo>
                  <a:lnTo>
                    <a:pt x="182" y="237"/>
                  </a:lnTo>
                  <a:lnTo>
                    <a:pt x="187" y="237"/>
                  </a:lnTo>
                  <a:lnTo>
                    <a:pt x="191" y="233"/>
                  </a:lnTo>
                  <a:lnTo>
                    <a:pt x="193" y="231"/>
                  </a:lnTo>
                  <a:lnTo>
                    <a:pt x="197" y="231"/>
                  </a:lnTo>
                  <a:lnTo>
                    <a:pt x="202" y="231"/>
                  </a:lnTo>
                  <a:lnTo>
                    <a:pt x="202" y="226"/>
                  </a:lnTo>
                  <a:lnTo>
                    <a:pt x="204" y="226"/>
                  </a:lnTo>
                  <a:lnTo>
                    <a:pt x="208" y="226"/>
                  </a:lnTo>
                  <a:lnTo>
                    <a:pt x="211" y="222"/>
                  </a:lnTo>
                  <a:lnTo>
                    <a:pt x="215" y="222"/>
                  </a:lnTo>
                  <a:lnTo>
                    <a:pt x="219" y="222"/>
                  </a:lnTo>
                  <a:lnTo>
                    <a:pt x="219" y="215"/>
                  </a:lnTo>
                  <a:lnTo>
                    <a:pt x="222" y="215"/>
                  </a:lnTo>
                  <a:lnTo>
                    <a:pt x="226" y="215"/>
                  </a:lnTo>
                  <a:lnTo>
                    <a:pt x="230" y="215"/>
                  </a:lnTo>
                  <a:lnTo>
                    <a:pt x="233" y="215"/>
                  </a:lnTo>
                  <a:lnTo>
                    <a:pt x="237" y="211"/>
                  </a:lnTo>
                  <a:lnTo>
                    <a:pt x="240" y="211"/>
                  </a:lnTo>
                  <a:lnTo>
                    <a:pt x="244" y="207"/>
                  </a:lnTo>
                  <a:lnTo>
                    <a:pt x="248" y="207"/>
                  </a:lnTo>
                  <a:lnTo>
                    <a:pt x="248" y="204"/>
                  </a:lnTo>
                  <a:lnTo>
                    <a:pt x="251" y="204"/>
                  </a:lnTo>
                  <a:lnTo>
                    <a:pt x="255" y="200"/>
                  </a:lnTo>
                  <a:lnTo>
                    <a:pt x="259" y="196"/>
                  </a:lnTo>
                  <a:lnTo>
                    <a:pt x="262" y="196"/>
                  </a:lnTo>
                  <a:lnTo>
                    <a:pt x="266" y="194"/>
                  </a:lnTo>
                  <a:lnTo>
                    <a:pt x="269" y="194"/>
                  </a:lnTo>
                  <a:lnTo>
                    <a:pt x="269" y="189"/>
                  </a:lnTo>
                  <a:lnTo>
                    <a:pt x="273" y="189"/>
                  </a:lnTo>
                  <a:lnTo>
                    <a:pt x="277" y="189"/>
                  </a:lnTo>
                  <a:lnTo>
                    <a:pt x="280" y="185"/>
                  </a:lnTo>
                  <a:lnTo>
                    <a:pt x="280" y="181"/>
                  </a:lnTo>
                  <a:lnTo>
                    <a:pt x="284" y="181"/>
                  </a:lnTo>
                  <a:lnTo>
                    <a:pt x="288" y="181"/>
                  </a:lnTo>
                  <a:lnTo>
                    <a:pt x="291" y="178"/>
                  </a:lnTo>
                  <a:lnTo>
                    <a:pt x="295" y="178"/>
                  </a:lnTo>
                  <a:lnTo>
                    <a:pt x="298" y="174"/>
                  </a:lnTo>
                  <a:lnTo>
                    <a:pt x="302" y="174"/>
                  </a:lnTo>
                  <a:lnTo>
                    <a:pt x="306" y="174"/>
                  </a:lnTo>
                  <a:lnTo>
                    <a:pt x="309" y="174"/>
                  </a:lnTo>
                  <a:lnTo>
                    <a:pt x="313" y="174"/>
                  </a:lnTo>
                  <a:lnTo>
                    <a:pt x="317" y="167"/>
                  </a:lnTo>
                  <a:lnTo>
                    <a:pt x="320" y="167"/>
                  </a:lnTo>
                  <a:lnTo>
                    <a:pt x="324" y="167"/>
                  </a:lnTo>
                  <a:lnTo>
                    <a:pt x="327" y="167"/>
                  </a:lnTo>
                  <a:lnTo>
                    <a:pt x="327" y="163"/>
                  </a:lnTo>
                  <a:lnTo>
                    <a:pt x="331" y="159"/>
                  </a:lnTo>
                  <a:lnTo>
                    <a:pt x="335" y="159"/>
                  </a:lnTo>
                  <a:lnTo>
                    <a:pt x="338" y="156"/>
                  </a:lnTo>
                  <a:lnTo>
                    <a:pt x="342" y="156"/>
                  </a:lnTo>
                  <a:lnTo>
                    <a:pt x="346" y="156"/>
                  </a:lnTo>
                  <a:lnTo>
                    <a:pt x="349" y="148"/>
                  </a:lnTo>
                  <a:lnTo>
                    <a:pt x="353" y="144"/>
                  </a:lnTo>
                  <a:lnTo>
                    <a:pt x="355" y="144"/>
                  </a:lnTo>
                  <a:lnTo>
                    <a:pt x="360" y="141"/>
                  </a:lnTo>
                  <a:lnTo>
                    <a:pt x="364" y="141"/>
                  </a:lnTo>
                  <a:lnTo>
                    <a:pt x="366" y="141"/>
                  </a:lnTo>
                  <a:lnTo>
                    <a:pt x="366" y="137"/>
                  </a:lnTo>
                  <a:lnTo>
                    <a:pt x="371" y="137"/>
                  </a:lnTo>
                  <a:lnTo>
                    <a:pt x="375" y="137"/>
                  </a:lnTo>
                  <a:lnTo>
                    <a:pt x="377" y="133"/>
                  </a:lnTo>
                  <a:lnTo>
                    <a:pt x="382" y="133"/>
                  </a:lnTo>
                  <a:lnTo>
                    <a:pt x="384" y="133"/>
                  </a:lnTo>
                  <a:lnTo>
                    <a:pt x="388" y="130"/>
                  </a:lnTo>
                  <a:lnTo>
                    <a:pt x="393" y="130"/>
                  </a:lnTo>
                  <a:lnTo>
                    <a:pt x="395" y="126"/>
                  </a:lnTo>
                  <a:lnTo>
                    <a:pt x="399" y="126"/>
                  </a:lnTo>
                  <a:lnTo>
                    <a:pt x="403" y="126"/>
                  </a:lnTo>
                  <a:lnTo>
                    <a:pt x="406" y="122"/>
                  </a:lnTo>
                  <a:lnTo>
                    <a:pt x="410" y="118"/>
                  </a:lnTo>
                  <a:lnTo>
                    <a:pt x="413" y="115"/>
                  </a:lnTo>
                  <a:lnTo>
                    <a:pt x="417" y="115"/>
                  </a:lnTo>
                  <a:lnTo>
                    <a:pt x="421" y="115"/>
                  </a:lnTo>
                  <a:lnTo>
                    <a:pt x="424" y="111"/>
                  </a:lnTo>
                  <a:lnTo>
                    <a:pt x="428" y="111"/>
                  </a:lnTo>
                  <a:lnTo>
                    <a:pt x="432" y="107"/>
                  </a:lnTo>
                  <a:lnTo>
                    <a:pt x="435" y="107"/>
                  </a:lnTo>
                  <a:lnTo>
                    <a:pt x="439" y="107"/>
                  </a:lnTo>
                  <a:lnTo>
                    <a:pt x="439" y="104"/>
                  </a:lnTo>
                  <a:lnTo>
                    <a:pt x="442" y="104"/>
                  </a:lnTo>
                  <a:lnTo>
                    <a:pt x="446" y="100"/>
                  </a:lnTo>
                  <a:lnTo>
                    <a:pt x="450" y="96"/>
                  </a:lnTo>
                  <a:lnTo>
                    <a:pt x="453" y="96"/>
                  </a:lnTo>
                  <a:lnTo>
                    <a:pt x="457" y="96"/>
                  </a:lnTo>
                  <a:lnTo>
                    <a:pt x="457" y="92"/>
                  </a:lnTo>
                  <a:lnTo>
                    <a:pt x="461" y="92"/>
                  </a:lnTo>
                  <a:lnTo>
                    <a:pt x="464" y="89"/>
                  </a:lnTo>
                  <a:lnTo>
                    <a:pt x="468" y="89"/>
                  </a:lnTo>
                  <a:lnTo>
                    <a:pt x="471" y="89"/>
                  </a:lnTo>
                  <a:lnTo>
                    <a:pt x="475" y="89"/>
                  </a:lnTo>
                  <a:lnTo>
                    <a:pt x="479" y="89"/>
                  </a:lnTo>
                  <a:lnTo>
                    <a:pt x="479" y="85"/>
                  </a:lnTo>
                  <a:lnTo>
                    <a:pt x="482" y="78"/>
                  </a:lnTo>
                  <a:lnTo>
                    <a:pt x="486" y="78"/>
                  </a:lnTo>
                  <a:lnTo>
                    <a:pt x="490" y="74"/>
                  </a:lnTo>
                  <a:lnTo>
                    <a:pt x="493" y="74"/>
                  </a:lnTo>
                  <a:lnTo>
                    <a:pt x="497" y="74"/>
                  </a:lnTo>
                  <a:lnTo>
                    <a:pt x="500" y="74"/>
                  </a:lnTo>
                  <a:lnTo>
                    <a:pt x="504" y="70"/>
                  </a:lnTo>
                  <a:lnTo>
                    <a:pt x="508" y="70"/>
                  </a:lnTo>
                  <a:lnTo>
                    <a:pt x="511" y="66"/>
                  </a:lnTo>
                  <a:lnTo>
                    <a:pt x="515" y="63"/>
                  </a:lnTo>
                  <a:lnTo>
                    <a:pt x="519" y="63"/>
                  </a:lnTo>
                  <a:lnTo>
                    <a:pt x="522" y="63"/>
                  </a:lnTo>
                  <a:lnTo>
                    <a:pt x="526" y="63"/>
                  </a:lnTo>
                  <a:lnTo>
                    <a:pt x="526" y="59"/>
                  </a:lnTo>
                  <a:lnTo>
                    <a:pt x="528" y="55"/>
                  </a:lnTo>
                  <a:lnTo>
                    <a:pt x="533" y="55"/>
                  </a:lnTo>
                  <a:lnTo>
                    <a:pt x="537" y="55"/>
                  </a:lnTo>
                  <a:lnTo>
                    <a:pt x="539" y="52"/>
                  </a:lnTo>
                  <a:lnTo>
                    <a:pt x="544" y="48"/>
                  </a:lnTo>
                  <a:lnTo>
                    <a:pt x="548" y="48"/>
                  </a:lnTo>
                  <a:lnTo>
                    <a:pt x="550" y="48"/>
                  </a:lnTo>
                  <a:lnTo>
                    <a:pt x="555" y="44"/>
                  </a:lnTo>
                  <a:lnTo>
                    <a:pt x="559" y="44"/>
                  </a:lnTo>
                  <a:lnTo>
                    <a:pt x="561" y="44"/>
                  </a:lnTo>
                  <a:lnTo>
                    <a:pt x="566" y="41"/>
                  </a:lnTo>
                  <a:lnTo>
                    <a:pt x="568" y="37"/>
                  </a:lnTo>
                  <a:lnTo>
                    <a:pt x="572" y="37"/>
                  </a:lnTo>
                  <a:lnTo>
                    <a:pt x="577" y="37"/>
                  </a:lnTo>
                  <a:lnTo>
                    <a:pt x="577" y="33"/>
                  </a:lnTo>
                  <a:lnTo>
                    <a:pt x="579" y="33"/>
                  </a:lnTo>
                  <a:lnTo>
                    <a:pt x="583" y="29"/>
                  </a:lnTo>
                  <a:lnTo>
                    <a:pt x="588" y="29"/>
                  </a:lnTo>
                  <a:lnTo>
                    <a:pt x="590" y="26"/>
                  </a:lnTo>
                  <a:lnTo>
                    <a:pt x="594" y="26"/>
                  </a:lnTo>
                  <a:lnTo>
                    <a:pt x="597" y="22"/>
                  </a:lnTo>
                  <a:lnTo>
                    <a:pt x="601" y="18"/>
                  </a:lnTo>
                  <a:lnTo>
                    <a:pt x="605" y="18"/>
                  </a:lnTo>
                  <a:lnTo>
                    <a:pt x="608" y="18"/>
                  </a:lnTo>
                  <a:lnTo>
                    <a:pt x="612" y="18"/>
                  </a:lnTo>
                  <a:lnTo>
                    <a:pt x="616" y="18"/>
                  </a:lnTo>
                  <a:lnTo>
                    <a:pt x="619" y="15"/>
                  </a:lnTo>
                  <a:lnTo>
                    <a:pt x="623" y="11"/>
                  </a:lnTo>
                  <a:lnTo>
                    <a:pt x="626" y="11"/>
                  </a:lnTo>
                  <a:lnTo>
                    <a:pt x="630" y="11"/>
                  </a:lnTo>
                  <a:lnTo>
                    <a:pt x="634" y="11"/>
                  </a:lnTo>
                  <a:lnTo>
                    <a:pt x="637" y="3"/>
                  </a:lnTo>
                  <a:lnTo>
                    <a:pt x="641" y="0"/>
                  </a:lnTo>
                </a:path>
              </a:pathLst>
            </a:custGeom>
            <a:noFill/>
            <a:ln w="2381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7" name="Freeform 186">
              <a:extLst>
                <a:ext uri="{FF2B5EF4-FFF2-40B4-BE49-F238E27FC236}">
                  <a16:creationId xmlns:a16="http://schemas.microsoft.com/office/drawing/2014/main" id="{238C26C4-E282-484C-B363-0CBCFFB52241}"/>
                </a:ext>
              </a:extLst>
            </p:cNvPr>
            <p:cNvSpPr>
              <a:spLocks/>
            </p:cNvSpPr>
            <p:nvPr/>
          </p:nvSpPr>
          <p:spPr bwMode="auto">
            <a:xfrm>
              <a:off x="4392613" y="3054267"/>
              <a:ext cx="1017588" cy="466725"/>
            </a:xfrm>
            <a:custGeom>
              <a:avLst/>
              <a:gdLst>
                <a:gd name="T0" fmla="*/ 7 w 641"/>
                <a:gd name="T1" fmla="*/ 290 h 294"/>
                <a:gd name="T2" fmla="*/ 22 w 641"/>
                <a:gd name="T3" fmla="*/ 286 h 294"/>
                <a:gd name="T4" fmla="*/ 36 w 641"/>
                <a:gd name="T5" fmla="*/ 279 h 294"/>
                <a:gd name="T6" fmla="*/ 51 w 641"/>
                <a:gd name="T7" fmla="*/ 275 h 294"/>
                <a:gd name="T8" fmla="*/ 65 w 641"/>
                <a:gd name="T9" fmla="*/ 268 h 294"/>
                <a:gd name="T10" fmla="*/ 80 w 641"/>
                <a:gd name="T11" fmla="*/ 264 h 294"/>
                <a:gd name="T12" fmla="*/ 91 w 641"/>
                <a:gd name="T13" fmla="*/ 257 h 294"/>
                <a:gd name="T14" fmla="*/ 104 w 641"/>
                <a:gd name="T15" fmla="*/ 253 h 294"/>
                <a:gd name="T16" fmla="*/ 115 w 641"/>
                <a:gd name="T17" fmla="*/ 246 h 294"/>
                <a:gd name="T18" fmla="*/ 126 w 641"/>
                <a:gd name="T19" fmla="*/ 238 h 294"/>
                <a:gd name="T20" fmla="*/ 140 w 641"/>
                <a:gd name="T21" fmla="*/ 233 h 294"/>
                <a:gd name="T22" fmla="*/ 151 w 641"/>
                <a:gd name="T23" fmla="*/ 231 h 294"/>
                <a:gd name="T24" fmla="*/ 162 w 641"/>
                <a:gd name="T25" fmla="*/ 222 h 294"/>
                <a:gd name="T26" fmla="*/ 177 w 641"/>
                <a:gd name="T27" fmla="*/ 220 h 294"/>
                <a:gd name="T28" fmla="*/ 187 w 641"/>
                <a:gd name="T29" fmla="*/ 211 h 294"/>
                <a:gd name="T30" fmla="*/ 202 w 641"/>
                <a:gd name="T31" fmla="*/ 205 h 294"/>
                <a:gd name="T32" fmla="*/ 216 w 641"/>
                <a:gd name="T33" fmla="*/ 196 h 294"/>
                <a:gd name="T34" fmla="*/ 227 w 641"/>
                <a:gd name="T35" fmla="*/ 189 h 294"/>
                <a:gd name="T36" fmla="*/ 242 w 641"/>
                <a:gd name="T37" fmla="*/ 181 h 294"/>
                <a:gd name="T38" fmla="*/ 253 w 641"/>
                <a:gd name="T39" fmla="*/ 174 h 294"/>
                <a:gd name="T40" fmla="*/ 266 w 641"/>
                <a:gd name="T41" fmla="*/ 170 h 294"/>
                <a:gd name="T42" fmla="*/ 277 w 641"/>
                <a:gd name="T43" fmla="*/ 167 h 294"/>
                <a:gd name="T44" fmla="*/ 293 w 641"/>
                <a:gd name="T45" fmla="*/ 159 h 294"/>
                <a:gd name="T46" fmla="*/ 302 w 641"/>
                <a:gd name="T47" fmla="*/ 144 h 294"/>
                <a:gd name="T48" fmla="*/ 317 w 641"/>
                <a:gd name="T49" fmla="*/ 137 h 294"/>
                <a:gd name="T50" fmla="*/ 331 w 641"/>
                <a:gd name="T51" fmla="*/ 133 h 294"/>
                <a:gd name="T52" fmla="*/ 346 w 641"/>
                <a:gd name="T53" fmla="*/ 126 h 294"/>
                <a:gd name="T54" fmla="*/ 357 w 641"/>
                <a:gd name="T55" fmla="*/ 118 h 294"/>
                <a:gd name="T56" fmla="*/ 371 w 641"/>
                <a:gd name="T57" fmla="*/ 111 h 294"/>
                <a:gd name="T58" fmla="*/ 382 w 641"/>
                <a:gd name="T59" fmla="*/ 104 h 294"/>
                <a:gd name="T60" fmla="*/ 393 w 641"/>
                <a:gd name="T61" fmla="*/ 92 h 294"/>
                <a:gd name="T62" fmla="*/ 408 w 641"/>
                <a:gd name="T63" fmla="*/ 92 h 294"/>
                <a:gd name="T64" fmla="*/ 422 w 641"/>
                <a:gd name="T65" fmla="*/ 89 h 294"/>
                <a:gd name="T66" fmla="*/ 433 w 641"/>
                <a:gd name="T67" fmla="*/ 78 h 294"/>
                <a:gd name="T68" fmla="*/ 444 w 641"/>
                <a:gd name="T69" fmla="*/ 74 h 294"/>
                <a:gd name="T70" fmla="*/ 457 w 641"/>
                <a:gd name="T71" fmla="*/ 63 h 294"/>
                <a:gd name="T72" fmla="*/ 468 w 641"/>
                <a:gd name="T73" fmla="*/ 59 h 294"/>
                <a:gd name="T74" fmla="*/ 483 w 641"/>
                <a:gd name="T75" fmla="*/ 55 h 294"/>
                <a:gd name="T76" fmla="*/ 494 w 641"/>
                <a:gd name="T77" fmla="*/ 48 h 294"/>
                <a:gd name="T78" fmla="*/ 508 w 641"/>
                <a:gd name="T79" fmla="*/ 44 h 294"/>
                <a:gd name="T80" fmla="*/ 523 w 641"/>
                <a:gd name="T81" fmla="*/ 44 h 294"/>
                <a:gd name="T82" fmla="*/ 537 w 641"/>
                <a:gd name="T83" fmla="*/ 41 h 294"/>
                <a:gd name="T84" fmla="*/ 552 w 641"/>
                <a:gd name="T85" fmla="*/ 37 h 294"/>
                <a:gd name="T86" fmla="*/ 566 w 641"/>
                <a:gd name="T87" fmla="*/ 33 h 294"/>
                <a:gd name="T88" fmla="*/ 577 w 641"/>
                <a:gd name="T89" fmla="*/ 29 h 294"/>
                <a:gd name="T90" fmla="*/ 588 w 641"/>
                <a:gd name="T91" fmla="*/ 26 h 294"/>
                <a:gd name="T92" fmla="*/ 602 w 641"/>
                <a:gd name="T93" fmla="*/ 18 h 294"/>
                <a:gd name="T94" fmla="*/ 617 w 641"/>
                <a:gd name="T95" fmla="*/ 18 h 294"/>
                <a:gd name="T96" fmla="*/ 628 w 641"/>
                <a:gd name="T97" fmla="*/ 11 h 294"/>
                <a:gd name="T98" fmla="*/ 639 w 641"/>
                <a:gd name="T99" fmla="*/ 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1" h="294">
                  <a:moveTo>
                    <a:pt x="0" y="294"/>
                  </a:moveTo>
                  <a:lnTo>
                    <a:pt x="4" y="294"/>
                  </a:lnTo>
                  <a:lnTo>
                    <a:pt x="4" y="290"/>
                  </a:lnTo>
                  <a:lnTo>
                    <a:pt x="7" y="290"/>
                  </a:lnTo>
                  <a:lnTo>
                    <a:pt x="11" y="290"/>
                  </a:lnTo>
                  <a:lnTo>
                    <a:pt x="14" y="290"/>
                  </a:lnTo>
                  <a:lnTo>
                    <a:pt x="18" y="286"/>
                  </a:lnTo>
                  <a:lnTo>
                    <a:pt x="22" y="286"/>
                  </a:lnTo>
                  <a:lnTo>
                    <a:pt x="25" y="283"/>
                  </a:lnTo>
                  <a:lnTo>
                    <a:pt x="29" y="283"/>
                  </a:lnTo>
                  <a:lnTo>
                    <a:pt x="33" y="279"/>
                  </a:lnTo>
                  <a:lnTo>
                    <a:pt x="36" y="279"/>
                  </a:lnTo>
                  <a:lnTo>
                    <a:pt x="40" y="279"/>
                  </a:lnTo>
                  <a:lnTo>
                    <a:pt x="43" y="275"/>
                  </a:lnTo>
                  <a:lnTo>
                    <a:pt x="47" y="275"/>
                  </a:lnTo>
                  <a:lnTo>
                    <a:pt x="51" y="275"/>
                  </a:lnTo>
                  <a:lnTo>
                    <a:pt x="54" y="270"/>
                  </a:lnTo>
                  <a:lnTo>
                    <a:pt x="58" y="268"/>
                  </a:lnTo>
                  <a:lnTo>
                    <a:pt x="62" y="268"/>
                  </a:lnTo>
                  <a:lnTo>
                    <a:pt x="65" y="268"/>
                  </a:lnTo>
                  <a:lnTo>
                    <a:pt x="69" y="268"/>
                  </a:lnTo>
                  <a:lnTo>
                    <a:pt x="71" y="264"/>
                  </a:lnTo>
                  <a:lnTo>
                    <a:pt x="76" y="264"/>
                  </a:lnTo>
                  <a:lnTo>
                    <a:pt x="80" y="264"/>
                  </a:lnTo>
                  <a:lnTo>
                    <a:pt x="82" y="264"/>
                  </a:lnTo>
                  <a:lnTo>
                    <a:pt x="82" y="257"/>
                  </a:lnTo>
                  <a:lnTo>
                    <a:pt x="87" y="257"/>
                  </a:lnTo>
                  <a:lnTo>
                    <a:pt x="91" y="257"/>
                  </a:lnTo>
                  <a:lnTo>
                    <a:pt x="93" y="257"/>
                  </a:lnTo>
                  <a:lnTo>
                    <a:pt x="98" y="253"/>
                  </a:lnTo>
                  <a:lnTo>
                    <a:pt x="100" y="253"/>
                  </a:lnTo>
                  <a:lnTo>
                    <a:pt x="104" y="253"/>
                  </a:lnTo>
                  <a:lnTo>
                    <a:pt x="109" y="249"/>
                  </a:lnTo>
                  <a:lnTo>
                    <a:pt x="111" y="249"/>
                  </a:lnTo>
                  <a:lnTo>
                    <a:pt x="115" y="249"/>
                  </a:lnTo>
                  <a:lnTo>
                    <a:pt x="115" y="246"/>
                  </a:lnTo>
                  <a:lnTo>
                    <a:pt x="120" y="246"/>
                  </a:lnTo>
                  <a:lnTo>
                    <a:pt x="122" y="246"/>
                  </a:lnTo>
                  <a:lnTo>
                    <a:pt x="122" y="242"/>
                  </a:lnTo>
                  <a:lnTo>
                    <a:pt x="126" y="238"/>
                  </a:lnTo>
                  <a:lnTo>
                    <a:pt x="129" y="238"/>
                  </a:lnTo>
                  <a:lnTo>
                    <a:pt x="133" y="238"/>
                  </a:lnTo>
                  <a:lnTo>
                    <a:pt x="137" y="238"/>
                  </a:lnTo>
                  <a:lnTo>
                    <a:pt x="140" y="233"/>
                  </a:lnTo>
                  <a:lnTo>
                    <a:pt x="144" y="233"/>
                  </a:lnTo>
                  <a:lnTo>
                    <a:pt x="144" y="231"/>
                  </a:lnTo>
                  <a:lnTo>
                    <a:pt x="148" y="231"/>
                  </a:lnTo>
                  <a:lnTo>
                    <a:pt x="151" y="231"/>
                  </a:lnTo>
                  <a:lnTo>
                    <a:pt x="155" y="231"/>
                  </a:lnTo>
                  <a:lnTo>
                    <a:pt x="158" y="227"/>
                  </a:lnTo>
                  <a:lnTo>
                    <a:pt x="162" y="227"/>
                  </a:lnTo>
                  <a:lnTo>
                    <a:pt x="162" y="222"/>
                  </a:lnTo>
                  <a:lnTo>
                    <a:pt x="166" y="220"/>
                  </a:lnTo>
                  <a:lnTo>
                    <a:pt x="169" y="220"/>
                  </a:lnTo>
                  <a:lnTo>
                    <a:pt x="173" y="220"/>
                  </a:lnTo>
                  <a:lnTo>
                    <a:pt x="177" y="220"/>
                  </a:lnTo>
                  <a:lnTo>
                    <a:pt x="180" y="216"/>
                  </a:lnTo>
                  <a:lnTo>
                    <a:pt x="184" y="216"/>
                  </a:lnTo>
                  <a:lnTo>
                    <a:pt x="184" y="211"/>
                  </a:lnTo>
                  <a:lnTo>
                    <a:pt x="187" y="211"/>
                  </a:lnTo>
                  <a:lnTo>
                    <a:pt x="191" y="211"/>
                  </a:lnTo>
                  <a:lnTo>
                    <a:pt x="195" y="207"/>
                  </a:lnTo>
                  <a:lnTo>
                    <a:pt x="198" y="205"/>
                  </a:lnTo>
                  <a:lnTo>
                    <a:pt x="202" y="205"/>
                  </a:lnTo>
                  <a:lnTo>
                    <a:pt x="206" y="205"/>
                  </a:lnTo>
                  <a:lnTo>
                    <a:pt x="209" y="200"/>
                  </a:lnTo>
                  <a:lnTo>
                    <a:pt x="213" y="196"/>
                  </a:lnTo>
                  <a:lnTo>
                    <a:pt x="216" y="196"/>
                  </a:lnTo>
                  <a:lnTo>
                    <a:pt x="220" y="196"/>
                  </a:lnTo>
                  <a:lnTo>
                    <a:pt x="224" y="196"/>
                  </a:lnTo>
                  <a:lnTo>
                    <a:pt x="224" y="194"/>
                  </a:lnTo>
                  <a:lnTo>
                    <a:pt x="227" y="189"/>
                  </a:lnTo>
                  <a:lnTo>
                    <a:pt x="231" y="185"/>
                  </a:lnTo>
                  <a:lnTo>
                    <a:pt x="235" y="185"/>
                  </a:lnTo>
                  <a:lnTo>
                    <a:pt x="238" y="185"/>
                  </a:lnTo>
                  <a:lnTo>
                    <a:pt x="242" y="181"/>
                  </a:lnTo>
                  <a:lnTo>
                    <a:pt x="245" y="181"/>
                  </a:lnTo>
                  <a:lnTo>
                    <a:pt x="249" y="178"/>
                  </a:lnTo>
                  <a:lnTo>
                    <a:pt x="253" y="178"/>
                  </a:lnTo>
                  <a:lnTo>
                    <a:pt x="253" y="174"/>
                  </a:lnTo>
                  <a:lnTo>
                    <a:pt x="256" y="174"/>
                  </a:lnTo>
                  <a:lnTo>
                    <a:pt x="260" y="170"/>
                  </a:lnTo>
                  <a:lnTo>
                    <a:pt x="264" y="170"/>
                  </a:lnTo>
                  <a:lnTo>
                    <a:pt x="266" y="170"/>
                  </a:lnTo>
                  <a:lnTo>
                    <a:pt x="271" y="170"/>
                  </a:lnTo>
                  <a:lnTo>
                    <a:pt x="271" y="167"/>
                  </a:lnTo>
                  <a:lnTo>
                    <a:pt x="273" y="167"/>
                  </a:lnTo>
                  <a:lnTo>
                    <a:pt x="277" y="167"/>
                  </a:lnTo>
                  <a:lnTo>
                    <a:pt x="282" y="163"/>
                  </a:lnTo>
                  <a:lnTo>
                    <a:pt x="284" y="159"/>
                  </a:lnTo>
                  <a:lnTo>
                    <a:pt x="288" y="159"/>
                  </a:lnTo>
                  <a:lnTo>
                    <a:pt x="293" y="159"/>
                  </a:lnTo>
                  <a:lnTo>
                    <a:pt x="295" y="155"/>
                  </a:lnTo>
                  <a:lnTo>
                    <a:pt x="299" y="152"/>
                  </a:lnTo>
                  <a:lnTo>
                    <a:pt x="302" y="152"/>
                  </a:lnTo>
                  <a:lnTo>
                    <a:pt x="302" y="144"/>
                  </a:lnTo>
                  <a:lnTo>
                    <a:pt x="306" y="137"/>
                  </a:lnTo>
                  <a:lnTo>
                    <a:pt x="310" y="137"/>
                  </a:lnTo>
                  <a:lnTo>
                    <a:pt x="313" y="137"/>
                  </a:lnTo>
                  <a:lnTo>
                    <a:pt x="317" y="137"/>
                  </a:lnTo>
                  <a:lnTo>
                    <a:pt x="321" y="133"/>
                  </a:lnTo>
                  <a:lnTo>
                    <a:pt x="324" y="133"/>
                  </a:lnTo>
                  <a:lnTo>
                    <a:pt x="328" y="133"/>
                  </a:lnTo>
                  <a:lnTo>
                    <a:pt x="331" y="133"/>
                  </a:lnTo>
                  <a:lnTo>
                    <a:pt x="335" y="133"/>
                  </a:lnTo>
                  <a:lnTo>
                    <a:pt x="339" y="130"/>
                  </a:lnTo>
                  <a:lnTo>
                    <a:pt x="342" y="130"/>
                  </a:lnTo>
                  <a:lnTo>
                    <a:pt x="346" y="126"/>
                  </a:lnTo>
                  <a:lnTo>
                    <a:pt x="350" y="126"/>
                  </a:lnTo>
                  <a:lnTo>
                    <a:pt x="350" y="122"/>
                  </a:lnTo>
                  <a:lnTo>
                    <a:pt x="353" y="122"/>
                  </a:lnTo>
                  <a:lnTo>
                    <a:pt x="357" y="118"/>
                  </a:lnTo>
                  <a:lnTo>
                    <a:pt x="360" y="118"/>
                  </a:lnTo>
                  <a:lnTo>
                    <a:pt x="364" y="118"/>
                  </a:lnTo>
                  <a:lnTo>
                    <a:pt x="368" y="115"/>
                  </a:lnTo>
                  <a:lnTo>
                    <a:pt x="371" y="111"/>
                  </a:lnTo>
                  <a:lnTo>
                    <a:pt x="371" y="107"/>
                  </a:lnTo>
                  <a:lnTo>
                    <a:pt x="375" y="107"/>
                  </a:lnTo>
                  <a:lnTo>
                    <a:pt x="379" y="107"/>
                  </a:lnTo>
                  <a:lnTo>
                    <a:pt x="382" y="104"/>
                  </a:lnTo>
                  <a:lnTo>
                    <a:pt x="386" y="100"/>
                  </a:lnTo>
                  <a:lnTo>
                    <a:pt x="389" y="100"/>
                  </a:lnTo>
                  <a:lnTo>
                    <a:pt x="389" y="96"/>
                  </a:lnTo>
                  <a:lnTo>
                    <a:pt x="393" y="92"/>
                  </a:lnTo>
                  <a:lnTo>
                    <a:pt x="397" y="92"/>
                  </a:lnTo>
                  <a:lnTo>
                    <a:pt x="400" y="92"/>
                  </a:lnTo>
                  <a:lnTo>
                    <a:pt x="404" y="92"/>
                  </a:lnTo>
                  <a:lnTo>
                    <a:pt x="408" y="92"/>
                  </a:lnTo>
                  <a:lnTo>
                    <a:pt x="411" y="89"/>
                  </a:lnTo>
                  <a:lnTo>
                    <a:pt x="415" y="89"/>
                  </a:lnTo>
                  <a:lnTo>
                    <a:pt x="418" y="89"/>
                  </a:lnTo>
                  <a:lnTo>
                    <a:pt x="422" y="89"/>
                  </a:lnTo>
                  <a:lnTo>
                    <a:pt x="422" y="85"/>
                  </a:lnTo>
                  <a:lnTo>
                    <a:pt x="426" y="81"/>
                  </a:lnTo>
                  <a:lnTo>
                    <a:pt x="429" y="78"/>
                  </a:lnTo>
                  <a:lnTo>
                    <a:pt x="433" y="78"/>
                  </a:lnTo>
                  <a:lnTo>
                    <a:pt x="437" y="78"/>
                  </a:lnTo>
                  <a:lnTo>
                    <a:pt x="440" y="78"/>
                  </a:lnTo>
                  <a:lnTo>
                    <a:pt x="440" y="74"/>
                  </a:lnTo>
                  <a:lnTo>
                    <a:pt x="444" y="74"/>
                  </a:lnTo>
                  <a:lnTo>
                    <a:pt x="446" y="66"/>
                  </a:lnTo>
                  <a:lnTo>
                    <a:pt x="451" y="66"/>
                  </a:lnTo>
                  <a:lnTo>
                    <a:pt x="455" y="66"/>
                  </a:lnTo>
                  <a:lnTo>
                    <a:pt x="457" y="63"/>
                  </a:lnTo>
                  <a:lnTo>
                    <a:pt x="462" y="63"/>
                  </a:lnTo>
                  <a:lnTo>
                    <a:pt x="466" y="63"/>
                  </a:lnTo>
                  <a:lnTo>
                    <a:pt x="468" y="63"/>
                  </a:lnTo>
                  <a:lnTo>
                    <a:pt x="468" y="59"/>
                  </a:lnTo>
                  <a:lnTo>
                    <a:pt x="472" y="59"/>
                  </a:lnTo>
                  <a:lnTo>
                    <a:pt x="475" y="59"/>
                  </a:lnTo>
                  <a:lnTo>
                    <a:pt x="479" y="55"/>
                  </a:lnTo>
                  <a:lnTo>
                    <a:pt x="483" y="55"/>
                  </a:lnTo>
                  <a:lnTo>
                    <a:pt x="486" y="52"/>
                  </a:lnTo>
                  <a:lnTo>
                    <a:pt x="490" y="52"/>
                  </a:lnTo>
                  <a:lnTo>
                    <a:pt x="490" y="48"/>
                  </a:lnTo>
                  <a:lnTo>
                    <a:pt x="494" y="48"/>
                  </a:lnTo>
                  <a:lnTo>
                    <a:pt x="497" y="48"/>
                  </a:lnTo>
                  <a:lnTo>
                    <a:pt x="501" y="44"/>
                  </a:lnTo>
                  <a:lnTo>
                    <a:pt x="504" y="44"/>
                  </a:lnTo>
                  <a:lnTo>
                    <a:pt x="508" y="44"/>
                  </a:lnTo>
                  <a:lnTo>
                    <a:pt x="512" y="44"/>
                  </a:lnTo>
                  <a:lnTo>
                    <a:pt x="515" y="44"/>
                  </a:lnTo>
                  <a:lnTo>
                    <a:pt x="519" y="44"/>
                  </a:lnTo>
                  <a:lnTo>
                    <a:pt x="523" y="44"/>
                  </a:lnTo>
                  <a:lnTo>
                    <a:pt x="526" y="44"/>
                  </a:lnTo>
                  <a:lnTo>
                    <a:pt x="530" y="44"/>
                  </a:lnTo>
                  <a:lnTo>
                    <a:pt x="533" y="44"/>
                  </a:lnTo>
                  <a:lnTo>
                    <a:pt x="537" y="41"/>
                  </a:lnTo>
                  <a:lnTo>
                    <a:pt x="541" y="41"/>
                  </a:lnTo>
                  <a:lnTo>
                    <a:pt x="544" y="41"/>
                  </a:lnTo>
                  <a:lnTo>
                    <a:pt x="548" y="37"/>
                  </a:lnTo>
                  <a:lnTo>
                    <a:pt x="552" y="37"/>
                  </a:lnTo>
                  <a:lnTo>
                    <a:pt x="555" y="33"/>
                  </a:lnTo>
                  <a:lnTo>
                    <a:pt x="559" y="33"/>
                  </a:lnTo>
                  <a:lnTo>
                    <a:pt x="562" y="33"/>
                  </a:lnTo>
                  <a:lnTo>
                    <a:pt x="566" y="33"/>
                  </a:lnTo>
                  <a:lnTo>
                    <a:pt x="570" y="33"/>
                  </a:lnTo>
                  <a:lnTo>
                    <a:pt x="570" y="29"/>
                  </a:lnTo>
                  <a:lnTo>
                    <a:pt x="573" y="29"/>
                  </a:lnTo>
                  <a:lnTo>
                    <a:pt x="577" y="29"/>
                  </a:lnTo>
                  <a:lnTo>
                    <a:pt x="581" y="29"/>
                  </a:lnTo>
                  <a:lnTo>
                    <a:pt x="584" y="29"/>
                  </a:lnTo>
                  <a:lnTo>
                    <a:pt x="588" y="29"/>
                  </a:lnTo>
                  <a:lnTo>
                    <a:pt x="588" y="26"/>
                  </a:lnTo>
                  <a:lnTo>
                    <a:pt x="592" y="22"/>
                  </a:lnTo>
                  <a:lnTo>
                    <a:pt x="595" y="22"/>
                  </a:lnTo>
                  <a:lnTo>
                    <a:pt x="599" y="22"/>
                  </a:lnTo>
                  <a:lnTo>
                    <a:pt x="602" y="18"/>
                  </a:lnTo>
                  <a:lnTo>
                    <a:pt x="606" y="18"/>
                  </a:lnTo>
                  <a:lnTo>
                    <a:pt x="610" y="18"/>
                  </a:lnTo>
                  <a:lnTo>
                    <a:pt x="613" y="18"/>
                  </a:lnTo>
                  <a:lnTo>
                    <a:pt x="617" y="18"/>
                  </a:lnTo>
                  <a:lnTo>
                    <a:pt x="621" y="15"/>
                  </a:lnTo>
                  <a:lnTo>
                    <a:pt x="621" y="11"/>
                  </a:lnTo>
                  <a:lnTo>
                    <a:pt x="624" y="11"/>
                  </a:lnTo>
                  <a:lnTo>
                    <a:pt x="628" y="11"/>
                  </a:lnTo>
                  <a:lnTo>
                    <a:pt x="630" y="7"/>
                  </a:lnTo>
                  <a:lnTo>
                    <a:pt x="635" y="7"/>
                  </a:lnTo>
                  <a:lnTo>
                    <a:pt x="639" y="7"/>
                  </a:lnTo>
                  <a:lnTo>
                    <a:pt x="639" y="3"/>
                  </a:lnTo>
                  <a:lnTo>
                    <a:pt x="641" y="0"/>
                  </a:lnTo>
                </a:path>
              </a:pathLst>
            </a:custGeom>
            <a:noFill/>
            <a:ln w="2381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8" name="Freeform 187">
              <a:extLst>
                <a:ext uri="{FF2B5EF4-FFF2-40B4-BE49-F238E27FC236}">
                  <a16:creationId xmlns:a16="http://schemas.microsoft.com/office/drawing/2014/main" id="{3C09D736-6D6D-4D38-8A58-47FAAA4A1DF0}"/>
                </a:ext>
              </a:extLst>
            </p:cNvPr>
            <p:cNvSpPr>
              <a:spLocks/>
            </p:cNvSpPr>
            <p:nvPr/>
          </p:nvSpPr>
          <p:spPr bwMode="auto">
            <a:xfrm>
              <a:off x="5410201" y="2551030"/>
              <a:ext cx="1025525" cy="503238"/>
            </a:xfrm>
            <a:custGeom>
              <a:avLst/>
              <a:gdLst>
                <a:gd name="T0" fmla="*/ 9 w 646"/>
                <a:gd name="T1" fmla="*/ 309 h 317"/>
                <a:gd name="T2" fmla="*/ 18 w 646"/>
                <a:gd name="T3" fmla="*/ 298 h 317"/>
                <a:gd name="T4" fmla="*/ 33 w 646"/>
                <a:gd name="T5" fmla="*/ 291 h 317"/>
                <a:gd name="T6" fmla="*/ 47 w 646"/>
                <a:gd name="T7" fmla="*/ 291 h 317"/>
                <a:gd name="T8" fmla="*/ 62 w 646"/>
                <a:gd name="T9" fmla="*/ 283 h 317"/>
                <a:gd name="T10" fmla="*/ 76 w 646"/>
                <a:gd name="T11" fmla="*/ 276 h 317"/>
                <a:gd name="T12" fmla="*/ 87 w 646"/>
                <a:gd name="T13" fmla="*/ 265 h 317"/>
                <a:gd name="T14" fmla="*/ 98 w 646"/>
                <a:gd name="T15" fmla="*/ 256 h 317"/>
                <a:gd name="T16" fmla="*/ 113 w 646"/>
                <a:gd name="T17" fmla="*/ 256 h 317"/>
                <a:gd name="T18" fmla="*/ 124 w 646"/>
                <a:gd name="T19" fmla="*/ 254 h 317"/>
                <a:gd name="T20" fmla="*/ 138 w 646"/>
                <a:gd name="T21" fmla="*/ 254 h 317"/>
                <a:gd name="T22" fmla="*/ 149 w 646"/>
                <a:gd name="T23" fmla="*/ 245 h 317"/>
                <a:gd name="T24" fmla="*/ 162 w 646"/>
                <a:gd name="T25" fmla="*/ 235 h 317"/>
                <a:gd name="T26" fmla="*/ 173 w 646"/>
                <a:gd name="T27" fmla="*/ 224 h 317"/>
                <a:gd name="T28" fmla="*/ 189 w 646"/>
                <a:gd name="T29" fmla="*/ 219 h 317"/>
                <a:gd name="T30" fmla="*/ 202 w 646"/>
                <a:gd name="T31" fmla="*/ 208 h 317"/>
                <a:gd name="T32" fmla="*/ 217 w 646"/>
                <a:gd name="T33" fmla="*/ 208 h 317"/>
                <a:gd name="T34" fmla="*/ 228 w 646"/>
                <a:gd name="T35" fmla="*/ 202 h 317"/>
                <a:gd name="T36" fmla="*/ 242 w 646"/>
                <a:gd name="T37" fmla="*/ 193 h 317"/>
                <a:gd name="T38" fmla="*/ 253 w 646"/>
                <a:gd name="T39" fmla="*/ 191 h 317"/>
                <a:gd name="T40" fmla="*/ 264 w 646"/>
                <a:gd name="T41" fmla="*/ 182 h 317"/>
                <a:gd name="T42" fmla="*/ 278 w 646"/>
                <a:gd name="T43" fmla="*/ 182 h 317"/>
                <a:gd name="T44" fmla="*/ 293 w 646"/>
                <a:gd name="T45" fmla="*/ 175 h 317"/>
                <a:gd name="T46" fmla="*/ 307 w 646"/>
                <a:gd name="T47" fmla="*/ 171 h 317"/>
                <a:gd name="T48" fmla="*/ 318 w 646"/>
                <a:gd name="T49" fmla="*/ 164 h 317"/>
                <a:gd name="T50" fmla="*/ 333 w 646"/>
                <a:gd name="T51" fmla="*/ 160 h 317"/>
                <a:gd name="T52" fmla="*/ 344 w 646"/>
                <a:gd name="T53" fmla="*/ 145 h 317"/>
                <a:gd name="T54" fmla="*/ 355 w 646"/>
                <a:gd name="T55" fmla="*/ 138 h 317"/>
                <a:gd name="T56" fmla="*/ 364 w 646"/>
                <a:gd name="T57" fmla="*/ 123 h 317"/>
                <a:gd name="T58" fmla="*/ 379 w 646"/>
                <a:gd name="T59" fmla="*/ 119 h 317"/>
                <a:gd name="T60" fmla="*/ 393 w 646"/>
                <a:gd name="T61" fmla="*/ 115 h 317"/>
                <a:gd name="T62" fmla="*/ 408 w 646"/>
                <a:gd name="T63" fmla="*/ 112 h 317"/>
                <a:gd name="T64" fmla="*/ 422 w 646"/>
                <a:gd name="T65" fmla="*/ 101 h 317"/>
                <a:gd name="T66" fmla="*/ 437 w 646"/>
                <a:gd name="T67" fmla="*/ 97 h 317"/>
                <a:gd name="T68" fmla="*/ 448 w 646"/>
                <a:gd name="T69" fmla="*/ 82 h 317"/>
                <a:gd name="T70" fmla="*/ 459 w 646"/>
                <a:gd name="T71" fmla="*/ 75 h 317"/>
                <a:gd name="T72" fmla="*/ 473 w 646"/>
                <a:gd name="T73" fmla="*/ 71 h 317"/>
                <a:gd name="T74" fmla="*/ 484 w 646"/>
                <a:gd name="T75" fmla="*/ 67 h 317"/>
                <a:gd name="T76" fmla="*/ 499 w 646"/>
                <a:gd name="T77" fmla="*/ 67 h 317"/>
                <a:gd name="T78" fmla="*/ 513 w 646"/>
                <a:gd name="T79" fmla="*/ 67 h 317"/>
                <a:gd name="T80" fmla="*/ 528 w 646"/>
                <a:gd name="T81" fmla="*/ 60 h 317"/>
                <a:gd name="T82" fmla="*/ 541 w 646"/>
                <a:gd name="T83" fmla="*/ 52 h 317"/>
                <a:gd name="T84" fmla="*/ 552 w 646"/>
                <a:gd name="T85" fmla="*/ 45 h 317"/>
                <a:gd name="T86" fmla="*/ 566 w 646"/>
                <a:gd name="T87" fmla="*/ 45 h 317"/>
                <a:gd name="T88" fmla="*/ 577 w 646"/>
                <a:gd name="T89" fmla="*/ 30 h 317"/>
                <a:gd name="T90" fmla="*/ 592 w 646"/>
                <a:gd name="T91" fmla="*/ 30 h 317"/>
                <a:gd name="T92" fmla="*/ 603 w 646"/>
                <a:gd name="T93" fmla="*/ 19 h 317"/>
                <a:gd name="T94" fmla="*/ 614 w 646"/>
                <a:gd name="T95" fmla="*/ 12 h 317"/>
                <a:gd name="T96" fmla="*/ 628 w 646"/>
                <a:gd name="T97" fmla="*/ 0 h 317"/>
                <a:gd name="T98" fmla="*/ 643 w 646"/>
                <a:gd name="T9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6" h="317">
                  <a:moveTo>
                    <a:pt x="0" y="317"/>
                  </a:moveTo>
                  <a:lnTo>
                    <a:pt x="5" y="313"/>
                  </a:lnTo>
                  <a:lnTo>
                    <a:pt x="9" y="313"/>
                  </a:lnTo>
                  <a:lnTo>
                    <a:pt x="9" y="309"/>
                  </a:lnTo>
                  <a:lnTo>
                    <a:pt x="11" y="306"/>
                  </a:lnTo>
                  <a:lnTo>
                    <a:pt x="16" y="306"/>
                  </a:lnTo>
                  <a:lnTo>
                    <a:pt x="18" y="302"/>
                  </a:lnTo>
                  <a:lnTo>
                    <a:pt x="18" y="298"/>
                  </a:lnTo>
                  <a:lnTo>
                    <a:pt x="22" y="294"/>
                  </a:lnTo>
                  <a:lnTo>
                    <a:pt x="26" y="294"/>
                  </a:lnTo>
                  <a:lnTo>
                    <a:pt x="29" y="294"/>
                  </a:lnTo>
                  <a:lnTo>
                    <a:pt x="33" y="291"/>
                  </a:lnTo>
                  <a:lnTo>
                    <a:pt x="37" y="291"/>
                  </a:lnTo>
                  <a:lnTo>
                    <a:pt x="40" y="291"/>
                  </a:lnTo>
                  <a:lnTo>
                    <a:pt x="44" y="291"/>
                  </a:lnTo>
                  <a:lnTo>
                    <a:pt x="47" y="291"/>
                  </a:lnTo>
                  <a:lnTo>
                    <a:pt x="51" y="291"/>
                  </a:lnTo>
                  <a:lnTo>
                    <a:pt x="55" y="291"/>
                  </a:lnTo>
                  <a:lnTo>
                    <a:pt x="58" y="283"/>
                  </a:lnTo>
                  <a:lnTo>
                    <a:pt x="62" y="283"/>
                  </a:lnTo>
                  <a:lnTo>
                    <a:pt x="66" y="283"/>
                  </a:lnTo>
                  <a:lnTo>
                    <a:pt x="69" y="280"/>
                  </a:lnTo>
                  <a:lnTo>
                    <a:pt x="73" y="280"/>
                  </a:lnTo>
                  <a:lnTo>
                    <a:pt x="76" y="276"/>
                  </a:lnTo>
                  <a:lnTo>
                    <a:pt x="76" y="272"/>
                  </a:lnTo>
                  <a:lnTo>
                    <a:pt x="80" y="272"/>
                  </a:lnTo>
                  <a:lnTo>
                    <a:pt x="84" y="265"/>
                  </a:lnTo>
                  <a:lnTo>
                    <a:pt x="87" y="265"/>
                  </a:lnTo>
                  <a:lnTo>
                    <a:pt x="91" y="261"/>
                  </a:lnTo>
                  <a:lnTo>
                    <a:pt x="95" y="261"/>
                  </a:lnTo>
                  <a:lnTo>
                    <a:pt x="98" y="261"/>
                  </a:lnTo>
                  <a:lnTo>
                    <a:pt x="98" y="256"/>
                  </a:lnTo>
                  <a:lnTo>
                    <a:pt x="102" y="256"/>
                  </a:lnTo>
                  <a:lnTo>
                    <a:pt x="105" y="256"/>
                  </a:lnTo>
                  <a:lnTo>
                    <a:pt x="109" y="256"/>
                  </a:lnTo>
                  <a:lnTo>
                    <a:pt x="113" y="256"/>
                  </a:lnTo>
                  <a:lnTo>
                    <a:pt x="116" y="256"/>
                  </a:lnTo>
                  <a:lnTo>
                    <a:pt x="116" y="254"/>
                  </a:lnTo>
                  <a:lnTo>
                    <a:pt x="120" y="254"/>
                  </a:lnTo>
                  <a:lnTo>
                    <a:pt x="124" y="254"/>
                  </a:lnTo>
                  <a:lnTo>
                    <a:pt x="127" y="254"/>
                  </a:lnTo>
                  <a:lnTo>
                    <a:pt x="131" y="254"/>
                  </a:lnTo>
                  <a:lnTo>
                    <a:pt x="134" y="254"/>
                  </a:lnTo>
                  <a:lnTo>
                    <a:pt x="138" y="254"/>
                  </a:lnTo>
                  <a:lnTo>
                    <a:pt x="142" y="250"/>
                  </a:lnTo>
                  <a:lnTo>
                    <a:pt x="145" y="250"/>
                  </a:lnTo>
                  <a:lnTo>
                    <a:pt x="145" y="245"/>
                  </a:lnTo>
                  <a:lnTo>
                    <a:pt x="149" y="245"/>
                  </a:lnTo>
                  <a:lnTo>
                    <a:pt x="153" y="245"/>
                  </a:lnTo>
                  <a:lnTo>
                    <a:pt x="156" y="243"/>
                  </a:lnTo>
                  <a:lnTo>
                    <a:pt x="160" y="243"/>
                  </a:lnTo>
                  <a:lnTo>
                    <a:pt x="162" y="235"/>
                  </a:lnTo>
                  <a:lnTo>
                    <a:pt x="167" y="235"/>
                  </a:lnTo>
                  <a:lnTo>
                    <a:pt x="171" y="228"/>
                  </a:lnTo>
                  <a:lnTo>
                    <a:pt x="173" y="228"/>
                  </a:lnTo>
                  <a:lnTo>
                    <a:pt x="173" y="224"/>
                  </a:lnTo>
                  <a:lnTo>
                    <a:pt x="178" y="224"/>
                  </a:lnTo>
                  <a:lnTo>
                    <a:pt x="182" y="224"/>
                  </a:lnTo>
                  <a:lnTo>
                    <a:pt x="184" y="219"/>
                  </a:lnTo>
                  <a:lnTo>
                    <a:pt x="189" y="219"/>
                  </a:lnTo>
                  <a:lnTo>
                    <a:pt x="191" y="219"/>
                  </a:lnTo>
                  <a:lnTo>
                    <a:pt x="195" y="217"/>
                  </a:lnTo>
                  <a:lnTo>
                    <a:pt x="200" y="213"/>
                  </a:lnTo>
                  <a:lnTo>
                    <a:pt x="202" y="208"/>
                  </a:lnTo>
                  <a:lnTo>
                    <a:pt x="206" y="208"/>
                  </a:lnTo>
                  <a:lnTo>
                    <a:pt x="211" y="208"/>
                  </a:lnTo>
                  <a:lnTo>
                    <a:pt x="213" y="208"/>
                  </a:lnTo>
                  <a:lnTo>
                    <a:pt x="217" y="208"/>
                  </a:lnTo>
                  <a:lnTo>
                    <a:pt x="220" y="208"/>
                  </a:lnTo>
                  <a:lnTo>
                    <a:pt x="224" y="208"/>
                  </a:lnTo>
                  <a:lnTo>
                    <a:pt x="224" y="204"/>
                  </a:lnTo>
                  <a:lnTo>
                    <a:pt x="228" y="202"/>
                  </a:lnTo>
                  <a:lnTo>
                    <a:pt x="231" y="202"/>
                  </a:lnTo>
                  <a:lnTo>
                    <a:pt x="235" y="197"/>
                  </a:lnTo>
                  <a:lnTo>
                    <a:pt x="239" y="197"/>
                  </a:lnTo>
                  <a:lnTo>
                    <a:pt x="242" y="193"/>
                  </a:lnTo>
                  <a:lnTo>
                    <a:pt x="246" y="193"/>
                  </a:lnTo>
                  <a:lnTo>
                    <a:pt x="249" y="193"/>
                  </a:lnTo>
                  <a:lnTo>
                    <a:pt x="253" y="193"/>
                  </a:lnTo>
                  <a:lnTo>
                    <a:pt x="253" y="191"/>
                  </a:lnTo>
                  <a:lnTo>
                    <a:pt x="257" y="191"/>
                  </a:lnTo>
                  <a:lnTo>
                    <a:pt x="260" y="191"/>
                  </a:lnTo>
                  <a:lnTo>
                    <a:pt x="264" y="186"/>
                  </a:lnTo>
                  <a:lnTo>
                    <a:pt x="264" y="182"/>
                  </a:lnTo>
                  <a:lnTo>
                    <a:pt x="268" y="182"/>
                  </a:lnTo>
                  <a:lnTo>
                    <a:pt x="271" y="182"/>
                  </a:lnTo>
                  <a:lnTo>
                    <a:pt x="275" y="182"/>
                  </a:lnTo>
                  <a:lnTo>
                    <a:pt x="278" y="182"/>
                  </a:lnTo>
                  <a:lnTo>
                    <a:pt x="282" y="178"/>
                  </a:lnTo>
                  <a:lnTo>
                    <a:pt x="286" y="178"/>
                  </a:lnTo>
                  <a:lnTo>
                    <a:pt x="289" y="178"/>
                  </a:lnTo>
                  <a:lnTo>
                    <a:pt x="293" y="175"/>
                  </a:lnTo>
                  <a:lnTo>
                    <a:pt x="297" y="175"/>
                  </a:lnTo>
                  <a:lnTo>
                    <a:pt x="300" y="175"/>
                  </a:lnTo>
                  <a:lnTo>
                    <a:pt x="304" y="175"/>
                  </a:lnTo>
                  <a:lnTo>
                    <a:pt x="307" y="171"/>
                  </a:lnTo>
                  <a:lnTo>
                    <a:pt x="311" y="171"/>
                  </a:lnTo>
                  <a:lnTo>
                    <a:pt x="315" y="171"/>
                  </a:lnTo>
                  <a:lnTo>
                    <a:pt x="315" y="164"/>
                  </a:lnTo>
                  <a:lnTo>
                    <a:pt x="318" y="164"/>
                  </a:lnTo>
                  <a:lnTo>
                    <a:pt x="322" y="164"/>
                  </a:lnTo>
                  <a:lnTo>
                    <a:pt x="326" y="160"/>
                  </a:lnTo>
                  <a:lnTo>
                    <a:pt x="329" y="160"/>
                  </a:lnTo>
                  <a:lnTo>
                    <a:pt x="333" y="160"/>
                  </a:lnTo>
                  <a:lnTo>
                    <a:pt x="333" y="156"/>
                  </a:lnTo>
                  <a:lnTo>
                    <a:pt x="335" y="156"/>
                  </a:lnTo>
                  <a:lnTo>
                    <a:pt x="340" y="153"/>
                  </a:lnTo>
                  <a:lnTo>
                    <a:pt x="344" y="145"/>
                  </a:lnTo>
                  <a:lnTo>
                    <a:pt x="344" y="141"/>
                  </a:lnTo>
                  <a:lnTo>
                    <a:pt x="346" y="141"/>
                  </a:lnTo>
                  <a:lnTo>
                    <a:pt x="351" y="138"/>
                  </a:lnTo>
                  <a:lnTo>
                    <a:pt x="355" y="138"/>
                  </a:lnTo>
                  <a:lnTo>
                    <a:pt x="355" y="127"/>
                  </a:lnTo>
                  <a:lnTo>
                    <a:pt x="357" y="123"/>
                  </a:lnTo>
                  <a:lnTo>
                    <a:pt x="362" y="123"/>
                  </a:lnTo>
                  <a:lnTo>
                    <a:pt x="364" y="123"/>
                  </a:lnTo>
                  <a:lnTo>
                    <a:pt x="368" y="123"/>
                  </a:lnTo>
                  <a:lnTo>
                    <a:pt x="373" y="119"/>
                  </a:lnTo>
                  <a:lnTo>
                    <a:pt x="375" y="119"/>
                  </a:lnTo>
                  <a:lnTo>
                    <a:pt x="379" y="119"/>
                  </a:lnTo>
                  <a:lnTo>
                    <a:pt x="384" y="119"/>
                  </a:lnTo>
                  <a:lnTo>
                    <a:pt x="386" y="119"/>
                  </a:lnTo>
                  <a:lnTo>
                    <a:pt x="390" y="119"/>
                  </a:lnTo>
                  <a:lnTo>
                    <a:pt x="393" y="115"/>
                  </a:lnTo>
                  <a:lnTo>
                    <a:pt x="397" y="115"/>
                  </a:lnTo>
                  <a:lnTo>
                    <a:pt x="401" y="115"/>
                  </a:lnTo>
                  <a:lnTo>
                    <a:pt x="404" y="112"/>
                  </a:lnTo>
                  <a:lnTo>
                    <a:pt x="408" y="112"/>
                  </a:lnTo>
                  <a:lnTo>
                    <a:pt x="412" y="112"/>
                  </a:lnTo>
                  <a:lnTo>
                    <a:pt x="415" y="112"/>
                  </a:lnTo>
                  <a:lnTo>
                    <a:pt x="419" y="101"/>
                  </a:lnTo>
                  <a:lnTo>
                    <a:pt x="422" y="101"/>
                  </a:lnTo>
                  <a:lnTo>
                    <a:pt x="426" y="101"/>
                  </a:lnTo>
                  <a:lnTo>
                    <a:pt x="430" y="97"/>
                  </a:lnTo>
                  <a:lnTo>
                    <a:pt x="433" y="97"/>
                  </a:lnTo>
                  <a:lnTo>
                    <a:pt x="437" y="97"/>
                  </a:lnTo>
                  <a:lnTo>
                    <a:pt x="441" y="93"/>
                  </a:lnTo>
                  <a:lnTo>
                    <a:pt x="444" y="89"/>
                  </a:lnTo>
                  <a:lnTo>
                    <a:pt x="444" y="82"/>
                  </a:lnTo>
                  <a:lnTo>
                    <a:pt x="448" y="82"/>
                  </a:lnTo>
                  <a:lnTo>
                    <a:pt x="451" y="82"/>
                  </a:lnTo>
                  <a:lnTo>
                    <a:pt x="451" y="75"/>
                  </a:lnTo>
                  <a:lnTo>
                    <a:pt x="455" y="75"/>
                  </a:lnTo>
                  <a:lnTo>
                    <a:pt x="459" y="75"/>
                  </a:lnTo>
                  <a:lnTo>
                    <a:pt x="462" y="71"/>
                  </a:lnTo>
                  <a:lnTo>
                    <a:pt x="466" y="71"/>
                  </a:lnTo>
                  <a:lnTo>
                    <a:pt x="470" y="71"/>
                  </a:lnTo>
                  <a:lnTo>
                    <a:pt x="473" y="71"/>
                  </a:lnTo>
                  <a:lnTo>
                    <a:pt x="477" y="71"/>
                  </a:lnTo>
                  <a:lnTo>
                    <a:pt x="480" y="71"/>
                  </a:lnTo>
                  <a:lnTo>
                    <a:pt x="484" y="71"/>
                  </a:lnTo>
                  <a:lnTo>
                    <a:pt x="484" y="67"/>
                  </a:lnTo>
                  <a:lnTo>
                    <a:pt x="488" y="67"/>
                  </a:lnTo>
                  <a:lnTo>
                    <a:pt x="491" y="67"/>
                  </a:lnTo>
                  <a:lnTo>
                    <a:pt x="495" y="67"/>
                  </a:lnTo>
                  <a:lnTo>
                    <a:pt x="499" y="67"/>
                  </a:lnTo>
                  <a:lnTo>
                    <a:pt x="502" y="67"/>
                  </a:lnTo>
                  <a:lnTo>
                    <a:pt x="506" y="67"/>
                  </a:lnTo>
                  <a:lnTo>
                    <a:pt x="509" y="67"/>
                  </a:lnTo>
                  <a:lnTo>
                    <a:pt x="513" y="67"/>
                  </a:lnTo>
                  <a:lnTo>
                    <a:pt x="517" y="67"/>
                  </a:lnTo>
                  <a:lnTo>
                    <a:pt x="520" y="67"/>
                  </a:lnTo>
                  <a:lnTo>
                    <a:pt x="524" y="60"/>
                  </a:lnTo>
                  <a:lnTo>
                    <a:pt x="528" y="60"/>
                  </a:lnTo>
                  <a:lnTo>
                    <a:pt x="531" y="60"/>
                  </a:lnTo>
                  <a:lnTo>
                    <a:pt x="535" y="60"/>
                  </a:lnTo>
                  <a:lnTo>
                    <a:pt x="537" y="56"/>
                  </a:lnTo>
                  <a:lnTo>
                    <a:pt x="541" y="52"/>
                  </a:lnTo>
                  <a:lnTo>
                    <a:pt x="546" y="52"/>
                  </a:lnTo>
                  <a:lnTo>
                    <a:pt x="548" y="52"/>
                  </a:lnTo>
                  <a:lnTo>
                    <a:pt x="552" y="52"/>
                  </a:lnTo>
                  <a:lnTo>
                    <a:pt x="552" y="45"/>
                  </a:lnTo>
                  <a:lnTo>
                    <a:pt x="557" y="45"/>
                  </a:lnTo>
                  <a:lnTo>
                    <a:pt x="559" y="45"/>
                  </a:lnTo>
                  <a:lnTo>
                    <a:pt x="563" y="45"/>
                  </a:lnTo>
                  <a:lnTo>
                    <a:pt x="566" y="45"/>
                  </a:lnTo>
                  <a:lnTo>
                    <a:pt x="570" y="45"/>
                  </a:lnTo>
                  <a:lnTo>
                    <a:pt x="570" y="38"/>
                  </a:lnTo>
                  <a:lnTo>
                    <a:pt x="574" y="30"/>
                  </a:lnTo>
                  <a:lnTo>
                    <a:pt x="577" y="30"/>
                  </a:lnTo>
                  <a:lnTo>
                    <a:pt x="581" y="30"/>
                  </a:lnTo>
                  <a:lnTo>
                    <a:pt x="585" y="30"/>
                  </a:lnTo>
                  <a:lnTo>
                    <a:pt x="588" y="30"/>
                  </a:lnTo>
                  <a:lnTo>
                    <a:pt x="592" y="30"/>
                  </a:lnTo>
                  <a:lnTo>
                    <a:pt x="592" y="19"/>
                  </a:lnTo>
                  <a:lnTo>
                    <a:pt x="595" y="19"/>
                  </a:lnTo>
                  <a:lnTo>
                    <a:pt x="599" y="19"/>
                  </a:lnTo>
                  <a:lnTo>
                    <a:pt x="603" y="19"/>
                  </a:lnTo>
                  <a:lnTo>
                    <a:pt x="603" y="12"/>
                  </a:lnTo>
                  <a:lnTo>
                    <a:pt x="606" y="12"/>
                  </a:lnTo>
                  <a:lnTo>
                    <a:pt x="610" y="12"/>
                  </a:lnTo>
                  <a:lnTo>
                    <a:pt x="614" y="12"/>
                  </a:lnTo>
                  <a:lnTo>
                    <a:pt x="617" y="8"/>
                  </a:lnTo>
                  <a:lnTo>
                    <a:pt x="621" y="8"/>
                  </a:lnTo>
                  <a:lnTo>
                    <a:pt x="624" y="8"/>
                  </a:lnTo>
                  <a:lnTo>
                    <a:pt x="628" y="0"/>
                  </a:lnTo>
                  <a:lnTo>
                    <a:pt x="632" y="0"/>
                  </a:lnTo>
                  <a:lnTo>
                    <a:pt x="635" y="0"/>
                  </a:lnTo>
                  <a:lnTo>
                    <a:pt x="639" y="0"/>
                  </a:lnTo>
                  <a:lnTo>
                    <a:pt x="643" y="0"/>
                  </a:lnTo>
                  <a:lnTo>
                    <a:pt x="646" y="0"/>
                  </a:lnTo>
                </a:path>
              </a:pathLst>
            </a:custGeom>
            <a:noFill/>
            <a:ln w="2381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sp>
          <p:nvSpPr>
            <p:cNvPr id="459" name="Freeform 188">
              <a:extLst>
                <a:ext uri="{FF2B5EF4-FFF2-40B4-BE49-F238E27FC236}">
                  <a16:creationId xmlns:a16="http://schemas.microsoft.com/office/drawing/2014/main" id="{141AA878-D738-42BE-9B98-3E2C4643F6C2}"/>
                </a:ext>
              </a:extLst>
            </p:cNvPr>
            <p:cNvSpPr>
              <a:spLocks/>
            </p:cNvSpPr>
            <p:nvPr/>
          </p:nvSpPr>
          <p:spPr bwMode="auto">
            <a:xfrm>
              <a:off x="6435726" y="2266867"/>
              <a:ext cx="538163" cy="284163"/>
            </a:xfrm>
            <a:custGeom>
              <a:avLst/>
              <a:gdLst>
                <a:gd name="T0" fmla="*/ 4 w 339"/>
                <a:gd name="T1" fmla="*/ 179 h 179"/>
                <a:gd name="T2" fmla="*/ 11 w 339"/>
                <a:gd name="T3" fmla="*/ 179 h 179"/>
                <a:gd name="T4" fmla="*/ 18 w 339"/>
                <a:gd name="T5" fmla="*/ 179 h 179"/>
                <a:gd name="T6" fmla="*/ 26 w 339"/>
                <a:gd name="T7" fmla="*/ 179 h 179"/>
                <a:gd name="T8" fmla="*/ 33 w 339"/>
                <a:gd name="T9" fmla="*/ 179 h 179"/>
                <a:gd name="T10" fmla="*/ 40 w 339"/>
                <a:gd name="T11" fmla="*/ 179 h 179"/>
                <a:gd name="T12" fmla="*/ 47 w 339"/>
                <a:gd name="T13" fmla="*/ 179 h 179"/>
                <a:gd name="T14" fmla="*/ 55 w 339"/>
                <a:gd name="T15" fmla="*/ 168 h 179"/>
                <a:gd name="T16" fmla="*/ 62 w 339"/>
                <a:gd name="T17" fmla="*/ 168 h 179"/>
                <a:gd name="T18" fmla="*/ 69 w 339"/>
                <a:gd name="T19" fmla="*/ 168 h 179"/>
                <a:gd name="T20" fmla="*/ 75 w 339"/>
                <a:gd name="T21" fmla="*/ 168 h 179"/>
                <a:gd name="T22" fmla="*/ 84 w 339"/>
                <a:gd name="T23" fmla="*/ 168 h 179"/>
                <a:gd name="T24" fmla="*/ 90 w 339"/>
                <a:gd name="T25" fmla="*/ 168 h 179"/>
                <a:gd name="T26" fmla="*/ 97 w 339"/>
                <a:gd name="T27" fmla="*/ 168 h 179"/>
                <a:gd name="T28" fmla="*/ 104 w 339"/>
                <a:gd name="T29" fmla="*/ 168 h 179"/>
                <a:gd name="T30" fmla="*/ 108 w 339"/>
                <a:gd name="T31" fmla="*/ 161 h 179"/>
                <a:gd name="T32" fmla="*/ 115 w 339"/>
                <a:gd name="T33" fmla="*/ 150 h 179"/>
                <a:gd name="T34" fmla="*/ 123 w 339"/>
                <a:gd name="T35" fmla="*/ 150 h 179"/>
                <a:gd name="T36" fmla="*/ 130 w 339"/>
                <a:gd name="T37" fmla="*/ 150 h 179"/>
                <a:gd name="T38" fmla="*/ 137 w 339"/>
                <a:gd name="T39" fmla="*/ 150 h 179"/>
                <a:gd name="T40" fmla="*/ 144 w 339"/>
                <a:gd name="T41" fmla="*/ 150 h 179"/>
                <a:gd name="T42" fmla="*/ 152 w 339"/>
                <a:gd name="T43" fmla="*/ 150 h 179"/>
                <a:gd name="T44" fmla="*/ 159 w 339"/>
                <a:gd name="T45" fmla="*/ 139 h 179"/>
                <a:gd name="T46" fmla="*/ 166 w 339"/>
                <a:gd name="T47" fmla="*/ 139 h 179"/>
                <a:gd name="T48" fmla="*/ 173 w 339"/>
                <a:gd name="T49" fmla="*/ 139 h 179"/>
                <a:gd name="T50" fmla="*/ 181 w 339"/>
                <a:gd name="T51" fmla="*/ 139 h 179"/>
                <a:gd name="T52" fmla="*/ 184 w 339"/>
                <a:gd name="T53" fmla="*/ 124 h 179"/>
                <a:gd name="T54" fmla="*/ 191 w 339"/>
                <a:gd name="T55" fmla="*/ 124 h 179"/>
                <a:gd name="T56" fmla="*/ 199 w 339"/>
                <a:gd name="T57" fmla="*/ 124 h 179"/>
                <a:gd name="T58" fmla="*/ 206 w 339"/>
                <a:gd name="T59" fmla="*/ 124 h 179"/>
                <a:gd name="T60" fmla="*/ 213 w 339"/>
                <a:gd name="T61" fmla="*/ 124 h 179"/>
                <a:gd name="T62" fmla="*/ 220 w 339"/>
                <a:gd name="T63" fmla="*/ 109 h 179"/>
                <a:gd name="T64" fmla="*/ 228 w 339"/>
                <a:gd name="T65" fmla="*/ 109 h 179"/>
                <a:gd name="T66" fmla="*/ 231 w 339"/>
                <a:gd name="T67" fmla="*/ 78 h 179"/>
                <a:gd name="T68" fmla="*/ 239 w 339"/>
                <a:gd name="T69" fmla="*/ 78 h 179"/>
                <a:gd name="T70" fmla="*/ 246 w 339"/>
                <a:gd name="T71" fmla="*/ 78 h 179"/>
                <a:gd name="T72" fmla="*/ 253 w 339"/>
                <a:gd name="T73" fmla="*/ 78 h 179"/>
                <a:gd name="T74" fmla="*/ 259 w 339"/>
                <a:gd name="T75" fmla="*/ 78 h 179"/>
                <a:gd name="T76" fmla="*/ 268 w 339"/>
                <a:gd name="T77" fmla="*/ 78 h 179"/>
                <a:gd name="T78" fmla="*/ 275 w 339"/>
                <a:gd name="T79" fmla="*/ 78 h 179"/>
                <a:gd name="T80" fmla="*/ 281 w 339"/>
                <a:gd name="T81" fmla="*/ 61 h 179"/>
                <a:gd name="T82" fmla="*/ 288 w 339"/>
                <a:gd name="T83" fmla="*/ 41 h 179"/>
                <a:gd name="T84" fmla="*/ 296 w 339"/>
                <a:gd name="T85" fmla="*/ 41 h 179"/>
                <a:gd name="T86" fmla="*/ 303 w 339"/>
                <a:gd name="T87" fmla="*/ 41 h 179"/>
                <a:gd name="T88" fmla="*/ 310 w 339"/>
                <a:gd name="T89" fmla="*/ 23 h 179"/>
                <a:gd name="T90" fmla="*/ 314 w 339"/>
                <a:gd name="T91" fmla="*/ 0 h 179"/>
                <a:gd name="T92" fmla="*/ 321 w 339"/>
                <a:gd name="T93" fmla="*/ 0 h 179"/>
                <a:gd name="T94" fmla="*/ 328 w 339"/>
                <a:gd name="T95" fmla="*/ 0 h 179"/>
                <a:gd name="T96" fmla="*/ 335 w 339"/>
                <a:gd name="T9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9" h="179">
                  <a:moveTo>
                    <a:pt x="0" y="179"/>
                  </a:moveTo>
                  <a:lnTo>
                    <a:pt x="4" y="179"/>
                  </a:lnTo>
                  <a:lnTo>
                    <a:pt x="8" y="179"/>
                  </a:lnTo>
                  <a:lnTo>
                    <a:pt x="11" y="179"/>
                  </a:lnTo>
                  <a:lnTo>
                    <a:pt x="15" y="179"/>
                  </a:lnTo>
                  <a:lnTo>
                    <a:pt x="18" y="179"/>
                  </a:lnTo>
                  <a:lnTo>
                    <a:pt x="22" y="179"/>
                  </a:lnTo>
                  <a:lnTo>
                    <a:pt x="26" y="179"/>
                  </a:lnTo>
                  <a:lnTo>
                    <a:pt x="29" y="179"/>
                  </a:lnTo>
                  <a:lnTo>
                    <a:pt x="33" y="179"/>
                  </a:lnTo>
                  <a:lnTo>
                    <a:pt x="37" y="179"/>
                  </a:lnTo>
                  <a:lnTo>
                    <a:pt x="40" y="179"/>
                  </a:lnTo>
                  <a:lnTo>
                    <a:pt x="44" y="179"/>
                  </a:lnTo>
                  <a:lnTo>
                    <a:pt x="47" y="179"/>
                  </a:lnTo>
                  <a:lnTo>
                    <a:pt x="51" y="168"/>
                  </a:lnTo>
                  <a:lnTo>
                    <a:pt x="55" y="168"/>
                  </a:lnTo>
                  <a:lnTo>
                    <a:pt x="58" y="168"/>
                  </a:lnTo>
                  <a:lnTo>
                    <a:pt x="62" y="168"/>
                  </a:lnTo>
                  <a:lnTo>
                    <a:pt x="66" y="168"/>
                  </a:lnTo>
                  <a:lnTo>
                    <a:pt x="69" y="168"/>
                  </a:lnTo>
                  <a:lnTo>
                    <a:pt x="73" y="168"/>
                  </a:lnTo>
                  <a:lnTo>
                    <a:pt x="75" y="168"/>
                  </a:lnTo>
                  <a:lnTo>
                    <a:pt x="80" y="168"/>
                  </a:lnTo>
                  <a:lnTo>
                    <a:pt x="84" y="168"/>
                  </a:lnTo>
                  <a:lnTo>
                    <a:pt x="86" y="168"/>
                  </a:lnTo>
                  <a:lnTo>
                    <a:pt x="90" y="168"/>
                  </a:lnTo>
                  <a:lnTo>
                    <a:pt x="95" y="168"/>
                  </a:lnTo>
                  <a:lnTo>
                    <a:pt x="97" y="168"/>
                  </a:lnTo>
                  <a:lnTo>
                    <a:pt x="101" y="168"/>
                  </a:lnTo>
                  <a:lnTo>
                    <a:pt x="104" y="168"/>
                  </a:lnTo>
                  <a:lnTo>
                    <a:pt x="104" y="161"/>
                  </a:lnTo>
                  <a:lnTo>
                    <a:pt x="108" y="161"/>
                  </a:lnTo>
                  <a:lnTo>
                    <a:pt x="112" y="161"/>
                  </a:lnTo>
                  <a:lnTo>
                    <a:pt x="115" y="150"/>
                  </a:lnTo>
                  <a:lnTo>
                    <a:pt x="119" y="150"/>
                  </a:lnTo>
                  <a:lnTo>
                    <a:pt x="123" y="150"/>
                  </a:lnTo>
                  <a:lnTo>
                    <a:pt x="126" y="150"/>
                  </a:lnTo>
                  <a:lnTo>
                    <a:pt x="130" y="150"/>
                  </a:lnTo>
                  <a:lnTo>
                    <a:pt x="133" y="150"/>
                  </a:lnTo>
                  <a:lnTo>
                    <a:pt x="137" y="150"/>
                  </a:lnTo>
                  <a:lnTo>
                    <a:pt x="141" y="150"/>
                  </a:lnTo>
                  <a:lnTo>
                    <a:pt x="144" y="150"/>
                  </a:lnTo>
                  <a:lnTo>
                    <a:pt x="148" y="150"/>
                  </a:lnTo>
                  <a:lnTo>
                    <a:pt x="152" y="150"/>
                  </a:lnTo>
                  <a:lnTo>
                    <a:pt x="155" y="139"/>
                  </a:lnTo>
                  <a:lnTo>
                    <a:pt x="159" y="139"/>
                  </a:lnTo>
                  <a:lnTo>
                    <a:pt x="162" y="139"/>
                  </a:lnTo>
                  <a:lnTo>
                    <a:pt x="166" y="139"/>
                  </a:lnTo>
                  <a:lnTo>
                    <a:pt x="170" y="139"/>
                  </a:lnTo>
                  <a:lnTo>
                    <a:pt x="173" y="139"/>
                  </a:lnTo>
                  <a:lnTo>
                    <a:pt x="177" y="139"/>
                  </a:lnTo>
                  <a:lnTo>
                    <a:pt x="181" y="139"/>
                  </a:lnTo>
                  <a:lnTo>
                    <a:pt x="184" y="139"/>
                  </a:lnTo>
                  <a:lnTo>
                    <a:pt x="184" y="124"/>
                  </a:lnTo>
                  <a:lnTo>
                    <a:pt x="188" y="124"/>
                  </a:lnTo>
                  <a:lnTo>
                    <a:pt x="191" y="124"/>
                  </a:lnTo>
                  <a:lnTo>
                    <a:pt x="195" y="124"/>
                  </a:lnTo>
                  <a:lnTo>
                    <a:pt x="199" y="124"/>
                  </a:lnTo>
                  <a:lnTo>
                    <a:pt x="202" y="124"/>
                  </a:lnTo>
                  <a:lnTo>
                    <a:pt x="206" y="124"/>
                  </a:lnTo>
                  <a:lnTo>
                    <a:pt x="210" y="124"/>
                  </a:lnTo>
                  <a:lnTo>
                    <a:pt x="213" y="124"/>
                  </a:lnTo>
                  <a:lnTo>
                    <a:pt x="217" y="124"/>
                  </a:lnTo>
                  <a:lnTo>
                    <a:pt x="220" y="109"/>
                  </a:lnTo>
                  <a:lnTo>
                    <a:pt x="224" y="109"/>
                  </a:lnTo>
                  <a:lnTo>
                    <a:pt x="228" y="109"/>
                  </a:lnTo>
                  <a:lnTo>
                    <a:pt x="231" y="93"/>
                  </a:lnTo>
                  <a:lnTo>
                    <a:pt x="231" y="78"/>
                  </a:lnTo>
                  <a:lnTo>
                    <a:pt x="235" y="78"/>
                  </a:lnTo>
                  <a:lnTo>
                    <a:pt x="239" y="78"/>
                  </a:lnTo>
                  <a:lnTo>
                    <a:pt x="242" y="78"/>
                  </a:lnTo>
                  <a:lnTo>
                    <a:pt x="246" y="78"/>
                  </a:lnTo>
                  <a:lnTo>
                    <a:pt x="248" y="78"/>
                  </a:lnTo>
                  <a:lnTo>
                    <a:pt x="253" y="78"/>
                  </a:lnTo>
                  <a:lnTo>
                    <a:pt x="257" y="78"/>
                  </a:lnTo>
                  <a:lnTo>
                    <a:pt x="259" y="78"/>
                  </a:lnTo>
                  <a:lnTo>
                    <a:pt x="264" y="78"/>
                  </a:lnTo>
                  <a:lnTo>
                    <a:pt x="268" y="78"/>
                  </a:lnTo>
                  <a:lnTo>
                    <a:pt x="270" y="78"/>
                  </a:lnTo>
                  <a:lnTo>
                    <a:pt x="275" y="78"/>
                  </a:lnTo>
                  <a:lnTo>
                    <a:pt x="277" y="78"/>
                  </a:lnTo>
                  <a:lnTo>
                    <a:pt x="281" y="61"/>
                  </a:lnTo>
                  <a:lnTo>
                    <a:pt x="286" y="41"/>
                  </a:lnTo>
                  <a:lnTo>
                    <a:pt x="288" y="41"/>
                  </a:lnTo>
                  <a:lnTo>
                    <a:pt x="292" y="41"/>
                  </a:lnTo>
                  <a:lnTo>
                    <a:pt x="296" y="41"/>
                  </a:lnTo>
                  <a:lnTo>
                    <a:pt x="299" y="41"/>
                  </a:lnTo>
                  <a:lnTo>
                    <a:pt x="303" y="41"/>
                  </a:lnTo>
                  <a:lnTo>
                    <a:pt x="306" y="41"/>
                  </a:lnTo>
                  <a:lnTo>
                    <a:pt x="310" y="23"/>
                  </a:lnTo>
                  <a:lnTo>
                    <a:pt x="310" y="0"/>
                  </a:lnTo>
                  <a:lnTo>
                    <a:pt x="314" y="0"/>
                  </a:lnTo>
                  <a:lnTo>
                    <a:pt x="317" y="0"/>
                  </a:lnTo>
                  <a:lnTo>
                    <a:pt x="321" y="0"/>
                  </a:lnTo>
                  <a:lnTo>
                    <a:pt x="325" y="0"/>
                  </a:lnTo>
                  <a:lnTo>
                    <a:pt x="328" y="0"/>
                  </a:lnTo>
                  <a:lnTo>
                    <a:pt x="332" y="0"/>
                  </a:lnTo>
                  <a:lnTo>
                    <a:pt x="335" y="0"/>
                  </a:lnTo>
                  <a:lnTo>
                    <a:pt x="339" y="0"/>
                  </a:lnTo>
                </a:path>
              </a:pathLst>
            </a:custGeom>
            <a:noFill/>
            <a:ln w="23813" cap="rnd">
              <a:solidFill>
                <a:srgbClr val="51118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Arial Narrow"/>
                <a:cs typeface="Arial Narrow"/>
              </a:endParaRPr>
            </a:p>
          </p:txBody>
        </p:sp>
      </p:grpSp>
      <p:grpSp>
        <p:nvGrpSpPr>
          <p:cNvPr id="460" name="Group 459">
            <a:extLst>
              <a:ext uri="{FF2B5EF4-FFF2-40B4-BE49-F238E27FC236}">
                <a16:creationId xmlns:a16="http://schemas.microsoft.com/office/drawing/2014/main" id="{DB8E2880-A91B-4610-B9F6-70AE798CA00E}"/>
              </a:ext>
            </a:extLst>
          </p:cNvPr>
          <p:cNvGrpSpPr/>
          <p:nvPr/>
        </p:nvGrpSpPr>
        <p:grpSpPr>
          <a:xfrm>
            <a:off x="4014850" y="2775864"/>
            <a:ext cx="3245679" cy="1564203"/>
            <a:chOff x="3842130" y="2555792"/>
            <a:chExt cx="3245679" cy="1564203"/>
          </a:xfrm>
        </p:grpSpPr>
        <p:sp>
          <p:nvSpPr>
            <p:cNvPr id="461" name="Rectangle 215">
              <a:extLst>
                <a:ext uri="{FF2B5EF4-FFF2-40B4-BE49-F238E27FC236}">
                  <a16:creationId xmlns:a16="http://schemas.microsoft.com/office/drawing/2014/main" id="{6FF49713-EB79-4510-ADA3-AB58839F6963}"/>
                </a:ext>
              </a:extLst>
            </p:cNvPr>
            <p:cNvSpPr>
              <a:spLocks noChangeArrowheads="1"/>
            </p:cNvSpPr>
            <p:nvPr/>
          </p:nvSpPr>
          <p:spPr bwMode="auto">
            <a:xfrm>
              <a:off x="3842130" y="3935329"/>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3.1</a:t>
              </a:r>
              <a:endParaRPr lang="en-US" altLang="en-US" sz="2000" b="1" dirty="0">
                <a:solidFill>
                  <a:srgbClr val="451C6A"/>
                </a:solidFill>
                <a:latin typeface="Arial Narrow"/>
                <a:cs typeface="Arial Narrow"/>
              </a:endParaRPr>
            </a:p>
          </p:txBody>
        </p:sp>
        <p:sp>
          <p:nvSpPr>
            <p:cNvPr id="462" name="Rectangle 216">
              <a:extLst>
                <a:ext uri="{FF2B5EF4-FFF2-40B4-BE49-F238E27FC236}">
                  <a16:creationId xmlns:a16="http://schemas.microsoft.com/office/drawing/2014/main" id="{B8030849-3770-4CD1-964F-88AE25E299F2}"/>
                </a:ext>
              </a:extLst>
            </p:cNvPr>
            <p:cNvSpPr>
              <a:spLocks noChangeArrowheads="1"/>
            </p:cNvSpPr>
            <p:nvPr/>
          </p:nvSpPr>
          <p:spPr bwMode="auto">
            <a:xfrm>
              <a:off x="5377242" y="3224129"/>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5.5</a:t>
              </a:r>
              <a:endParaRPr lang="en-US" altLang="en-US" sz="2000" b="1" dirty="0">
                <a:solidFill>
                  <a:srgbClr val="451C6A"/>
                </a:solidFill>
                <a:latin typeface="Arial Narrow"/>
                <a:cs typeface="Arial Narrow"/>
              </a:endParaRPr>
            </a:p>
          </p:txBody>
        </p:sp>
        <p:sp>
          <p:nvSpPr>
            <p:cNvPr id="463" name="Rectangle 217">
              <a:extLst>
                <a:ext uri="{FF2B5EF4-FFF2-40B4-BE49-F238E27FC236}">
                  <a16:creationId xmlns:a16="http://schemas.microsoft.com/office/drawing/2014/main" id="{B4F4A0D5-8C4B-481F-82EE-0B71440648DA}"/>
                </a:ext>
              </a:extLst>
            </p:cNvPr>
            <p:cNvSpPr>
              <a:spLocks noChangeArrowheads="1"/>
            </p:cNvSpPr>
            <p:nvPr/>
          </p:nvSpPr>
          <p:spPr bwMode="auto">
            <a:xfrm>
              <a:off x="6912355" y="2555792"/>
              <a:ext cx="175454"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200" b="1" dirty="0">
                  <a:solidFill>
                    <a:srgbClr val="451C6A"/>
                  </a:solidFill>
                  <a:latin typeface="Arial Narrow"/>
                  <a:cs typeface="Arial Narrow"/>
                </a:rPr>
                <a:t>7.9</a:t>
              </a:r>
              <a:endParaRPr lang="en-US" altLang="en-US" sz="2000" b="1" dirty="0">
                <a:solidFill>
                  <a:srgbClr val="451C6A"/>
                </a:solidFill>
                <a:latin typeface="Arial Narrow"/>
                <a:cs typeface="Arial Narrow"/>
              </a:endParaRPr>
            </a:p>
          </p:txBody>
        </p:sp>
      </p:grpSp>
      <p:sp>
        <p:nvSpPr>
          <p:cNvPr id="464" name="TextBox 463">
            <a:extLst>
              <a:ext uri="{FF2B5EF4-FFF2-40B4-BE49-F238E27FC236}">
                <a16:creationId xmlns:a16="http://schemas.microsoft.com/office/drawing/2014/main" id="{C90DFCF4-4D05-4494-A2CA-304A13E33B74}"/>
              </a:ext>
            </a:extLst>
          </p:cNvPr>
          <p:cNvSpPr txBox="1"/>
          <p:nvPr/>
        </p:nvSpPr>
        <p:spPr>
          <a:xfrm>
            <a:off x="2557552" y="1443256"/>
            <a:ext cx="3888432" cy="400110"/>
          </a:xfrm>
          <a:prstGeom prst="rect">
            <a:avLst/>
          </a:prstGeom>
          <a:noFill/>
        </p:spPr>
        <p:txBody>
          <a:bodyPr wrap="square" rtlCol="0">
            <a:spAutoFit/>
          </a:bodyPr>
          <a:lstStyle/>
          <a:p>
            <a:pPr defTabSz="914400"/>
            <a:r>
              <a:rPr lang="en-US" sz="2000" b="1" dirty="0">
                <a:solidFill>
                  <a:schemeClr val="tx1">
                    <a:lumMod val="85000"/>
                    <a:lumOff val="15000"/>
                  </a:schemeClr>
                </a:solidFill>
                <a:latin typeface="Arial Narrow"/>
                <a:cs typeface="Arial Narrow"/>
              </a:rPr>
              <a:t>Key Secondary Endpoint</a:t>
            </a:r>
            <a:endParaRPr lang="en-CA" sz="2000" b="1" dirty="0">
              <a:solidFill>
                <a:schemeClr val="tx1">
                  <a:lumMod val="85000"/>
                  <a:lumOff val="15000"/>
                </a:schemeClr>
              </a:solidFill>
              <a:latin typeface="Arial Narrow"/>
              <a:cs typeface="Arial Narrow"/>
            </a:endParaRPr>
          </a:p>
        </p:txBody>
      </p:sp>
    </p:spTree>
    <p:extLst>
      <p:ext uri="{BB962C8B-B14F-4D97-AF65-F5344CB8AC3E}">
        <p14:creationId xmlns:p14="http://schemas.microsoft.com/office/powerpoint/2010/main" val="2340187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5569" y="6376765"/>
            <a:ext cx="9162797" cy="48123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90398" y="48272"/>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Landmark Analysis of Primary Endpoint</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2976"/>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RRR = Relative Risk Reduction; SOC = Standard of Care </a:t>
            </a:r>
          </a:p>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2017; 376:1713-1722</a:t>
            </a:r>
            <a:r>
              <a:rPr lang="en-US" sz="900" dirty="0">
                <a:solidFill>
                  <a:srgbClr val="FFFFFF"/>
                </a:solidFill>
                <a:latin typeface="Arial Narrow"/>
                <a:cs typeface="Arial Narrow"/>
              </a:rPr>
              <a:t> </a:t>
            </a:r>
            <a:r>
              <a:rPr lang="fr-FR" sz="900" dirty="0">
                <a:solidFill>
                  <a:srgbClr val="FFFFFF"/>
                </a:solidFill>
                <a:latin typeface="Arial Narrow"/>
                <a:cs typeface="Arial Narrow"/>
              </a:rPr>
              <a:t>(</a:t>
            </a:r>
            <a:r>
              <a:rPr lang="fr-FR" sz="900" dirty="0" err="1">
                <a:solidFill>
                  <a:srgbClr val="FFFFFF"/>
                </a:solidFill>
                <a:latin typeface="Arial Narrow"/>
                <a:cs typeface="Arial Narrow"/>
              </a:rPr>
              <a:t>Supplementary</a:t>
            </a:r>
            <a:r>
              <a:rPr lang="fr-FR" sz="900" dirty="0">
                <a:solidFill>
                  <a:srgbClr val="FFFFFF"/>
                </a:solidFill>
                <a:latin typeface="Arial Narrow"/>
                <a:cs typeface="Arial Narrow"/>
              </a:rPr>
              <a:t> Figure S4)</a:t>
            </a:r>
            <a:endParaRPr lang="it-IT" sz="900" dirty="0">
              <a:solidFill>
                <a:srgbClr val="FFFFFF"/>
              </a:solidFill>
              <a:latin typeface="Arial Narrow"/>
              <a:cs typeface="Arial Narrow"/>
            </a:endParaRPr>
          </a:p>
        </p:txBody>
      </p:sp>
      <p:sp>
        <p:nvSpPr>
          <p:cNvPr id="244" name="Rectangle 243">
            <a:extLst>
              <a:ext uri="{FF2B5EF4-FFF2-40B4-BE49-F238E27FC236}">
                <a16:creationId xmlns:a16="http://schemas.microsoft.com/office/drawing/2014/main" id="{7BD20732-46F7-4777-8D96-39FD2782A9EA}"/>
              </a:ext>
            </a:extLst>
          </p:cNvPr>
          <p:cNvSpPr/>
          <p:nvPr/>
        </p:nvSpPr>
        <p:spPr>
          <a:xfrm>
            <a:off x="0" y="5776218"/>
            <a:ext cx="9144000" cy="369332"/>
          </a:xfrm>
          <a:prstGeom prst="rect">
            <a:avLst/>
          </a:prstGeom>
          <a:solidFill>
            <a:srgbClr val="6B4487"/>
          </a:solidFill>
        </p:spPr>
        <p:txBody>
          <a:bodyPr wrap="square">
            <a:spAutoFit/>
          </a:bodyPr>
          <a:lstStyle/>
          <a:p>
            <a:pPr lvl="0" algn="ctr" defTabSz="914400">
              <a:spcBef>
                <a:spcPts val="200"/>
              </a:spcBef>
              <a:defRPr/>
            </a:pPr>
            <a:r>
              <a:rPr lang="en-CA" b="1" kern="0" dirty="0">
                <a:solidFill>
                  <a:srgbClr val="FFFFFF"/>
                </a:solidFill>
                <a:latin typeface="Arial Narrow"/>
                <a:cs typeface="Arial Narrow"/>
              </a:rPr>
              <a:t>Longer duration of treatment and follow up suggests larger risk reduction</a:t>
            </a:r>
          </a:p>
        </p:txBody>
      </p:sp>
      <p:sp>
        <p:nvSpPr>
          <p:cNvPr id="205" name="Rectangle 204">
            <a:extLst>
              <a:ext uri="{FF2B5EF4-FFF2-40B4-BE49-F238E27FC236}">
                <a16:creationId xmlns:a16="http://schemas.microsoft.com/office/drawing/2014/main" id="{703C62E7-08E5-4E9E-B6B4-A19349FDCBB3}"/>
              </a:ext>
            </a:extLst>
          </p:cNvPr>
          <p:cNvSpPr/>
          <p:nvPr/>
        </p:nvSpPr>
        <p:spPr>
          <a:xfrm>
            <a:off x="578759" y="1337282"/>
            <a:ext cx="3962400" cy="400110"/>
          </a:xfrm>
          <a:prstGeom prst="rect">
            <a:avLst/>
          </a:prstGeom>
          <a:noFill/>
        </p:spPr>
        <p:txBody>
          <a:bodyPr wrap="square">
            <a:spAutoFit/>
          </a:bodyPr>
          <a:lstStyle/>
          <a:p>
            <a:pPr algn="ctr" defTabSz="914400">
              <a:spcBef>
                <a:spcPts val="200"/>
              </a:spcBef>
            </a:pPr>
            <a:r>
              <a:rPr lang="en-US" sz="2000" b="1" dirty="0">
                <a:solidFill>
                  <a:srgbClr val="451C6A"/>
                </a:solidFill>
                <a:latin typeface="Arial Narrow"/>
                <a:cs typeface="Arial Narrow"/>
              </a:rPr>
              <a:t>Year 1: </a:t>
            </a:r>
            <a:r>
              <a:rPr lang="en-US" sz="2000" b="1" dirty="0">
                <a:solidFill>
                  <a:srgbClr val="451C6A"/>
                </a:solidFill>
                <a:latin typeface="Arial Narrow"/>
                <a:ea typeface="Times New Roman" panose="02020603050405020304" pitchFamily="18" charset="0"/>
                <a:cs typeface="Arial Narrow"/>
              </a:rPr>
              <a:t>RRR 12%</a:t>
            </a:r>
          </a:p>
        </p:txBody>
      </p:sp>
      <p:sp>
        <p:nvSpPr>
          <p:cNvPr id="206" name="Rectangle 205">
            <a:extLst>
              <a:ext uri="{FF2B5EF4-FFF2-40B4-BE49-F238E27FC236}">
                <a16:creationId xmlns:a16="http://schemas.microsoft.com/office/drawing/2014/main" id="{2661FAC3-4EB6-47DD-A2E6-7B6F8F28BBCD}"/>
              </a:ext>
            </a:extLst>
          </p:cNvPr>
          <p:cNvSpPr/>
          <p:nvPr/>
        </p:nvSpPr>
        <p:spPr>
          <a:xfrm>
            <a:off x="5026122" y="1327016"/>
            <a:ext cx="3962400" cy="400110"/>
          </a:xfrm>
          <a:prstGeom prst="rect">
            <a:avLst/>
          </a:prstGeom>
          <a:noFill/>
        </p:spPr>
        <p:txBody>
          <a:bodyPr wrap="square">
            <a:spAutoFit/>
          </a:bodyPr>
          <a:lstStyle/>
          <a:p>
            <a:pPr algn="ctr" defTabSz="914400">
              <a:spcBef>
                <a:spcPts val="200"/>
              </a:spcBef>
            </a:pPr>
            <a:r>
              <a:rPr lang="en-US" sz="2000" b="1" dirty="0">
                <a:solidFill>
                  <a:srgbClr val="451C6A"/>
                </a:solidFill>
                <a:latin typeface="Arial Narrow"/>
                <a:cs typeface="Arial Narrow"/>
              </a:rPr>
              <a:t>&gt; Year 1: </a:t>
            </a:r>
            <a:r>
              <a:rPr lang="en-US" sz="2000" b="1" dirty="0">
                <a:solidFill>
                  <a:srgbClr val="451C6A"/>
                </a:solidFill>
                <a:latin typeface="Arial Narrow"/>
                <a:ea typeface="Times New Roman" panose="02020603050405020304" pitchFamily="18" charset="0"/>
                <a:cs typeface="Arial Narrow"/>
              </a:rPr>
              <a:t>RRR 19% </a:t>
            </a:r>
          </a:p>
        </p:txBody>
      </p:sp>
      <p:sp>
        <p:nvSpPr>
          <p:cNvPr id="207" name="Rectangle 54">
            <a:extLst>
              <a:ext uri="{FF2B5EF4-FFF2-40B4-BE49-F238E27FC236}">
                <a16:creationId xmlns:a16="http://schemas.microsoft.com/office/drawing/2014/main" id="{6FEB7D12-094E-48D8-B471-7C1D10BE4EAF}"/>
              </a:ext>
            </a:extLst>
          </p:cNvPr>
          <p:cNvSpPr>
            <a:spLocks noChangeArrowheads="1"/>
          </p:cNvSpPr>
          <p:nvPr/>
        </p:nvSpPr>
        <p:spPr bwMode="auto">
          <a:xfrm rot="16200000">
            <a:off x="-743408" y="3244174"/>
            <a:ext cx="22955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b="1" dirty="0">
                <a:solidFill>
                  <a:srgbClr val="000000"/>
                </a:solidFill>
                <a:latin typeface="Arial Narrow"/>
                <a:cs typeface="Arial Narrow"/>
              </a:rPr>
              <a:t>Cumulative Incidence (%)</a:t>
            </a:r>
            <a:endParaRPr lang="en-US" altLang="en-US" dirty="0">
              <a:solidFill>
                <a:srgbClr val="000000"/>
              </a:solidFill>
              <a:latin typeface="Arial Narrow"/>
              <a:cs typeface="Arial Narrow"/>
            </a:endParaRPr>
          </a:p>
        </p:txBody>
      </p:sp>
      <p:sp>
        <p:nvSpPr>
          <p:cNvPr id="208" name="Rectangle 35">
            <a:extLst>
              <a:ext uri="{FF2B5EF4-FFF2-40B4-BE49-F238E27FC236}">
                <a16:creationId xmlns:a16="http://schemas.microsoft.com/office/drawing/2014/main" id="{9CBB7E6F-B301-4770-B643-5468771A64D2}"/>
              </a:ext>
            </a:extLst>
          </p:cNvPr>
          <p:cNvSpPr>
            <a:spLocks noChangeArrowheads="1"/>
          </p:cNvSpPr>
          <p:nvPr/>
        </p:nvSpPr>
        <p:spPr bwMode="auto">
          <a:xfrm>
            <a:off x="957127" y="1995314"/>
            <a:ext cx="0" cy="2913063"/>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09" name="Freeform 36">
            <a:extLst>
              <a:ext uri="{FF2B5EF4-FFF2-40B4-BE49-F238E27FC236}">
                <a16:creationId xmlns:a16="http://schemas.microsoft.com/office/drawing/2014/main" id="{DAA9F938-E164-4650-BCF8-8D2D160301E1}"/>
              </a:ext>
            </a:extLst>
          </p:cNvPr>
          <p:cNvSpPr>
            <a:spLocks noEditPoints="1"/>
          </p:cNvSpPr>
          <p:nvPr/>
        </p:nvSpPr>
        <p:spPr bwMode="auto">
          <a:xfrm>
            <a:off x="891948" y="1992139"/>
            <a:ext cx="54791" cy="2917825"/>
          </a:xfrm>
          <a:custGeom>
            <a:avLst/>
            <a:gdLst>
              <a:gd name="T0" fmla="*/ 0 w 18"/>
              <a:gd name="T1" fmla="*/ 1835 h 1838"/>
              <a:gd name="T2" fmla="*/ 18 w 18"/>
              <a:gd name="T3" fmla="*/ 1835 h 1838"/>
              <a:gd name="T4" fmla="*/ 18 w 18"/>
              <a:gd name="T5" fmla="*/ 1838 h 1838"/>
              <a:gd name="T6" fmla="*/ 0 w 18"/>
              <a:gd name="T7" fmla="*/ 1838 h 1838"/>
              <a:gd name="T8" fmla="*/ 0 w 18"/>
              <a:gd name="T9" fmla="*/ 1835 h 1838"/>
              <a:gd name="T10" fmla="*/ 0 w 18"/>
              <a:gd name="T11" fmla="*/ 1469 h 1838"/>
              <a:gd name="T12" fmla="*/ 18 w 18"/>
              <a:gd name="T13" fmla="*/ 1469 h 1838"/>
              <a:gd name="T14" fmla="*/ 18 w 18"/>
              <a:gd name="T15" fmla="*/ 1472 h 1838"/>
              <a:gd name="T16" fmla="*/ 0 w 18"/>
              <a:gd name="T17" fmla="*/ 1472 h 1838"/>
              <a:gd name="T18" fmla="*/ 0 w 18"/>
              <a:gd name="T19" fmla="*/ 1469 h 1838"/>
              <a:gd name="T20" fmla="*/ 0 w 18"/>
              <a:gd name="T21" fmla="*/ 1102 h 1838"/>
              <a:gd name="T22" fmla="*/ 18 w 18"/>
              <a:gd name="T23" fmla="*/ 1102 h 1838"/>
              <a:gd name="T24" fmla="*/ 18 w 18"/>
              <a:gd name="T25" fmla="*/ 1106 h 1838"/>
              <a:gd name="T26" fmla="*/ 0 w 18"/>
              <a:gd name="T27" fmla="*/ 1106 h 1838"/>
              <a:gd name="T28" fmla="*/ 0 w 18"/>
              <a:gd name="T29" fmla="*/ 1102 h 1838"/>
              <a:gd name="T30" fmla="*/ 0 w 18"/>
              <a:gd name="T31" fmla="*/ 733 h 1838"/>
              <a:gd name="T32" fmla="*/ 18 w 18"/>
              <a:gd name="T33" fmla="*/ 733 h 1838"/>
              <a:gd name="T34" fmla="*/ 18 w 18"/>
              <a:gd name="T35" fmla="*/ 736 h 1838"/>
              <a:gd name="T36" fmla="*/ 0 w 18"/>
              <a:gd name="T37" fmla="*/ 736 h 1838"/>
              <a:gd name="T38" fmla="*/ 0 w 18"/>
              <a:gd name="T39" fmla="*/ 733 h 1838"/>
              <a:gd name="T40" fmla="*/ 0 w 18"/>
              <a:gd name="T41" fmla="*/ 366 h 1838"/>
              <a:gd name="T42" fmla="*/ 18 w 18"/>
              <a:gd name="T43" fmla="*/ 366 h 1838"/>
              <a:gd name="T44" fmla="*/ 18 w 18"/>
              <a:gd name="T45" fmla="*/ 370 h 1838"/>
              <a:gd name="T46" fmla="*/ 0 w 18"/>
              <a:gd name="T47" fmla="*/ 370 h 1838"/>
              <a:gd name="T48" fmla="*/ 0 w 18"/>
              <a:gd name="T49" fmla="*/ 366 h 1838"/>
              <a:gd name="T50" fmla="*/ 0 w 18"/>
              <a:gd name="T51" fmla="*/ 0 h 1838"/>
              <a:gd name="T52" fmla="*/ 18 w 18"/>
              <a:gd name="T53" fmla="*/ 0 h 1838"/>
              <a:gd name="T54" fmla="*/ 18 w 18"/>
              <a:gd name="T55" fmla="*/ 3 h 1838"/>
              <a:gd name="T56" fmla="*/ 0 w 18"/>
              <a:gd name="T57" fmla="*/ 3 h 1838"/>
              <a:gd name="T58" fmla="*/ 0 w 18"/>
              <a:gd name="T59"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838">
                <a:moveTo>
                  <a:pt x="0" y="1835"/>
                </a:moveTo>
                <a:lnTo>
                  <a:pt x="18" y="1835"/>
                </a:lnTo>
                <a:lnTo>
                  <a:pt x="18" y="1838"/>
                </a:lnTo>
                <a:lnTo>
                  <a:pt x="0" y="1838"/>
                </a:lnTo>
                <a:lnTo>
                  <a:pt x="0" y="1835"/>
                </a:lnTo>
                <a:close/>
                <a:moveTo>
                  <a:pt x="0" y="1469"/>
                </a:moveTo>
                <a:lnTo>
                  <a:pt x="18" y="1469"/>
                </a:lnTo>
                <a:lnTo>
                  <a:pt x="18" y="1472"/>
                </a:lnTo>
                <a:lnTo>
                  <a:pt x="0" y="1472"/>
                </a:lnTo>
                <a:lnTo>
                  <a:pt x="0" y="1469"/>
                </a:lnTo>
                <a:close/>
                <a:moveTo>
                  <a:pt x="0" y="1102"/>
                </a:moveTo>
                <a:lnTo>
                  <a:pt x="18" y="1102"/>
                </a:lnTo>
                <a:lnTo>
                  <a:pt x="18" y="1106"/>
                </a:lnTo>
                <a:lnTo>
                  <a:pt x="0" y="1106"/>
                </a:lnTo>
                <a:lnTo>
                  <a:pt x="0" y="1102"/>
                </a:lnTo>
                <a:close/>
                <a:moveTo>
                  <a:pt x="0" y="733"/>
                </a:moveTo>
                <a:lnTo>
                  <a:pt x="18" y="733"/>
                </a:lnTo>
                <a:lnTo>
                  <a:pt x="18" y="736"/>
                </a:lnTo>
                <a:lnTo>
                  <a:pt x="0" y="736"/>
                </a:lnTo>
                <a:lnTo>
                  <a:pt x="0" y="733"/>
                </a:lnTo>
                <a:close/>
                <a:moveTo>
                  <a:pt x="0" y="366"/>
                </a:moveTo>
                <a:lnTo>
                  <a:pt x="18" y="366"/>
                </a:lnTo>
                <a:lnTo>
                  <a:pt x="18" y="370"/>
                </a:lnTo>
                <a:lnTo>
                  <a:pt x="0" y="370"/>
                </a:lnTo>
                <a:lnTo>
                  <a:pt x="0" y="366"/>
                </a:lnTo>
                <a:close/>
                <a:moveTo>
                  <a:pt x="0" y="0"/>
                </a:moveTo>
                <a:lnTo>
                  <a:pt x="18" y="0"/>
                </a:lnTo>
                <a:lnTo>
                  <a:pt x="18" y="3"/>
                </a:lnTo>
                <a:lnTo>
                  <a:pt x="0" y="3"/>
                </a:lnTo>
                <a:lnTo>
                  <a:pt x="0" y="0"/>
                </a:lnTo>
                <a:close/>
              </a:path>
            </a:pathLst>
          </a:custGeom>
          <a:solidFill>
            <a:srgbClr val="868686"/>
          </a:solid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10" name="Rectangle 37">
            <a:extLst>
              <a:ext uri="{FF2B5EF4-FFF2-40B4-BE49-F238E27FC236}">
                <a16:creationId xmlns:a16="http://schemas.microsoft.com/office/drawing/2014/main" id="{2E505B1F-152A-42FD-B5BA-C5A08284F216}"/>
              </a:ext>
            </a:extLst>
          </p:cNvPr>
          <p:cNvSpPr>
            <a:spLocks noChangeArrowheads="1"/>
          </p:cNvSpPr>
          <p:nvPr/>
        </p:nvSpPr>
        <p:spPr bwMode="auto">
          <a:xfrm>
            <a:off x="946739" y="4905201"/>
            <a:ext cx="3418372" cy="0"/>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11" name="Freeform 38">
            <a:extLst>
              <a:ext uri="{FF2B5EF4-FFF2-40B4-BE49-F238E27FC236}">
                <a16:creationId xmlns:a16="http://schemas.microsoft.com/office/drawing/2014/main" id="{FBA02C6C-3208-4FA1-9CC2-E84ED522FDB2}"/>
              </a:ext>
            </a:extLst>
          </p:cNvPr>
          <p:cNvSpPr>
            <a:spLocks noEditPoints="1"/>
          </p:cNvSpPr>
          <p:nvPr/>
        </p:nvSpPr>
        <p:spPr bwMode="auto">
          <a:xfrm>
            <a:off x="940651" y="4908375"/>
            <a:ext cx="3427505" cy="54864"/>
          </a:xfrm>
          <a:custGeom>
            <a:avLst/>
            <a:gdLst>
              <a:gd name="T0" fmla="*/ 3 w 1126"/>
              <a:gd name="T1" fmla="*/ 0 h 19"/>
              <a:gd name="T2" fmla="*/ 3 w 1126"/>
              <a:gd name="T3" fmla="*/ 19 h 19"/>
              <a:gd name="T4" fmla="*/ 0 w 1126"/>
              <a:gd name="T5" fmla="*/ 19 h 19"/>
              <a:gd name="T6" fmla="*/ 0 w 1126"/>
              <a:gd name="T7" fmla="*/ 0 h 19"/>
              <a:gd name="T8" fmla="*/ 3 w 1126"/>
              <a:gd name="T9" fmla="*/ 0 h 19"/>
              <a:gd name="T10" fmla="*/ 285 w 1126"/>
              <a:gd name="T11" fmla="*/ 0 h 19"/>
              <a:gd name="T12" fmla="*/ 285 w 1126"/>
              <a:gd name="T13" fmla="*/ 19 h 19"/>
              <a:gd name="T14" fmla="*/ 282 w 1126"/>
              <a:gd name="T15" fmla="*/ 19 h 19"/>
              <a:gd name="T16" fmla="*/ 282 w 1126"/>
              <a:gd name="T17" fmla="*/ 0 h 19"/>
              <a:gd name="T18" fmla="*/ 285 w 1126"/>
              <a:gd name="T19" fmla="*/ 0 h 19"/>
              <a:gd name="T20" fmla="*/ 566 w 1126"/>
              <a:gd name="T21" fmla="*/ 0 h 19"/>
              <a:gd name="T22" fmla="*/ 566 w 1126"/>
              <a:gd name="T23" fmla="*/ 19 h 19"/>
              <a:gd name="T24" fmla="*/ 563 w 1126"/>
              <a:gd name="T25" fmla="*/ 19 h 19"/>
              <a:gd name="T26" fmla="*/ 563 w 1126"/>
              <a:gd name="T27" fmla="*/ 0 h 19"/>
              <a:gd name="T28" fmla="*/ 566 w 1126"/>
              <a:gd name="T29" fmla="*/ 0 h 19"/>
              <a:gd name="T30" fmla="*/ 848 w 1126"/>
              <a:gd name="T31" fmla="*/ 0 h 19"/>
              <a:gd name="T32" fmla="*/ 848 w 1126"/>
              <a:gd name="T33" fmla="*/ 19 h 19"/>
              <a:gd name="T34" fmla="*/ 845 w 1126"/>
              <a:gd name="T35" fmla="*/ 19 h 19"/>
              <a:gd name="T36" fmla="*/ 845 w 1126"/>
              <a:gd name="T37" fmla="*/ 0 h 19"/>
              <a:gd name="T38" fmla="*/ 848 w 1126"/>
              <a:gd name="T39" fmla="*/ 0 h 19"/>
              <a:gd name="T40" fmla="*/ 1126 w 1126"/>
              <a:gd name="T41" fmla="*/ 0 h 19"/>
              <a:gd name="T42" fmla="*/ 1126 w 1126"/>
              <a:gd name="T43" fmla="*/ 19 h 19"/>
              <a:gd name="T44" fmla="*/ 1123 w 1126"/>
              <a:gd name="T45" fmla="*/ 19 h 19"/>
              <a:gd name="T46" fmla="*/ 1123 w 1126"/>
              <a:gd name="T47" fmla="*/ 0 h 19"/>
              <a:gd name="T48" fmla="*/ 1126 w 1126"/>
              <a:gd name="T4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6" h="19">
                <a:moveTo>
                  <a:pt x="3" y="0"/>
                </a:moveTo>
                <a:lnTo>
                  <a:pt x="3" y="19"/>
                </a:lnTo>
                <a:lnTo>
                  <a:pt x="0" y="19"/>
                </a:lnTo>
                <a:lnTo>
                  <a:pt x="0" y="0"/>
                </a:lnTo>
                <a:lnTo>
                  <a:pt x="3" y="0"/>
                </a:lnTo>
                <a:close/>
                <a:moveTo>
                  <a:pt x="285" y="0"/>
                </a:moveTo>
                <a:lnTo>
                  <a:pt x="285" y="19"/>
                </a:lnTo>
                <a:lnTo>
                  <a:pt x="282" y="19"/>
                </a:lnTo>
                <a:lnTo>
                  <a:pt x="282" y="0"/>
                </a:lnTo>
                <a:lnTo>
                  <a:pt x="285" y="0"/>
                </a:lnTo>
                <a:close/>
                <a:moveTo>
                  <a:pt x="566" y="0"/>
                </a:moveTo>
                <a:lnTo>
                  <a:pt x="566" y="19"/>
                </a:lnTo>
                <a:lnTo>
                  <a:pt x="563" y="19"/>
                </a:lnTo>
                <a:lnTo>
                  <a:pt x="563" y="0"/>
                </a:lnTo>
                <a:lnTo>
                  <a:pt x="566" y="0"/>
                </a:lnTo>
                <a:close/>
                <a:moveTo>
                  <a:pt x="848" y="0"/>
                </a:moveTo>
                <a:lnTo>
                  <a:pt x="848" y="19"/>
                </a:lnTo>
                <a:lnTo>
                  <a:pt x="845" y="19"/>
                </a:lnTo>
                <a:lnTo>
                  <a:pt x="845" y="0"/>
                </a:lnTo>
                <a:lnTo>
                  <a:pt x="848" y="0"/>
                </a:lnTo>
                <a:close/>
                <a:moveTo>
                  <a:pt x="1126" y="0"/>
                </a:moveTo>
                <a:lnTo>
                  <a:pt x="1126" y="19"/>
                </a:lnTo>
                <a:lnTo>
                  <a:pt x="1123" y="19"/>
                </a:lnTo>
                <a:lnTo>
                  <a:pt x="1123" y="0"/>
                </a:lnTo>
                <a:lnTo>
                  <a:pt x="1126" y="0"/>
                </a:lnTo>
                <a:close/>
              </a:path>
            </a:pathLst>
          </a:custGeom>
          <a:no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grpSp>
        <p:nvGrpSpPr>
          <p:cNvPr id="212" name="Group 211">
            <a:extLst>
              <a:ext uri="{FF2B5EF4-FFF2-40B4-BE49-F238E27FC236}">
                <a16:creationId xmlns:a16="http://schemas.microsoft.com/office/drawing/2014/main" id="{B66DE9E3-B601-48AF-AD9C-B2DE1B34294A}"/>
              </a:ext>
            </a:extLst>
          </p:cNvPr>
          <p:cNvGrpSpPr/>
          <p:nvPr/>
        </p:nvGrpSpPr>
        <p:grpSpPr>
          <a:xfrm>
            <a:off x="925433" y="3144664"/>
            <a:ext cx="3515779" cy="1776413"/>
            <a:chOff x="925433" y="3074988"/>
            <a:chExt cx="3515779" cy="1776413"/>
          </a:xfrm>
          <a:solidFill>
            <a:schemeClr val="tx1">
              <a:lumMod val="65000"/>
              <a:lumOff val="35000"/>
            </a:schemeClr>
          </a:solidFill>
        </p:grpSpPr>
        <p:sp>
          <p:nvSpPr>
            <p:cNvPr id="213" name="Freeform 39">
              <a:extLst>
                <a:ext uri="{FF2B5EF4-FFF2-40B4-BE49-F238E27FC236}">
                  <a16:creationId xmlns:a16="http://schemas.microsoft.com/office/drawing/2014/main" id="{18A92C87-F5DF-46E1-9A7F-4404AC460D14}"/>
                </a:ext>
              </a:extLst>
            </p:cNvPr>
            <p:cNvSpPr>
              <a:spLocks/>
            </p:cNvSpPr>
            <p:nvPr/>
          </p:nvSpPr>
          <p:spPr bwMode="auto">
            <a:xfrm>
              <a:off x="925433" y="3846513"/>
              <a:ext cx="1951181" cy="1004888"/>
            </a:xfrm>
            <a:custGeom>
              <a:avLst/>
              <a:gdLst>
                <a:gd name="T0" fmla="*/ 168 w 3572"/>
                <a:gd name="T1" fmla="*/ 3043 h 3203"/>
                <a:gd name="T2" fmla="*/ 280 w 3572"/>
                <a:gd name="T3" fmla="*/ 2963 h 3203"/>
                <a:gd name="T4" fmla="*/ 380 w 3572"/>
                <a:gd name="T5" fmla="*/ 2879 h 3203"/>
                <a:gd name="T6" fmla="*/ 536 w 3572"/>
                <a:gd name="T7" fmla="*/ 2787 h 3203"/>
                <a:gd name="T8" fmla="*/ 648 w 3572"/>
                <a:gd name="T9" fmla="*/ 2643 h 3203"/>
                <a:gd name="T10" fmla="*/ 776 w 3572"/>
                <a:gd name="T11" fmla="*/ 2547 h 3203"/>
                <a:gd name="T12" fmla="*/ 872 w 3572"/>
                <a:gd name="T13" fmla="*/ 2435 h 3203"/>
                <a:gd name="T14" fmla="*/ 956 w 3572"/>
                <a:gd name="T15" fmla="*/ 2303 h 3203"/>
                <a:gd name="T16" fmla="*/ 1100 w 3572"/>
                <a:gd name="T17" fmla="*/ 2223 h 3203"/>
                <a:gd name="T18" fmla="*/ 1189 w 3572"/>
                <a:gd name="T19" fmla="*/ 2138 h 3203"/>
                <a:gd name="T20" fmla="*/ 1352 w 3572"/>
                <a:gd name="T21" fmla="*/ 2003 h 3203"/>
                <a:gd name="T22" fmla="*/ 1480 w 3572"/>
                <a:gd name="T23" fmla="*/ 1923 h 3203"/>
                <a:gd name="T24" fmla="*/ 1592 w 3572"/>
                <a:gd name="T25" fmla="*/ 1779 h 3203"/>
                <a:gd name="T26" fmla="*/ 1736 w 3572"/>
                <a:gd name="T27" fmla="*/ 1651 h 3203"/>
                <a:gd name="T28" fmla="*/ 1832 w 3572"/>
                <a:gd name="T29" fmla="*/ 1523 h 3203"/>
                <a:gd name="T30" fmla="*/ 1944 w 3572"/>
                <a:gd name="T31" fmla="*/ 1427 h 3203"/>
                <a:gd name="T32" fmla="*/ 2028 w 3572"/>
                <a:gd name="T33" fmla="*/ 1343 h 3203"/>
                <a:gd name="T34" fmla="*/ 2184 w 3572"/>
                <a:gd name="T35" fmla="*/ 1235 h 3203"/>
                <a:gd name="T36" fmla="*/ 2312 w 3572"/>
                <a:gd name="T37" fmla="*/ 1139 h 3203"/>
                <a:gd name="T38" fmla="*/ 2389 w 3572"/>
                <a:gd name="T39" fmla="*/ 1050 h 3203"/>
                <a:gd name="T40" fmla="*/ 2508 w 3572"/>
                <a:gd name="T41" fmla="*/ 959 h 3203"/>
                <a:gd name="T42" fmla="*/ 2632 w 3572"/>
                <a:gd name="T43" fmla="*/ 851 h 3203"/>
                <a:gd name="T44" fmla="*/ 2760 w 3572"/>
                <a:gd name="T45" fmla="*/ 707 h 3203"/>
                <a:gd name="T46" fmla="*/ 2872 w 3572"/>
                <a:gd name="T47" fmla="*/ 579 h 3203"/>
                <a:gd name="T48" fmla="*/ 2988 w 3572"/>
                <a:gd name="T49" fmla="*/ 495 h 3203"/>
                <a:gd name="T50" fmla="*/ 3091 w 3572"/>
                <a:gd name="T51" fmla="*/ 383 h 3203"/>
                <a:gd name="T52" fmla="*/ 3196 w 3572"/>
                <a:gd name="T53" fmla="*/ 239 h 3203"/>
                <a:gd name="T54" fmla="*/ 3336 w 3572"/>
                <a:gd name="T55" fmla="*/ 147 h 3203"/>
                <a:gd name="T56" fmla="*/ 3464 w 3572"/>
                <a:gd name="T57" fmla="*/ 51 h 3203"/>
                <a:gd name="T58" fmla="*/ 3477 w 3572"/>
                <a:gd name="T59" fmla="*/ 136 h 3203"/>
                <a:gd name="T60" fmla="*/ 3349 w 3572"/>
                <a:gd name="T61" fmla="*/ 232 h 3203"/>
                <a:gd name="T62" fmla="*/ 3208 w 3572"/>
                <a:gd name="T63" fmla="*/ 307 h 3203"/>
                <a:gd name="T64" fmla="*/ 3112 w 3572"/>
                <a:gd name="T65" fmla="*/ 435 h 3203"/>
                <a:gd name="T66" fmla="*/ 3036 w 3572"/>
                <a:gd name="T67" fmla="*/ 557 h 3203"/>
                <a:gd name="T68" fmla="*/ 2892 w 3572"/>
                <a:gd name="T69" fmla="*/ 637 h 3203"/>
                <a:gd name="T70" fmla="*/ 2780 w 3572"/>
                <a:gd name="T71" fmla="*/ 765 h 3203"/>
                <a:gd name="T72" fmla="*/ 2645 w 3572"/>
                <a:gd name="T73" fmla="*/ 920 h 3203"/>
                <a:gd name="T74" fmla="*/ 2538 w 3572"/>
                <a:gd name="T75" fmla="*/ 1039 h 3203"/>
                <a:gd name="T76" fmla="*/ 2408 w 3572"/>
                <a:gd name="T77" fmla="*/ 1139 h 3203"/>
                <a:gd name="T78" fmla="*/ 2309 w 3572"/>
                <a:gd name="T79" fmla="*/ 1208 h 3203"/>
                <a:gd name="T80" fmla="*/ 2204 w 3572"/>
                <a:gd name="T81" fmla="*/ 1293 h 3203"/>
                <a:gd name="T82" fmla="*/ 2040 w 3572"/>
                <a:gd name="T83" fmla="*/ 1427 h 3203"/>
                <a:gd name="T84" fmla="*/ 1957 w 3572"/>
                <a:gd name="T85" fmla="*/ 1512 h 3203"/>
                <a:gd name="T86" fmla="*/ 1854 w 3572"/>
                <a:gd name="T87" fmla="*/ 1624 h 3203"/>
                <a:gd name="T88" fmla="*/ 1688 w 3572"/>
                <a:gd name="T89" fmla="*/ 1731 h 3203"/>
                <a:gd name="T90" fmla="*/ 1605 w 3572"/>
                <a:gd name="T91" fmla="*/ 1864 h 3203"/>
                <a:gd name="T92" fmla="*/ 1448 w 3572"/>
                <a:gd name="T93" fmla="*/ 2003 h 3203"/>
                <a:gd name="T94" fmla="*/ 1372 w 3572"/>
                <a:gd name="T95" fmla="*/ 2093 h 3203"/>
                <a:gd name="T96" fmla="*/ 1237 w 3572"/>
                <a:gd name="T97" fmla="*/ 2200 h 3203"/>
                <a:gd name="T98" fmla="*/ 1112 w 3572"/>
                <a:gd name="T99" fmla="*/ 2307 h 3203"/>
                <a:gd name="T100" fmla="*/ 1004 w 3572"/>
                <a:gd name="T101" fmla="*/ 2381 h 3203"/>
                <a:gd name="T102" fmla="*/ 885 w 3572"/>
                <a:gd name="T103" fmla="*/ 2504 h 3203"/>
                <a:gd name="T104" fmla="*/ 789 w 3572"/>
                <a:gd name="T105" fmla="*/ 2616 h 3203"/>
                <a:gd name="T106" fmla="*/ 668 w 3572"/>
                <a:gd name="T107" fmla="*/ 2733 h 3203"/>
                <a:gd name="T108" fmla="*/ 549 w 3572"/>
                <a:gd name="T109" fmla="*/ 2856 h 3203"/>
                <a:gd name="T110" fmla="*/ 392 w 3572"/>
                <a:gd name="T111" fmla="*/ 2963 h 3203"/>
                <a:gd name="T112" fmla="*/ 300 w 3572"/>
                <a:gd name="T113" fmla="*/ 3053 h 3203"/>
                <a:gd name="T114" fmla="*/ 181 w 3572"/>
                <a:gd name="T115" fmla="*/ 312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72" h="3203">
                  <a:moveTo>
                    <a:pt x="40" y="3123"/>
                  </a:moveTo>
                  <a:lnTo>
                    <a:pt x="56" y="3123"/>
                  </a:lnTo>
                  <a:lnTo>
                    <a:pt x="21" y="3146"/>
                  </a:lnTo>
                  <a:lnTo>
                    <a:pt x="37" y="3114"/>
                  </a:lnTo>
                  <a:cubicBezTo>
                    <a:pt x="43" y="3100"/>
                    <a:pt x="57" y="3091"/>
                    <a:pt x="72" y="3091"/>
                  </a:cubicBezTo>
                  <a:lnTo>
                    <a:pt x="88" y="3091"/>
                  </a:lnTo>
                  <a:lnTo>
                    <a:pt x="120" y="3091"/>
                  </a:lnTo>
                  <a:lnTo>
                    <a:pt x="92" y="3103"/>
                  </a:lnTo>
                  <a:lnTo>
                    <a:pt x="108" y="3087"/>
                  </a:lnTo>
                  <a:lnTo>
                    <a:pt x="124" y="3071"/>
                  </a:lnTo>
                  <a:lnTo>
                    <a:pt x="140" y="3055"/>
                  </a:lnTo>
                  <a:cubicBezTo>
                    <a:pt x="148" y="3048"/>
                    <a:pt x="158" y="3043"/>
                    <a:pt x="168" y="3043"/>
                  </a:cubicBezTo>
                  <a:lnTo>
                    <a:pt x="184" y="3043"/>
                  </a:lnTo>
                  <a:lnTo>
                    <a:pt x="156" y="3055"/>
                  </a:lnTo>
                  <a:lnTo>
                    <a:pt x="172" y="3039"/>
                  </a:lnTo>
                  <a:cubicBezTo>
                    <a:pt x="180" y="3032"/>
                    <a:pt x="190" y="3027"/>
                    <a:pt x="200" y="3027"/>
                  </a:cubicBezTo>
                  <a:lnTo>
                    <a:pt x="216" y="3027"/>
                  </a:lnTo>
                  <a:lnTo>
                    <a:pt x="232" y="3027"/>
                  </a:lnTo>
                  <a:lnTo>
                    <a:pt x="204" y="3039"/>
                  </a:lnTo>
                  <a:lnTo>
                    <a:pt x="220" y="3023"/>
                  </a:lnTo>
                  <a:lnTo>
                    <a:pt x="236" y="3007"/>
                  </a:lnTo>
                  <a:lnTo>
                    <a:pt x="229" y="3018"/>
                  </a:lnTo>
                  <a:lnTo>
                    <a:pt x="245" y="2986"/>
                  </a:lnTo>
                  <a:cubicBezTo>
                    <a:pt x="251" y="2972"/>
                    <a:pt x="265" y="2963"/>
                    <a:pt x="280" y="2963"/>
                  </a:cubicBezTo>
                  <a:lnTo>
                    <a:pt x="312" y="2963"/>
                  </a:lnTo>
                  <a:lnTo>
                    <a:pt x="277" y="2986"/>
                  </a:lnTo>
                  <a:lnTo>
                    <a:pt x="293" y="2954"/>
                  </a:lnTo>
                  <a:cubicBezTo>
                    <a:pt x="295" y="2950"/>
                    <a:pt x="297" y="2946"/>
                    <a:pt x="300" y="2943"/>
                  </a:cubicBezTo>
                  <a:lnTo>
                    <a:pt x="316" y="2927"/>
                  </a:lnTo>
                  <a:lnTo>
                    <a:pt x="309" y="2938"/>
                  </a:lnTo>
                  <a:lnTo>
                    <a:pt x="325" y="2906"/>
                  </a:lnTo>
                  <a:cubicBezTo>
                    <a:pt x="331" y="2892"/>
                    <a:pt x="345" y="2883"/>
                    <a:pt x="360" y="2883"/>
                  </a:cubicBezTo>
                  <a:lnTo>
                    <a:pt x="376" y="2883"/>
                  </a:lnTo>
                  <a:lnTo>
                    <a:pt x="392" y="2883"/>
                  </a:lnTo>
                  <a:lnTo>
                    <a:pt x="364" y="2895"/>
                  </a:lnTo>
                  <a:lnTo>
                    <a:pt x="380" y="2879"/>
                  </a:lnTo>
                  <a:lnTo>
                    <a:pt x="396" y="2863"/>
                  </a:lnTo>
                  <a:cubicBezTo>
                    <a:pt x="404" y="2856"/>
                    <a:pt x="414" y="2851"/>
                    <a:pt x="424" y="2851"/>
                  </a:cubicBezTo>
                  <a:lnTo>
                    <a:pt x="440" y="2851"/>
                  </a:lnTo>
                  <a:lnTo>
                    <a:pt x="412" y="2863"/>
                  </a:lnTo>
                  <a:lnTo>
                    <a:pt x="428" y="2847"/>
                  </a:lnTo>
                  <a:cubicBezTo>
                    <a:pt x="436" y="2840"/>
                    <a:pt x="446" y="2835"/>
                    <a:pt x="456" y="2835"/>
                  </a:cubicBezTo>
                  <a:lnTo>
                    <a:pt x="472" y="2835"/>
                  </a:lnTo>
                  <a:lnTo>
                    <a:pt x="444" y="2847"/>
                  </a:lnTo>
                  <a:lnTo>
                    <a:pt x="460" y="2831"/>
                  </a:lnTo>
                  <a:lnTo>
                    <a:pt x="492" y="2799"/>
                  </a:lnTo>
                  <a:cubicBezTo>
                    <a:pt x="500" y="2792"/>
                    <a:pt x="510" y="2787"/>
                    <a:pt x="520" y="2787"/>
                  </a:cubicBezTo>
                  <a:lnTo>
                    <a:pt x="536" y="2787"/>
                  </a:lnTo>
                  <a:lnTo>
                    <a:pt x="501" y="2810"/>
                  </a:lnTo>
                  <a:lnTo>
                    <a:pt x="517" y="2778"/>
                  </a:lnTo>
                  <a:lnTo>
                    <a:pt x="533" y="2746"/>
                  </a:lnTo>
                  <a:lnTo>
                    <a:pt x="549" y="2714"/>
                  </a:lnTo>
                  <a:cubicBezTo>
                    <a:pt x="551" y="2710"/>
                    <a:pt x="553" y="2706"/>
                    <a:pt x="556" y="2703"/>
                  </a:cubicBezTo>
                  <a:lnTo>
                    <a:pt x="572" y="2687"/>
                  </a:lnTo>
                  <a:cubicBezTo>
                    <a:pt x="580" y="2680"/>
                    <a:pt x="590" y="2675"/>
                    <a:pt x="600" y="2675"/>
                  </a:cubicBezTo>
                  <a:lnTo>
                    <a:pt x="616" y="2675"/>
                  </a:lnTo>
                  <a:lnTo>
                    <a:pt x="632" y="2675"/>
                  </a:lnTo>
                  <a:lnTo>
                    <a:pt x="597" y="2698"/>
                  </a:lnTo>
                  <a:lnTo>
                    <a:pt x="613" y="2666"/>
                  </a:lnTo>
                  <a:cubicBezTo>
                    <a:pt x="619" y="2652"/>
                    <a:pt x="633" y="2643"/>
                    <a:pt x="648" y="2643"/>
                  </a:cubicBezTo>
                  <a:lnTo>
                    <a:pt x="664" y="2643"/>
                  </a:lnTo>
                  <a:lnTo>
                    <a:pt x="636" y="2655"/>
                  </a:lnTo>
                  <a:lnTo>
                    <a:pt x="652" y="2639"/>
                  </a:lnTo>
                  <a:cubicBezTo>
                    <a:pt x="655" y="2636"/>
                    <a:pt x="659" y="2634"/>
                    <a:pt x="663" y="2632"/>
                  </a:cubicBezTo>
                  <a:lnTo>
                    <a:pt x="695" y="2616"/>
                  </a:lnTo>
                  <a:lnTo>
                    <a:pt x="677" y="2634"/>
                  </a:lnTo>
                  <a:lnTo>
                    <a:pt x="693" y="2602"/>
                  </a:lnTo>
                  <a:cubicBezTo>
                    <a:pt x="695" y="2598"/>
                    <a:pt x="697" y="2594"/>
                    <a:pt x="700" y="2591"/>
                  </a:cubicBezTo>
                  <a:lnTo>
                    <a:pt x="716" y="2575"/>
                  </a:lnTo>
                  <a:lnTo>
                    <a:pt x="732" y="2559"/>
                  </a:lnTo>
                  <a:cubicBezTo>
                    <a:pt x="740" y="2552"/>
                    <a:pt x="750" y="2547"/>
                    <a:pt x="760" y="2547"/>
                  </a:cubicBezTo>
                  <a:lnTo>
                    <a:pt x="776" y="2547"/>
                  </a:lnTo>
                  <a:lnTo>
                    <a:pt x="748" y="2559"/>
                  </a:lnTo>
                  <a:lnTo>
                    <a:pt x="764" y="2543"/>
                  </a:lnTo>
                  <a:lnTo>
                    <a:pt x="757" y="2554"/>
                  </a:lnTo>
                  <a:lnTo>
                    <a:pt x="773" y="2522"/>
                  </a:lnTo>
                  <a:cubicBezTo>
                    <a:pt x="775" y="2518"/>
                    <a:pt x="777" y="2514"/>
                    <a:pt x="780" y="2511"/>
                  </a:cubicBezTo>
                  <a:lnTo>
                    <a:pt x="796" y="2495"/>
                  </a:lnTo>
                  <a:lnTo>
                    <a:pt x="789" y="2506"/>
                  </a:lnTo>
                  <a:lnTo>
                    <a:pt x="805" y="2474"/>
                  </a:lnTo>
                  <a:cubicBezTo>
                    <a:pt x="807" y="2470"/>
                    <a:pt x="809" y="2466"/>
                    <a:pt x="812" y="2463"/>
                  </a:cubicBezTo>
                  <a:lnTo>
                    <a:pt x="828" y="2447"/>
                  </a:lnTo>
                  <a:cubicBezTo>
                    <a:pt x="836" y="2440"/>
                    <a:pt x="846" y="2435"/>
                    <a:pt x="856" y="2435"/>
                  </a:cubicBezTo>
                  <a:lnTo>
                    <a:pt x="872" y="2435"/>
                  </a:lnTo>
                  <a:lnTo>
                    <a:pt x="844" y="2447"/>
                  </a:lnTo>
                  <a:lnTo>
                    <a:pt x="860" y="2431"/>
                  </a:lnTo>
                  <a:lnTo>
                    <a:pt x="892" y="2399"/>
                  </a:lnTo>
                  <a:lnTo>
                    <a:pt x="883" y="2415"/>
                  </a:lnTo>
                  <a:lnTo>
                    <a:pt x="899" y="2367"/>
                  </a:lnTo>
                  <a:cubicBezTo>
                    <a:pt x="904" y="2350"/>
                    <a:pt x="919" y="2339"/>
                    <a:pt x="936" y="2339"/>
                  </a:cubicBezTo>
                  <a:lnTo>
                    <a:pt x="952" y="2339"/>
                  </a:lnTo>
                  <a:lnTo>
                    <a:pt x="924" y="2351"/>
                  </a:lnTo>
                  <a:lnTo>
                    <a:pt x="940" y="2335"/>
                  </a:lnTo>
                  <a:lnTo>
                    <a:pt x="933" y="2346"/>
                  </a:lnTo>
                  <a:lnTo>
                    <a:pt x="949" y="2314"/>
                  </a:lnTo>
                  <a:cubicBezTo>
                    <a:pt x="951" y="2310"/>
                    <a:pt x="953" y="2306"/>
                    <a:pt x="956" y="2303"/>
                  </a:cubicBezTo>
                  <a:lnTo>
                    <a:pt x="972" y="2287"/>
                  </a:lnTo>
                  <a:cubicBezTo>
                    <a:pt x="980" y="2280"/>
                    <a:pt x="990" y="2275"/>
                    <a:pt x="1000" y="2275"/>
                  </a:cubicBezTo>
                  <a:lnTo>
                    <a:pt x="1016" y="2275"/>
                  </a:lnTo>
                  <a:lnTo>
                    <a:pt x="988" y="2287"/>
                  </a:lnTo>
                  <a:lnTo>
                    <a:pt x="1004" y="2271"/>
                  </a:lnTo>
                  <a:lnTo>
                    <a:pt x="1020" y="2255"/>
                  </a:lnTo>
                  <a:lnTo>
                    <a:pt x="1036" y="2239"/>
                  </a:lnTo>
                  <a:cubicBezTo>
                    <a:pt x="1044" y="2232"/>
                    <a:pt x="1054" y="2227"/>
                    <a:pt x="1064" y="2227"/>
                  </a:cubicBezTo>
                  <a:lnTo>
                    <a:pt x="1080" y="2227"/>
                  </a:lnTo>
                  <a:lnTo>
                    <a:pt x="1112" y="2227"/>
                  </a:lnTo>
                  <a:lnTo>
                    <a:pt x="1084" y="2239"/>
                  </a:lnTo>
                  <a:lnTo>
                    <a:pt x="1100" y="2223"/>
                  </a:lnTo>
                  <a:lnTo>
                    <a:pt x="1116" y="2207"/>
                  </a:lnTo>
                  <a:lnTo>
                    <a:pt x="1109" y="2218"/>
                  </a:lnTo>
                  <a:lnTo>
                    <a:pt x="1125" y="2186"/>
                  </a:lnTo>
                  <a:cubicBezTo>
                    <a:pt x="1131" y="2172"/>
                    <a:pt x="1145" y="2163"/>
                    <a:pt x="1160" y="2163"/>
                  </a:cubicBezTo>
                  <a:lnTo>
                    <a:pt x="1176" y="2163"/>
                  </a:lnTo>
                  <a:lnTo>
                    <a:pt x="1141" y="2186"/>
                  </a:lnTo>
                  <a:lnTo>
                    <a:pt x="1157" y="2154"/>
                  </a:lnTo>
                  <a:cubicBezTo>
                    <a:pt x="1163" y="2140"/>
                    <a:pt x="1177" y="2131"/>
                    <a:pt x="1192" y="2131"/>
                  </a:cubicBezTo>
                  <a:lnTo>
                    <a:pt x="1208" y="2131"/>
                  </a:lnTo>
                  <a:lnTo>
                    <a:pt x="1180" y="2143"/>
                  </a:lnTo>
                  <a:lnTo>
                    <a:pt x="1196" y="2127"/>
                  </a:lnTo>
                  <a:lnTo>
                    <a:pt x="1189" y="2138"/>
                  </a:lnTo>
                  <a:lnTo>
                    <a:pt x="1205" y="2106"/>
                  </a:lnTo>
                  <a:lnTo>
                    <a:pt x="1221" y="2074"/>
                  </a:lnTo>
                  <a:cubicBezTo>
                    <a:pt x="1227" y="2060"/>
                    <a:pt x="1241" y="2051"/>
                    <a:pt x="1256" y="2051"/>
                  </a:cubicBezTo>
                  <a:lnTo>
                    <a:pt x="1272" y="2051"/>
                  </a:lnTo>
                  <a:lnTo>
                    <a:pt x="1288" y="2051"/>
                  </a:lnTo>
                  <a:lnTo>
                    <a:pt x="1271" y="2056"/>
                  </a:lnTo>
                  <a:lnTo>
                    <a:pt x="1303" y="2040"/>
                  </a:lnTo>
                  <a:cubicBezTo>
                    <a:pt x="1308" y="2037"/>
                    <a:pt x="1314" y="2035"/>
                    <a:pt x="1320" y="2035"/>
                  </a:cubicBezTo>
                  <a:lnTo>
                    <a:pt x="1336" y="2035"/>
                  </a:lnTo>
                  <a:lnTo>
                    <a:pt x="1301" y="2058"/>
                  </a:lnTo>
                  <a:lnTo>
                    <a:pt x="1317" y="2026"/>
                  </a:lnTo>
                  <a:cubicBezTo>
                    <a:pt x="1323" y="2012"/>
                    <a:pt x="1337" y="2003"/>
                    <a:pt x="1352" y="2003"/>
                  </a:cubicBezTo>
                  <a:lnTo>
                    <a:pt x="1368" y="2003"/>
                  </a:lnTo>
                  <a:lnTo>
                    <a:pt x="1384" y="2003"/>
                  </a:lnTo>
                  <a:lnTo>
                    <a:pt x="1356" y="2015"/>
                  </a:lnTo>
                  <a:lnTo>
                    <a:pt x="1372" y="1999"/>
                  </a:lnTo>
                  <a:lnTo>
                    <a:pt x="1388" y="1983"/>
                  </a:lnTo>
                  <a:lnTo>
                    <a:pt x="1381" y="1994"/>
                  </a:lnTo>
                  <a:lnTo>
                    <a:pt x="1397" y="1962"/>
                  </a:lnTo>
                  <a:cubicBezTo>
                    <a:pt x="1399" y="1958"/>
                    <a:pt x="1401" y="1954"/>
                    <a:pt x="1404" y="1951"/>
                  </a:cubicBezTo>
                  <a:lnTo>
                    <a:pt x="1420" y="1935"/>
                  </a:lnTo>
                  <a:cubicBezTo>
                    <a:pt x="1428" y="1928"/>
                    <a:pt x="1438" y="1923"/>
                    <a:pt x="1448" y="1923"/>
                  </a:cubicBezTo>
                  <a:lnTo>
                    <a:pt x="1464" y="1923"/>
                  </a:lnTo>
                  <a:lnTo>
                    <a:pt x="1480" y="1923"/>
                  </a:lnTo>
                  <a:lnTo>
                    <a:pt x="1452" y="1935"/>
                  </a:lnTo>
                  <a:lnTo>
                    <a:pt x="1484" y="1903"/>
                  </a:lnTo>
                  <a:cubicBezTo>
                    <a:pt x="1492" y="1896"/>
                    <a:pt x="1502" y="1891"/>
                    <a:pt x="1512" y="1891"/>
                  </a:cubicBezTo>
                  <a:lnTo>
                    <a:pt x="1528" y="1891"/>
                  </a:lnTo>
                  <a:lnTo>
                    <a:pt x="1493" y="1914"/>
                  </a:lnTo>
                  <a:lnTo>
                    <a:pt x="1509" y="1882"/>
                  </a:lnTo>
                  <a:lnTo>
                    <a:pt x="1507" y="1887"/>
                  </a:lnTo>
                  <a:lnTo>
                    <a:pt x="1523" y="1839"/>
                  </a:lnTo>
                  <a:cubicBezTo>
                    <a:pt x="1524" y="1833"/>
                    <a:pt x="1528" y="1828"/>
                    <a:pt x="1532" y="1823"/>
                  </a:cubicBezTo>
                  <a:lnTo>
                    <a:pt x="1548" y="1807"/>
                  </a:lnTo>
                  <a:lnTo>
                    <a:pt x="1564" y="1791"/>
                  </a:lnTo>
                  <a:cubicBezTo>
                    <a:pt x="1572" y="1784"/>
                    <a:pt x="1582" y="1779"/>
                    <a:pt x="1592" y="1779"/>
                  </a:cubicBezTo>
                  <a:lnTo>
                    <a:pt x="1608" y="1779"/>
                  </a:lnTo>
                  <a:lnTo>
                    <a:pt x="1580" y="1791"/>
                  </a:lnTo>
                  <a:lnTo>
                    <a:pt x="1596" y="1775"/>
                  </a:lnTo>
                  <a:lnTo>
                    <a:pt x="1589" y="1786"/>
                  </a:lnTo>
                  <a:lnTo>
                    <a:pt x="1605" y="1754"/>
                  </a:lnTo>
                  <a:lnTo>
                    <a:pt x="1621" y="1722"/>
                  </a:lnTo>
                  <a:lnTo>
                    <a:pt x="1637" y="1690"/>
                  </a:lnTo>
                  <a:cubicBezTo>
                    <a:pt x="1639" y="1686"/>
                    <a:pt x="1641" y="1682"/>
                    <a:pt x="1644" y="1679"/>
                  </a:cubicBezTo>
                  <a:lnTo>
                    <a:pt x="1660" y="1663"/>
                  </a:lnTo>
                  <a:cubicBezTo>
                    <a:pt x="1668" y="1656"/>
                    <a:pt x="1678" y="1651"/>
                    <a:pt x="1688" y="1651"/>
                  </a:cubicBezTo>
                  <a:lnTo>
                    <a:pt x="1720" y="1651"/>
                  </a:lnTo>
                  <a:lnTo>
                    <a:pt x="1736" y="1651"/>
                  </a:lnTo>
                  <a:lnTo>
                    <a:pt x="1708" y="1663"/>
                  </a:lnTo>
                  <a:lnTo>
                    <a:pt x="1724" y="1647"/>
                  </a:lnTo>
                  <a:lnTo>
                    <a:pt x="1717" y="1658"/>
                  </a:lnTo>
                  <a:lnTo>
                    <a:pt x="1733" y="1626"/>
                  </a:lnTo>
                  <a:cubicBezTo>
                    <a:pt x="1735" y="1622"/>
                    <a:pt x="1737" y="1618"/>
                    <a:pt x="1740" y="1615"/>
                  </a:cubicBezTo>
                  <a:lnTo>
                    <a:pt x="1756" y="1599"/>
                  </a:lnTo>
                  <a:lnTo>
                    <a:pt x="1772" y="1583"/>
                  </a:lnTo>
                  <a:cubicBezTo>
                    <a:pt x="1780" y="1576"/>
                    <a:pt x="1790" y="1571"/>
                    <a:pt x="1800" y="1571"/>
                  </a:cubicBezTo>
                  <a:lnTo>
                    <a:pt x="1816" y="1571"/>
                  </a:lnTo>
                  <a:lnTo>
                    <a:pt x="1779" y="1599"/>
                  </a:lnTo>
                  <a:lnTo>
                    <a:pt x="1795" y="1551"/>
                  </a:lnTo>
                  <a:cubicBezTo>
                    <a:pt x="1800" y="1534"/>
                    <a:pt x="1815" y="1523"/>
                    <a:pt x="1832" y="1523"/>
                  </a:cubicBezTo>
                  <a:lnTo>
                    <a:pt x="1848" y="1523"/>
                  </a:lnTo>
                  <a:lnTo>
                    <a:pt x="1813" y="1546"/>
                  </a:lnTo>
                  <a:lnTo>
                    <a:pt x="1829" y="1514"/>
                  </a:lnTo>
                  <a:cubicBezTo>
                    <a:pt x="1831" y="1510"/>
                    <a:pt x="1833" y="1506"/>
                    <a:pt x="1836" y="1503"/>
                  </a:cubicBezTo>
                  <a:lnTo>
                    <a:pt x="1852" y="1487"/>
                  </a:lnTo>
                  <a:cubicBezTo>
                    <a:pt x="1860" y="1480"/>
                    <a:pt x="1870" y="1475"/>
                    <a:pt x="1880" y="1475"/>
                  </a:cubicBezTo>
                  <a:lnTo>
                    <a:pt x="1912" y="1475"/>
                  </a:lnTo>
                  <a:lnTo>
                    <a:pt x="1877" y="1498"/>
                  </a:lnTo>
                  <a:lnTo>
                    <a:pt x="1893" y="1466"/>
                  </a:lnTo>
                  <a:cubicBezTo>
                    <a:pt x="1895" y="1462"/>
                    <a:pt x="1897" y="1458"/>
                    <a:pt x="1900" y="1455"/>
                  </a:cubicBezTo>
                  <a:lnTo>
                    <a:pt x="1916" y="1439"/>
                  </a:lnTo>
                  <a:cubicBezTo>
                    <a:pt x="1924" y="1432"/>
                    <a:pt x="1934" y="1427"/>
                    <a:pt x="1944" y="1427"/>
                  </a:cubicBezTo>
                  <a:lnTo>
                    <a:pt x="1960" y="1427"/>
                  </a:lnTo>
                  <a:lnTo>
                    <a:pt x="1932" y="1439"/>
                  </a:lnTo>
                  <a:lnTo>
                    <a:pt x="1948" y="1423"/>
                  </a:lnTo>
                  <a:lnTo>
                    <a:pt x="1941" y="1434"/>
                  </a:lnTo>
                  <a:lnTo>
                    <a:pt x="1957" y="1402"/>
                  </a:lnTo>
                  <a:cubicBezTo>
                    <a:pt x="1959" y="1398"/>
                    <a:pt x="1961" y="1394"/>
                    <a:pt x="1964" y="1391"/>
                  </a:cubicBezTo>
                  <a:lnTo>
                    <a:pt x="1980" y="1375"/>
                  </a:lnTo>
                  <a:lnTo>
                    <a:pt x="1996" y="1359"/>
                  </a:lnTo>
                  <a:cubicBezTo>
                    <a:pt x="2004" y="1352"/>
                    <a:pt x="2014" y="1347"/>
                    <a:pt x="2024" y="1347"/>
                  </a:cubicBezTo>
                  <a:lnTo>
                    <a:pt x="2040" y="1347"/>
                  </a:lnTo>
                  <a:lnTo>
                    <a:pt x="2012" y="1359"/>
                  </a:lnTo>
                  <a:lnTo>
                    <a:pt x="2028" y="1343"/>
                  </a:lnTo>
                  <a:lnTo>
                    <a:pt x="2044" y="1327"/>
                  </a:lnTo>
                  <a:lnTo>
                    <a:pt x="2060" y="1311"/>
                  </a:lnTo>
                  <a:cubicBezTo>
                    <a:pt x="2068" y="1304"/>
                    <a:pt x="2078" y="1299"/>
                    <a:pt x="2088" y="1299"/>
                  </a:cubicBezTo>
                  <a:lnTo>
                    <a:pt x="2120" y="1299"/>
                  </a:lnTo>
                  <a:lnTo>
                    <a:pt x="2085" y="1322"/>
                  </a:lnTo>
                  <a:lnTo>
                    <a:pt x="2101" y="1290"/>
                  </a:lnTo>
                  <a:cubicBezTo>
                    <a:pt x="2107" y="1276"/>
                    <a:pt x="2121" y="1267"/>
                    <a:pt x="2136" y="1267"/>
                  </a:cubicBezTo>
                  <a:lnTo>
                    <a:pt x="2152" y="1267"/>
                  </a:lnTo>
                  <a:lnTo>
                    <a:pt x="2117" y="1290"/>
                  </a:lnTo>
                  <a:lnTo>
                    <a:pt x="2133" y="1258"/>
                  </a:lnTo>
                  <a:cubicBezTo>
                    <a:pt x="2139" y="1244"/>
                    <a:pt x="2153" y="1235"/>
                    <a:pt x="2168" y="1235"/>
                  </a:cubicBezTo>
                  <a:lnTo>
                    <a:pt x="2184" y="1235"/>
                  </a:lnTo>
                  <a:lnTo>
                    <a:pt x="2149" y="1258"/>
                  </a:lnTo>
                  <a:lnTo>
                    <a:pt x="2165" y="1226"/>
                  </a:lnTo>
                  <a:cubicBezTo>
                    <a:pt x="2167" y="1222"/>
                    <a:pt x="2169" y="1218"/>
                    <a:pt x="2172" y="1215"/>
                  </a:cubicBezTo>
                  <a:lnTo>
                    <a:pt x="2188" y="1199"/>
                  </a:lnTo>
                  <a:cubicBezTo>
                    <a:pt x="2196" y="1192"/>
                    <a:pt x="2206" y="1187"/>
                    <a:pt x="2216" y="1187"/>
                  </a:cubicBezTo>
                  <a:lnTo>
                    <a:pt x="2232" y="1187"/>
                  </a:lnTo>
                  <a:lnTo>
                    <a:pt x="2204" y="1199"/>
                  </a:lnTo>
                  <a:lnTo>
                    <a:pt x="2220" y="1183"/>
                  </a:lnTo>
                  <a:lnTo>
                    <a:pt x="2236" y="1167"/>
                  </a:lnTo>
                  <a:lnTo>
                    <a:pt x="2252" y="1151"/>
                  </a:lnTo>
                  <a:cubicBezTo>
                    <a:pt x="2260" y="1144"/>
                    <a:pt x="2270" y="1139"/>
                    <a:pt x="2280" y="1139"/>
                  </a:cubicBezTo>
                  <a:lnTo>
                    <a:pt x="2312" y="1139"/>
                  </a:lnTo>
                  <a:lnTo>
                    <a:pt x="2277" y="1162"/>
                  </a:lnTo>
                  <a:lnTo>
                    <a:pt x="2293" y="1130"/>
                  </a:lnTo>
                  <a:cubicBezTo>
                    <a:pt x="2299" y="1116"/>
                    <a:pt x="2313" y="1107"/>
                    <a:pt x="2328" y="1107"/>
                  </a:cubicBezTo>
                  <a:lnTo>
                    <a:pt x="2344" y="1107"/>
                  </a:lnTo>
                  <a:lnTo>
                    <a:pt x="2316" y="1119"/>
                  </a:lnTo>
                  <a:lnTo>
                    <a:pt x="2332" y="1103"/>
                  </a:lnTo>
                  <a:lnTo>
                    <a:pt x="2348" y="1087"/>
                  </a:lnTo>
                  <a:lnTo>
                    <a:pt x="2364" y="1071"/>
                  </a:lnTo>
                  <a:cubicBezTo>
                    <a:pt x="2372" y="1064"/>
                    <a:pt x="2382" y="1059"/>
                    <a:pt x="2392" y="1059"/>
                  </a:cubicBezTo>
                  <a:lnTo>
                    <a:pt x="2408" y="1059"/>
                  </a:lnTo>
                  <a:lnTo>
                    <a:pt x="2373" y="1082"/>
                  </a:lnTo>
                  <a:lnTo>
                    <a:pt x="2389" y="1050"/>
                  </a:lnTo>
                  <a:cubicBezTo>
                    <a:pt x="2395" y="1036"/>
                    <a:pt x="2409" y="1027"/>
                    <a:pt x="2424" y="1027"/>
                  </a:cubicBezTo>
                  <a:lnTo>
                    <a:pt x="2440" y="1027"/>
                  </a:lnTo>
                  <a:lnTo>
                    <a:pt x="2412" y="1039"/>
                  </a:lnTo>
                  <a:lnTo>
                    <a:pt x="2428" y="1023"/>
                  </a:lnTo>
                  <a:cubicBezTo>
                    <a:pt x="2436" y="1016"/>
                    <a:pt x="2446" y="1011"/>
                    <a:pt x="2456" y="1011"/>
                  </a:cubicBezTo>
                  <a:lnTo>
                    <a:pt x="2472" y="1011"/>
                  </a:lnTo>
                  <a:lnTo>
                    <a:pt x="2437" y="1034"/>
                  </a:lnTo>
                  <a:lnTo>
                    <a:pt x="2453" y="1002"/>
                  </a:lnTo>
                  <a:cubicBezTo>
                    <a:pt x="2457" y="994"/>
                    <a:pt x="2463" y="988"/>
                    <a:pt x="2471" y="984"/>
                  </a:cubicBezTo>
                  <a:lnTo>
                    <a:pt x="2503" y="968"/>
                  </a:lnTo>
                  <a:lnTo>
                    <a:pt x="2492" y="975"/>
                  </a:lnTo>
                  <a:lnTo>
                    <a:pt x="2508" y="959"/>
                  </a:lnTo>
                  <a:cubicBezTo>
                    <a:pt x="2516" y="952"/>
                    <a:pt x="2526" y="947"/>
                    <a:pt x="2536" y="947"/>
                  </a:cubicBezTo>
                  <a:lnTo>
                    <a:pt x="2552" y="947"/>
                  </a:lnTo>
                  <a:lnTo>
                    <a:pt x="2517" y="970"/>
                  </a:lnTo>
                  <a:lnTo>
                    <a:pt x="2533" y="938"/>
                  </a:lnTo>
                  <a:cubicBezTo>
                    <a:pt x="2535" y="934"/>
                    <a:pt x="2537" y="930"/>
                    <a:pt x="2540" y="927"/>
                  </a:cubicBezTo>
                  <a:lnTo>
                    <a:pt x="2556" y="911"/>
                  </a:lnTo>
                  <a:lnTo>
                    <a:pt x="2549" y="922"/>
                  </a:lnTo>
                  <a:lnTo>
                    <a:pt x="2565" y="890"/>
                  </a:lnTo>
                  <a:cubicBezTo>
                    <a:pt x="2567" y="886"/>
                    <a:pt x="2569" y="882"/>
                    <a:pt x="2572" y="879"/>
                  </a:cubicBezTo>
                  <a:lnTo>
                    <a:pt x="2588" y="863"/>
                  </a:lnTo>
                  <a:cubicBezTo>
                    <a:pt x="2596" y="856"/>
                    <a:pt x="2606" y="851"/>
                    <a:pt x="2616" y="851"/>
                  </a:cubicBezTo>
                  <a:lnTo>
                    <a:pt x="2632" y="851"/>
                  </a:lnTo>
                  <a:lnTo>
                    <a:pt x="2595" y="879"/>
                  </a:lnTo>
                  <a:lnTo>
                    <a:pt x="2611" y="831"/>
                  </a:lnTo>
                  <a:cubicBezTo>
                    <a:pt x="2616" y="814"/>
                    <a:pt x="2631" y="803"/>
                    <a:pt x="2648" y="803"/>
                  </a:cubicBezTo>
                  <a:lnTo>
                    <a:pt x="2664" y="803"/>
                  </a:lnTo>
                  <a:lnTo>
                    <a:pt x="2636" y="815"/>
                  </a:lnTo>
                  <a:lnTo>
                    <a:pt x="2652" y="799"/>
                  </a:lnTo>
                  <a:lnTo>
                    <a:pt x="2684" y="767"/>
                  </a:lnTo>
                  <a:lnTo>
                    <a:pt x="2700" y="751"/>
                  </a:lnTo>
                  <a:lnTo>
                    <a:pt x="2693" y="762"/>
                  </a:lnTo>
                  <a:lnTo>
                    <a:pt x="2709" y="730"/>
                  </a:lnTo>
                  <a:cubicBezTo>
                    <a:pt x="2715" y="716"/>
                    <a:pt x="2729" y="707"/>
                    <a:pt x="2744" y="707"/>
                  </a:cubicBezTo>
                  <a:lnTo>
                    <a:pt x="2760" y="707"/>
                  </a:lnTo>
                  <a:lnTo>
                    <a:pt x="2723" y="735"/>
                  </a:lnTo>
                  <a:lnTo>
                    <a:pt x="2739" y="687"/>
                  </a:lnTo>
                  <a:cubicBezTo>
                    <a:pt x="2740" y="681"/>
                    <a:pt x="2744" y="676"/>
                    <a:pt x="2748" y="671"/>
                  </a:cubicBezTo>
                  <a:lnTo>
                    <a:pt x="2764" y="655"/>
                  </a:lnTo>
                  <a:lnTo>
                    <a:pt x="2780" y="639"/>
                  </a:lnTo>
                  <a:lnTo>
                    <a:pt x="2796" y="623"/>
                  </a:lnTo>
                  <a:cubicBezTo>
                    <a:pt x="2804" y="616"/>
                    <a:pt x="2814" y="611"/>
                    <a:pt x="2824" y="611"/>
                  </a:cubicBezTo>
                  <a:lnTo>
                    <a:pt x="2840" y="611"/>
                  </a:lnTo>
                  <a:lnTo>
                    <a:pt x="2805" y="634"/>
                  </a:lnTo>
                  <a:lnTo>
                    <a:pt x="2821" y="602"/>
                  </a:lnTo>
                  <a:cubicBezTo>
                    <a:pt x="2827" y="588"/>
                    <a:pt x="2841" y="579"/>
                    <a:pt x="2856" y="579"/>
                  </a:cubicBezTo>
                  <a:lnTo>
                    <a:pt x="2872" y="579"/>
                  </a:lnTo>
                  <a:lnTo>
                    <a:pt x="2888" y="579"/>
                  </a:lnTo>
                  <a:lnTo>
                    <a:pt x="2920" y="579"/>
                  </a:lnTo>
                  <a:lnTo>
                    <a:pt x="2892" y="591"/>
                  </a:lnTo>
                  <a:lnTo>
                    <a:pt x="2908" y="575"/>
                  </a:lnTo>
                  <a:cubicBezTo>
                    <a:pt x="2916" y="568"/>
                    <a:pt x="2926" y="563"/>
                    <a:pt x="2936" y="563"/>
                  </a:cubicBezTo>
                  <a:lnTo>
                    <a:pt x="2952" y="563"/>
                  </a:lnTo>
                  <a:lnTo>
                    <a:pt x="2968" y="563"/>
                  </a:lnTo>
                  <a:lnTo>
                    <a:pt x="2933" y="586"/>
                  </a:lnTo>
                  <a:lnTo>
                    <a:pt x="2949" y="554"/>
                  </a:lnTo>
                  <a:lnTo>
                    <a:pt x="2965" y="522"/>
                  </a:lnTo>
                  <a:cubicBezTo>
                    <a:pt x="2967" y="518"/>
                    <a:pt x="2969" y="514"/>
                    <a:pt x="2972" y="511"/>
                  </a:cubicBezTo>
                  <a:lnTo>
                    <a:pt x="2988" y="495"/>
                  </a:lnTo>
                  <a:lnTo>
                    <a:pt x="2981" y="506"/>
                  </a:lnTo>
                  <a:lnTo>
                    <a:pt x="2997" y="474"/>
                  </a:lnTo>
                  <a:cubicBezTo>
                    <a:pt x="2999" y="470"/>
                    <a:pt x="3001" y="466"/>
                    <a:pt x="3004" y="463"/>
                  </a:cubicBezTo>
                  <a:lnTo>
                    <a:pt x="3020" y="447"/>
                  </a:lnTo>
                  <a:lnTo>
                    <a:pt x="3013" y="458"/>
                  </a:lnTo>
                  <a:lnTo>
                    <a:pt x="3029" y="426"/>
                  </a:lnTo>
                  <a:cubicBezTo>
                    <a:pt x="3031" y="422"/>
                    <a:pt x="3033" y="418"/>
                    <a:pt x="3036" y="415"/>
                  </a:cubicBezTo>
                  <a:lnTo>
                    <a:pt x="3052" y="399"/>
                  </a:lnTo>
                  <a:lnTo>
                    <a:pt x="3084" y="367"/>
                  </a:lnTo>
                  <a:cubicBezTo>
                    <a:pt x="3092" y="360"/>
                    <a:pt x="3102" y="355"/>
                    <a:pt x="3112" y="355"/>
                  </a:cubicBezTo>
                  <a:lnTo>
                    <a:pt x="3128" y="355"/>
                  </a:lnTo>
                  <a:lnTo>
                    <a:pt x="3091" y="383"/>
                  </a:lnTo>
                  <a:lnTo>
                    <a:pt x="3107" y="335"/>
                  </a:lnTo>
                  <a:cubicBezTo>
                    <a:pt x="3107" y="333"/>
                    <a:pt x="3108" y="331"/>
                    <a:pt x="3109" y="330"/>
                  </a:cubicBezTo>
                  <a:lnTo>
                    <a:pt x="3125" y="298"/>
                  </a:lnTo>
                  <a:cubicBezTo>
                    <a:pt x="3131" y="284"/>
                    <a:pt x="3145" y="275"/>
                    <a:pt x="3160" y="275"/>
                  </a:cubicBezTo>
                  <a:lnTo>
                    <a:pt x="3176" y="275"/>
                  </a:lnTo>
                  <a:lnTo>
                    <a:pt x="3148" y="287"/>
                  </a:lnTo>
                  <a:lnTo>
                    <a:pt x="3164" y="271"/>
                  </a:lnTo>
                  <a:lnTo>
                    <a:pt x="3157" y="282"/>
                  </a:lnTo>
                  <a:lnTo>
                    <a:pt x="3173" y="250"/>
                  </a:lnTo>
                  <a:cubicBezTo>
                    <a:pt x="3179" y="236"/>
                    <a:pt x="3193" y="227"/>
                    <a:pt x="3208" y="227"/>
                  </a:cubicBezTo>
                  <a:lnTo>
                    <a:pt x="3224" y="227"/>
                  </a:lnTo>
                  <a:lnTo>
                    <a:pt x="3196" y="239"/>
                  </a:lnTo>
                  <a:lnTo>
                    <a:pt x="3212" y="223"/>
                  </a:lnTo>
                  <a:cubicBezTo>
                    <a:pt x="3220" y="216"/>
                    <a:pt x="3230" y="211"/>
                    <a:pt x="3240" y="211"/>
                  </a:cubicBezTo>
                  <a:lnTo>
                    <a:pt x="3256" y="211"/>
                  </a:lnTo>
                  <a:lnTo>
                    <a:pt x="3221" y="234"/>
                  </a:lnTo>
                  <a:lnTo>
                    <a:pt x="3237" y="202"/>
                  </a:lnTo>
                  <a:cubicBezTo>
                    <a:pt x="3239" y="198"/>
                    <a:pt x="3241" y="194"/>
                    <a:pt x="3244" y="191"/>
                  </a:cubicBezTo>
                  <a:lnTo>
                    <a:pt x="3260" y="175"/>
                  </a:lnTo>
                  <a:cubicBezTo>
                    <a:pt x="3268" y="168"/>
                    <a:pt x="3278" y="163"/>
                    <a:pt x="3288" y="163"/>
                  </a:cubicBezTo>
                  <a:lnTo>
                    <a:pt x="3320" y="163"/>
                  </a:lnTo>
                  <a:lnTo>
                    <a:pt x="3292" y="175"/>
                  </a:lnTo>
                  <a:lnTo>
                    <a:pt x="3308" y="159"/>
                  </a:lnTo>
                  <a:cubicBezTo>
                    <a:pt x="3316" y="152"/>
                    <a:pt x="3326" y="147"/>
                    <a:pt x="3336" y="147"/>
                  </a:cubicBezTo>
                  <a:lnTo>
                    <a:pt x="3352" y="147"/>
                  </a:lnTo>
                  <a:lnTo>
                    <a:pt x="3324" y="159"/>
                  </a:lnTo>
                  <a:lnTo>
                    <a:pt x="3340" y="143"/>
                  </a:lnTo>
                  <a:lnTo>
                    <a:pt x="3356" y="127"/>
                  </a:lnTo>
                  <a:lnTo>
                    <a:pt x="3372" y="111"/>
                  </a:lnTo>
                  <a:lnTo>
                    <a:pt x="3388" y="95"/>
                  </a:lnTo>
                  <a:lnTo>
                    <a:pt x="3404" y="79"/>
                  </a:lnTo>
                  <a:cubicBezTo>
                    <a:pt x="3412" y="72"/>
                    <a:pt x="3422" y="67"/>
                    <a:pt x="3432" y="67"/>
                  </a:cubicBezTo>
                  <a:lnTo>
                    <a:pt x="3448" y="67"/>
                  </a:lnTo>
                  <a:lnTo>
                    <a:pt x="3420" y="79"/>
                  </a:lnTo>
                  <a:lnTo>
                    <a:pt x="3436" y="63"/>
                  </a:lnTo>
                  <a:cubicBezTo>
                    <a:pt x="3444" y="56"/>
                    <a:pt x="3454" y="51"/>
                    <a:pt x="3464" y="51"/>
                  </a:cubicBezTo>
                  <a:lnTo>
                    <a:pt x="3480" y="51"/>
                  </a:lnTo>
                  <a:lnTo>
                    <a:pt x="3452" y="63"/>
                  </a:lnTo>
                  <a:lnTo>
                    <a:pt x="3468" y="47"/>
                  </a:lnTo>
                  <a:lnTo>
                    <a:pt x="3500" y="15"/>
                  </a:lnTo>
                  <a:cubicBezTo>
                    <a:pt x="3516" y="0"/>
                    <a:pt x="3541" y="0"/>
                    <a:pt x="3557" y="15"/>
                  </a:cubicBezTo>
                  <a:cubicBezTo>
                    <a:pt x="3572" y="31"/>
                    <a:pt x="3572" y="56"/>
                    <a:pt x="3557" y="72"/>
                  </a:cubicBezTo>
                  <a:lnTo>
                    <a:pt x="3525" y="104"/>
                  </a:lnTo>
                  <a:lnTo>
                    <a:pt x="3509" y="120"/>
                  </a:lnTo>
                  <a:cubicBezTo>
                    <a:pt x="3501" y="127"/>
                    <a:pt x="3491" y="131"/>
                    <a:pt x="3480" y="131"/>
                  </a:cubicBezTo>
                  <a:lnTo>
                    <a:pt x="3464" y="131"/>
                  </a:lnTo>
                  <a:lnTo>
                    <a:pt x="3493" y="120"/>
                  </a:lnTo>
                  <a:lnTo>
                    <a:pt x="3477" y="136"/>
                  </a:lnTo>
                  <a:cubicBezTo>
                    <a:pt x="3469" y="143"/>
                    <a:pt x="3459" y="147"/>
                    <a:pt x="3448" y="147"/>
                  </a:cubicBezTo>
                  <a:lnTo>
                    <a:pt x="3432" y="147"/>
                  </a:lnTo>
                  <a:lnTo>
                    <a:pt x="3461" y="136"/>
                  </a:lnTo>
                  <a:lnTo>
                    <a:pt x="3445" y="152"/>
                  </a:lnTo>
                  <a:lnTo>
                    <a:pt x="3429" y="168"/>
                  </a:lnTo>
                  <a:lnTo>
                    <a:pt x="3413" y="184"/>
                  </a:lnTo>
                  <a:lnTo>
                    <a:pt x="3397" y="200"/>
                  </a:lnTo>
                  <a:lnTo>
                    <a:pt x="3381" y="216"/>
                  </a:lnTo>
                  <a:cubicBezTo>
                    <a:pt x="3373" y="223"/>
                    <a:pt x="3363" y="227"/>
                    <a:pt x="3352" y="227"/>
                  </a:cubicBezTo>
                  <a:lnTo>
                    <a:pt x="3336" y="227"/>
                  </a:lnTo>
                  <a:lnTo>
                    <a:pt x="3365" y="216"/>
                  </a:lnTo>
                  <a:lnTo>
                    <a:pt x="3349" y="232"/>
                  </a:lnTo>
                  <a:cubicBezTo>
                    <a:pt x="3341" y="239"/>
                    <a:pt x="3331" y="243"/>
                    <a:pt x="3320" y="243"/>
                  </a:cubicBezTo>
                  <a:lnTo>
                    <a:pt x="3288" y="243"/>
                  </a:lnTo>
                  <a:lnTo>
                    <a:pt x="3317" y="232"/>
                  </a:lnTo>
                  <a:lnTo>
                    <a:pt x="3301" y="248"/>
                  </a:lnTo>
                  <a:lnTo>
                    <a:pt x="3308" y="237"/>
                  </a:lnTo>
                  <a:lnTo>
                    <a:pt x="3292" y="269"/>
                  </a:lnTo>
                  <a:cubicBezTo>
                    <a:pt x="3285" y="283"/>
                    <a:pt x="3272" y="291"/>
                    <a:pt x="3256" y="291"/>
                  </a:cubicBezTo>
                  <a:lnTo>
                    <a:pt x="3240" y="291"/>
                  </a:lnTo>
                  <a:lnTo>
                    <a:pt x="3269" y="280"/>
                  </a:lnTo>
                  <a:lnTo>
                    <a:pt x="3253" y="296"/>
                  </a:lnTo>
                  <a:cubicBezTo>
                    <a:pt x="3245" y="303"/>
                    <a:pt x="3235" y="307"/>
                    <a:pt x="3224" y="307"/>
                  </a:cubicBezTo>
                  <a:lnTo>
                    <a:pt x="3208" y="307"/>
                  </a:lnTo>
                  <a:lnTo>
                    <a:pt x="3244" y="285"/>
                  </a:lnTo>
                  <a:lnTo>
                    <a:pt x="3228" y="317"/>
                  </a:lnTo>
                  <a:cubicBezTo>
                    <a:pt x="3226" y="321"/>
                    <a:pt x="3224" y="325"/>
                    <a:pt x="3221" y="328"/>
                  </a:cubicBezTo>
                  <a:lnTo>
                    <a:pt x="3205" y="344"/>
                  </a:lnTo>
                  <a:cubicBezTo>
                    <a:pt x="3197" y="351"/>
                    <a:pt x="3187" y="355"/>
                    <a:pt x="3176" y="355"/>
                  </a:cubicBezTo>
                  <a:lnTo>
                    <a:pt x="3160" y="355"/>
                  </a:lnTo>
                  <a:lnTo>
                    <a:pt x="3196" y="333"/>
                  </a:lnTo>
                  <a:lnTo>
                    <a:pt x="3180" y="365"/>
                  </a:lnTo>
                  <a:lnTo>
                    <a:pt x="3182" y="360"/>
                  </a:lnTo>
                  <a:lnTo>
                    <a:pt x="3166" y="408"/>
                  </a:lnTo>
                  <a:cubicBezTo>
                    <a:pt x="3161" y="424"/>
                    <a:pt x="3146" y="435"/>
                    <a:pt x="3128" y="435"/>
                  </a:cubicBezTo>
                  <a:lnTo>
                    <a:pt x="3112" y="435"/>
                  </a:lnTo>
                  <a:lnTo>
                    <a:pt x="3141" y="424"/>
                  </a:lnTo>
                  <a:lnTo>
                    <a:pt x="3109" y="456"/>
                  </a:lnTo>
                  <a:lnTo>
                    <a:pt x="3093" y="472"/>
                  </a:lnTo>
                  <a:lnTo>
                    <a:pt x="3100" y="461"/>
                  </a:lnTo>
                  <a:lnTo>
                    <a:pt x="3084" y="493"/>
                  </a:lnTo>
                  <a:cubicBezTo>
                    <a:pt x="3082" y="497"/>
                    <a:pt x="3080" y="501"/>
                    <a:pt x="3077" y="504"/>
                  </a:cubicBezTo>
                  <a:lnTo>
                    <a:pt x="3061" y="520"/>
                  </a:lnTo>
                  <a:lnTo>
                    <a:pt x="3068" y="509"/>
                  </a:lnTo>
                  <a:lnTo>
                    <a:pt x="3052" y="541"/>
                  </a:lnTo>
                  <a:cubicBezTo>
                    <a:pt x="3050" y="545"/>
                    <a:pt x="3048" y="549"/>
                    <a:pt x="3045" y="552"/>
                  </a:cubicBezTo>
                  <a:lnTo>
                    <a:pt x="3029" y="568"/>
                  </a:lnTo>
                  <a:lnTo>
                    <a:pt x="3036" y="557"/>
                  </a:lnTo>
                  <a:lnTo>
                    <a:pt x="3020" y="589"/>
                  </a:lnTo>
                  <a:lnTo>
                    <a:pt x="3004" y="621"/>
                  </a:lnTo>
                  <a:cubicBezTo>
                    <a:pt x="2997" y="635"/>
                    <a:pt x="2984" y="643"/>
                    <a:pt x="2968" y="643"/>
                  </a:cubicBezTo>
                  <a:lnTo>
                    <a:pt x="2952" y="643"/>
                  </a:lnTo>
                  <a:lnTo>
                    <a:pt x="2936" y="643"/>
                  </a:lnTo>
                  <a:lnTo>
                    <a:pt x="2965" y="632"/>
                  </a:lnTo>
                  <a:lnTo>
                    <a:pt x="2949" y="648"/>
                  </a:lnTo>
                  <a:cubicBezTo>
                    <a:pt x="2941" y="655"/>
                    <a:pt x="2931" y="659"/>
                    <a:pt x="2920" y="659"/>
                  </a:cubicBezTo>
                  <a:lnTo>
                    <a:pt x="2888" y="659"/>
                  </a:lnTo>
                  <a:lnTo>
                    <a:pt x="2872" y="659"/>
                  </a:lnTo>
                  <a:lnTo>
                    <a:pt x="2856" y="659"/>
                  </a:lnTo>
                  <a:lnTo>
                    <a:pt x="2892" y="637"/>
                  </a:lnTo>
                  <a:lnTo>
                    <a:pt x="2876" y="669"/>
                  </a:lnTo>
                  <a:cubicBezTo>
                    <a:pt x="2869" y="683"/>
                    <a:pt x="2856" y="691"/>
                    <a:pt x="2840" y="691"/>
                  </a:cubicBezTo>
                  <a:lnTo>
                    <a:pt x="2824" y="691"/>
                  </a:lnTo>
                  <a:lnTo>
                    <a:pt x="2853" y="680"/>
                  </a:lnTo>
                  <a:lnTo>
                    <a:pt x="2837" y="696"/>
                  </a:lnTo>
                  <a:lnTo>
                    <a:pt x="2821" y="712"/>
                  </a:lnTo>
                  <a:lnTo>
                    <a:pt x="2805" y="728"/>
                  </a:lnTo>
                  <a:lnTo>
                    <a:pt x="2814" y="712"/>
                  </a:lnTo>
                  <a:lnTo>
                    <a:pt x="2798" y="760"/>
                  </a:lnTo>
                  <a:cubicBezTo>
                    <a:pt x="2793" y="776"/>
                    <a:pt x="2778" y="787"/>
                    <a:pt x="2760" y="787"/>
                  </a:cubicBezTo>
                  <a:lnTo>
                    <a:pt x="2744" y="787"/>
                  </a:lnTo>
                  <a:lnTo>
                    <a:pt x="2780" y="765"/>
                  </a:lnTo>
                  <a:lnTo>
                    <a:pt x="2764" y="797"/>
                  </a:lnTo>
                  <a:cubicBezTo>
                    <a:pt x="2762" y="801"/>
                    <a:pt x="2760" y="805"/>
                    <a:pt x="2757" y="808"/>
                  </a:cubicBezTo>
                  <a:lnTo>
                    <a:pt x="2741" y="824"/>
                  </a:lnTo>
                  <a:lnTo>
                    <a:pt x="2709" y="856"/>
                  </a:lnTo>
                  <a:lnTo>
                    <a:pt x="2693" y="872"/>
                  </a:lnTo>
                  <a:cubicBezTo>
                    <a:pt x="2685" y="879"/>
                    <a:pt x="2675" y="883"/>
                    <a:pt x="2664" y="883"/>
                  </a:cubicBezTo>
                  <a:lnTo>
                    <a:pt x="2648" y="883"/>
                  </a:lnTo>
                  <a:lnTo>
                    <a:pt x="2686" y="856"/>
                  </a:lnTo>
                  <a:lnTo>
                    <a:pt x="2670" y="904"/>
                  </a:lnTo>
                  <a:cubicBezTo>
                    <a:pt x="2665" y="920"/>
                    <a:pt x="2650" y="931"/>
                    <a:pt x="2632" y="931"/>
                  </a:cubicBezTo>
                  <a:lnTo>
                    <a:pt x="2616" y="931"/>
                  </a:lnTo>
                  <a:lnTo>
                    <a:pt x="2645" y="920"/>
                  </a:lnTo>
                  <a:lnTo>
                    <a:pt x="2629" y="936"/>
                  </a:lnTo>
                  <a:lnTo>
                    <a:pt x="2636" y="925"/>
                  </a:lnTo>
                  <a:lnTo>
                    <a:pt x="2620" y="957"/>
                  </a:lnTo>
                  <a:cubicBezTo>
                    <a:pt x="2618" y="961"/>
                    <a:pt x="2616" y="965"/>
                    <a:pt x="2613" y="968"/>
                  </a:cubicBezTo>
                  <a:lnTo>
                    <a:pt x="2597" y="984"/>
                  </a:lnTo>
                  <a:lnTo>
                    <a:pt x="2604" y="973"/>
                  </a:lnTo>
                  <a:lnTo>
                    <a:pt x="2588" y="1005"/>
                  </a:lnTo>
                  <a:cubicBezTo>
                    <a:pt x="2581" y="1019"/>
                    <a:pt x="2568" y="1027"/>
                    <a:pt x="2552" y="1027"/>
                  </a:cubicBezTo>
                  <a:lnTo>
                    <a:pt x="2536" y="1027"/>
                  </a:lnTo>
                  <a:lnTo>
                    <a:pt x="2565" y="1016"/>
                  </a:lnTo>
                  <a:lnTo>
                    <a:pt x="2549" y="1032"/>
                  </a:lnTo>
                  <a:cubicBezTo>
                    <a:pt x="2546" y="1035"/>
                    <a:pt x="2542" y="1037"/>
                    <a:pt x="2538" y="1039"/>
                  </a:cubicBezTo>
                  <a:lnTo>
                    <a:pt x="2506" y="1055"/>
                  </a:lnTo>
                  <a:lnTo>
                    <a:pt x="2524" y="1037"/>
                  </a:lnTo>
                  <a:lnTo>
                    <a:pt x="2508" y="1069"/>
                  </a:lnTo>
                  <a:cubicBezTo>
                    <a:pt x="2501" y="1083"/>
                    <a:pt x="2488" y="1091"/>
                    <a:pt x="2472" y="1091"/>
                  </a:cubicBezTo>
                  <a:lnTo>
                    <a:pt x="2456" y="1091"/>
                  </a:lnTo>
                  <a:lnTo>
                    <a:pt x="2485" y="1080"/>
                  </a:lnTo>
                  <a:lnTo>
                    <a:pt x="2469" y="1096"/>
                  </a:lnTo>
                  <a:cubicBezTo>
                    <a:pt x="2461" y="1103"/>
                    <a:pt x="2451" y="1107"/>
                    <a:pt x="2440" y="1107"/>
                  </a:cubicBezTo>
                  <a:lnTo>
                    <a:pt x="2424" y="1107"/>
                  </a:lnTo>
                  <a:lnTo>
                    <a:pt x="2460" y="1085"/>
                  </a:lnTo>
                  <a:lnTo>
                    <a:pt x="2444" y="1117"/>
                  </a:lnTo>
                  <a:cubicBezTo>
                    <a:pt x="2437" y="1131"/>
                    <a:pt x="2424" y="1139"/>
                    <a:pt x="2408" y="1139"/>
                  </a:cubicBezTo>
                  <a:lnTo>
                    <a:pt x="2392" y="1139"/>
                  </a:lnTo>
                  <a:lnTo>
                    <a:pt x="2421" y="1128"/>
                  </a:lnTo>
                  <a:lnTo>
                    <a:pt x="2405" y="1144"/>
                  </a:lnTo>
                  <a:lnTo>
                    <a:pt x="2389" y="1160"/>
                  </a:lnTo>
                  <a:lnTo>
                    <a:pt x="2373" y="1176"/>
                  </a:lnTo>
                  <a:cubicBezTo>
                    <a:pt x="2365" y="1183"/>
                    <a:pt x="2355" y="1187"/>
                    <a:pt x="2344" y="1187"/>
                  </a:cubicBezTo>
                  <a:lnTo>
                    <a:pt x="2328" y="1187"/>
                  </a:lnTo>
                  <a:lnTo>
                    <a:pt x="2364" y="1165"/>
                  </a:lnTo>
                  <a:lnTo>
                    <a:pt x="2348" y="1197"/>
                  </a:lnTo>
                  <a:cubicBezTo>
                    <a:pt x="2341" y="1211"/>
                    <a:pt x="2328" y="1219"/>
                    <a:pt x="2312" y="1219"/>
                  </a:cubicBezTo>
                  <a:lnTo>
                    <a:pt x="2280" y="1219"/>
                  </a:lnTo>
                  <a:lnTo>
                    <a:pt x="2309" y="1208"/>
                  </a:lnTo>
                  <a:lnTo>
                    <a:pt x="2293" y="1224"/>
                  </a:lnTo>
                  <a:lnTo>
                    <a:pt x="2277" y="1240"/>
                  </a:lnTo>
                  <a:lnTo>
                    <a:pt x="2261" y="1256"/>
                  </a:lnTo>
                  <a:cubicBezTo>
                    <a:pt x="2253" y="1263"/>
                    <a:pt x="2243" y="1267"/>
                    <a:pt x="2232" y="1267"/>
                  </a:cubicBezTo>
                  <a:lnTo>
                    <a:pt x="2216" y="1267"/>
                  </a:lnTo>
                  <a:lnTo>
                    <a:pt x="2245" y="1256"/>
                  </a:lnTo>
                  <a:lnTo>
                    <a:pt x="2229" y="1272"/>
                  </a:lnTo>
                  <a:lnTo>
                    <a:pt x="2236" y="1261"/>
                  </a:lnTo>
                  <a:lnTo>
                    <a:pt x="2220" y="1293"/>
                  </a:lnTo>
                  <a:cubicBezTo>
                    <a:pt x="2213" y="1307"/>
                    <a:pt x="2200" y="1315"/>
                    <a:pt x="2184" y="1315"/>
                  </a:cubicBezTo>
                  <a:lnTo>
                    <a:pt x="2168" y="1315"/>
                  </a:lnTo>
                  <a:lnTo>
                    <a:pt x="2204" y="1293"/>
                  </a:lnTo>
                  <a:lnTo>
                    <a:pt x="2188" y="1325"/>
                  </a:lnTo>
                  <a:cubicBezTo>
                    <a:pt x="2181" y="1339"/>
                    <a:pt x="2168" y="1347"/>
                    <a:pt x="2152" y="1347"/>
                  </a:cubicBezTo>
                  <a:lnTo>
                    <a:pt x="2136" y="1347"/>
                  </a:lnTo>
                  <a:lnTo>
                    <a:pt x="2172" y="1325"/>
                  </a:lnTo>
                  <a:lnTo>
                    <a:pt x="2156" y="1357"/>
                  </a:lnTo>
                  <a:cubicBezTo>
                    <a:pt x="2149" y="1371"/>
                    <a:pt x="2136" y="1379"/>
                    <a:pt x="2120" y="1379"/>
                  </a:cubicBezTo>
                  <a:lnTo>
                    <a:pt x="2088" y="1379"/>
                  </a:lnTo>
                  <a:lnTo>
                    <a:pt x="2117" y="1368"/>
                  </a:lnTo>
                  <a:lnTo>
                    <a:pt x="2101" y="1384"/>
                  </a:lnTo>
                  <a:lnTo>
                    <a:pt x="2085" y="1400"/>
                  </a:lnTo>
                  <a:lnTo>
                    <a:pt x="2069" y="1416"/>
                  </a:lnTo>
                  <a:cubicBezTo>
                    <a:pt x="2061" y="1423"/>
                    <a:pt x="2051" y="1427"/>
                    <a:pt x="2040" y="1427"/>
                  </a:cubicBezTo>
                  <a:lnTo>
                    <a:pt x="2024" y="1427"/>
                  </a:lnTo>
                  <a:lnTo>
                    <a:pt x="2053" y="1416"/>
                  </a:lnTo>
                  <a:lnTo>
                    <a:pt x="2037" y="1432"/>
                  </a:lnTo>
                  <a:lnTo>
                    <a:pt x="2021" y="1448"/>
                  </a:lnTo>
                  <a:lnTo>
                    <a:pt x="2028" y="1437"/>
                  </a:lnTo>
                  <a:lnTo>
                    <a:pt x="2012" y="1469"/>
                  </a:lnTo>
                  <a:cubicBezTo>
                    <a:pt x="2010" y="1473"/>
                    <a:pt x="2008" y="1477"/>
                    <a:pt x="2005" y="1480"/>
                  </a:cubicBezTo>
                  <a:lnTo>
                    <a:pt x="1989" y="1496"/>
                  </a:lnTo>
                  <a:cubicBezTo>
                    <a:pt x="1981" y="1503"/>
                    <a:pt x="1971" y="1507"/>
                    <a:pt x="1960" y="1507"/>
                  </a:cubicBezTo>
                  <a:lnTo>
                    <a:pt x="1944" y="1507"/>
                  </a:lnTo>
                  <a:lnTo>
                    <a:pt x="1973" y="1496"/>
                  </a:lnTo>
                  <a:lnTo>
                    <a:pt x="1957" y="1512"/>
                  </a:lnTo>
                  <a:lnTo>
                    <a:pt x="1964" y="1501"/>
                  </a:lnTo>
                  <a:lnTo>
                    <a:pt x="1948" y="1533"/>
                  </a:lnTo>
                  <a:cubicBezTo>
                    <a:pt x="1941" y="1547"/>
                    <a:pt x="1928" y="1555"/>
                    <a:pt x="1912" y="1555"/>
                  </a:cubicBezTo>
                  <a:lnTo>
                    <a:pt x="1880" y="1555"/>
                  </a:lnTo>
                  <a:lnTo>
                    <a:pt x="1909" y="1544"/>
                  </a:lnTo>
                  <a:lnTo>
                    <a:pt x="1893" y="1560"/>
                  </a:lnTo>
                  <a:lnTo>
                    <a:pt x="1900" y="1549"/>
                  </a:lnTo>
                  <a:lnTo>
                    <a:pt x="1884" y="1581"/>
                  </a:lnTo>
                  <a:cubicBezTo>
                    <a:pt x="1877" y="1595"/>
                    <a:pt x="1864" y="1603"/>
                    <a:pt x="1848" y="1603"/>
                  </a:cubicBezTo>
                  <a:lnTo>
                    <a:pt x="1832" y="1603"/>
                  </a:lnTo>
                  <a:lnTo>
                    <a:pt x="1870" y="1576"/>
                  </a:lnTo>
                  <a:lnTo>
                    <a:pt x="1854" y="1624"/>
                  </a:lnTo>
                  <a:cubicBezTo>
                    <a:pt x="1849" y="1640"/>
                    <a:pt x="1834" y="1651"/>
                    <a:pt x="1816" y="1651"/>
                  </a:cubicBezTo>
                  <a:lnTo>
                    <a:pt x="1800" y="1651"/>
                  </a:lnTo>
                  <a:lnTo>
                    <a:pt x="1829" y="1640"/>
                  </a:lnTo>
                  <a:lnTo>
                    <a:pt x="1813" y="1656"/>
                  </a:lnTo>
                  <a:lnTo>
                    <a:pt x="1797" y="1672"/>
                  </a:lnTo>
                  <a:lnTo>
                    <a:pt x="1804" y="1661"/>
                  </a:lnTo>
                  <a:lnTo>
                    <a:pt x="1788" y="1693"/>
                  </a:lnTo>
                  <a:cubicBezTo>
                    <a:pt x="1786" y="1697"/>
                    <a:pt x="1784" y="1701"/>
                    <a:pt x="1781" y="1704"/>
                  </a:cubicBezTo>
                  <a:lnTo>
                    <a:pt x="1765" y="1720"/>
                  </a:lnTo>
                  <a:cubicBezTo>
                    <a:pt x="1757" y="1727"/>
                    <a:pt x="1747" y="1731"/>
                    <a:pt x="1736" y="1731"/>
                  </a:cubicBezTo>
                  <a:lnTo>
                    <a:pt x="1720" y="1731"/>
                  </a:lnTo>
                  <a:lnTo>
                    <a:pt x="1688" y="1731"/>
                  </a:lnTo>
                  <a:lnTo>
                    <a:pt x="1717" y="1720"/>
                  </a:lnTo>
                  <a:lnTo>
                    <a:pt x="1701" y="1736"/>
                  </a:lnTo>
                  <a:lnTo>
                    <a:pt x="1708" y="1725"/>
                  </a:lnTo>
                  <a:lnTo>
                    <a:pt x="1692" y="1757"/>
                  </a:lnTo>
                  <a:lnTo>
                    <a:pt x="1676" y="1789"/>
                  </a:lnTo>
                  <a:lnTo>
                    <a:pt x="1660" y="1821"/>
                  </a:lnTo>
                  <a:cubicBezTo>
                    <a:pt x="1658" y="1825"/>
                    <a:pt x="1656" y="1829"/>
                    <a:pt x="1653" y="1832"/>
                  </a:cubicBezTo>
                  <a:lnTo>
                    <a:pt x="1637" y="1848"/>
                  </a:lnTo>
                  <a:cubicBezTo>
                    <a:pt x="1629" y="1855"/>
                    <a:pt x="1619" y="1859"/>
                    <a:pt x="1608" y="1859"/>
                  </a:cubicBezTo>
                  <a:lnTo>
                    <a:pt x="1592" y="1859"/>
                  </a:lnTo>
                  <a:lnTo>
                    <a:pt x="1621" y="1848"/>
                  </a:lnTo>
                  <a:lnTo>
                    <a:pt x="1605" y="1864"/>
                  </a:lnTo>
                  <a:lnTo>
                    <a:pt x="1589" y="1880"/>
                  </a:lnTo>
                  <a:lnTo>
                    <a:pt x="1598" y="1864"/>
                  </a:lnTo>
                  <a:lnTo>
                    <a:pt x="1582" y="1912"/>
                  </a:lnTo>
                  <a:cubicBezTo>
                    <a:pt x="1582" y="1914"/>
                    <a:pt x="1581" y="1916"/>
                    <a:pt x="1580" y="1917"/>
                  </a:cubicBezTo>
                  <a:lnTo>
                    <a:pt x="1564" y="1949"/>
                  </a:lnTo>
                  <a:cubicBezTo>
                    <a:pt x="1557" y="1963"/>
                    <a:pt x="1544" y="1971"/>
                    <a:pt x="1528" y="1971"/>
                  </a:cubicBezTo>
                  <a:lnTo>
                    <a:pt x="1512" y="1971"/>
                  </a:lnTo>
                  <a:lnTo>
                    <a:pt x="1541" y="1960"/>
                  </a:lnTo>
                  <a:lnTo>
                    <a:pt x="1509" y="1992"/>
                  </a:lnTo>
                  <a:cubicBezTo>
                    <a:pt x="1501" y="1999"/>
                    <a:pt x="1491" y="2003"/>
                    <a:pt x="1480" y="2003"/>
                  </a:cubicBezTo>
                  <a:lnTo>
                    <a:pt x="1464" y="2003"/>
                  </a:lnTo>
                  <a:lnTo>
                    <a:pt x="1448" y="2003"/>
                  </a:lnTo>
                  <a:lnTo>
                    <a:pt x="1477" y="1992"/>
                  </a:lnTo>
                  <a:lnTo>
                    <a:pt x="1461" y="2008"/>
                  </a:lnTo>
                  <a:lnTo>
                    <a:pt x="1468" y="1997"/>
                  </a:lnTo>
                  <a:lnTo>
                    <a:pt x="1452" y="2029"/>
                  </a:lnTo>
                  <a:cubicBezTo>
                    <a:pt x="1450" y="2033"/>
                    <a:pt x="1448" y="2037"/>
                    <a:pt x="1445" y="2040"/>
                  </a:cubicBezTo>
                  <a:lnTo>
                    <a:pt x="1429" y="2056"/>
                  </a:lnTo>
                  <a:lnTo>
                    <a:pt x="1413" y="2072"/>
                  </a:lnTo>
                  <a:cubicBezTo>
                    <a:pt x="1405" y="2079"/>
                    <a:pt x="1395" y="2083"/>
                    <a:pt x="1384" y="2083"/>
                  </a:cubicBezTo>
                  <a:lnTo>
                    <a:pt x="1368" y="2083"/>
                  </a:lnTo>
                  <a:lnTo>
                    <a:pt x="1352" y="2083"/>
                  </a:lnTo>
                  <a:lnTo>
                    <a:pt x="1388" y="2061"/>
                  </a:lnTo>
                  <a:lnTo>
                    <a:pt x="1372" y="2093"/>
                  </a:lnTo>
                  <a:cubicBezTo>
                    <a:pt x="1365" y="2107"/>
                    <a:pt x="1352" y="2115"/>
                    <a:pt x="1336" y="2115"/>
                  </a:cubicBezTo>
                  <a:lnTo>
                    <a:pt x="1320" y="2115"/>
                  </a:lnTo>
                  <a:lnTo>
                    <a:pt x="1338" y="2111"/>
                  </a:lnTo>
                  <a:lnTo>
                    <a:pt x="1306" y="2127"/>
                  </a:lnTo>
                  <a:cubicBezTo>
                    <a:pt x="1301" y="2130"/>
                    <a:pt x="1295" y="2131"/>
                    <a:pt x="1288" y="2131"/>
                  </a:cubicBezTo>
                  <a:lnTo>
                    <a:pt x="1272" y="2131"/>
                  </a:lnTo>
                  <a:lnTo>
                    <a:pt x="1256" y="2131"/>
                  </a:lnTo>
                  <a:lnTo>
                    <a:pt x="1292" y="2109"/>
                  </a:lnTo>
                  <a:lnTo>
                    <a:pt x="1276" y="2141"/>
                  </a:lnTo>
                  <a:lnTo>
                    <a:pt x="1260" y="2173"/>
                  </a:lnTo>
                  <a:cubicBezTo>
                    <a:pt x="1258" y="2177"/>
                    <a:pt x="1256" y="2181"/>
                    <a:pt x="1253" y="2184"/>
                  </a:cubicBezTo>
                  <a:lnTo>
                    <a:pt x="1237" y="2200"/>
                  </a:lnTo>
                  <a:cubicBezTo>
                    <a:pt x="1229" y="2207"/>
                    <a:pt x="1219" y="2211"/>
                    <a:pt x="1208" y="2211"/>
                  </a:cubicBezTo>
                  <a:lnTo>
                    <a:pt x="1192" y="2211"/>
                  </a:lnTo>
                  <a:lnTo>
                    <a:pt x="1228" y="2189"/>
                  </a:lnTo>
                  <a:lnTo>
                    <a:pt x="1212" y="2221"/>
                  </a:lnTo>
                  <a:cubicBezTo>
                    <a:pt x="1205" y="2235"/>
                    <a:pt x="1192" y="2243"/>
                    <a:pt x="1176" y="2243"/>
                  </a:cubicBezTo>
                  <a:lnTo>
                    <a:pt x="1160" y="2243"/>
                  </a:lnTo>
                  <a:lnTo>
                    <a:pt x="1196" y="2221"/>
                  </a:lnTo>
                  <a:lnTo>
                    <a:pt x="1180" y="2253"/>
                  </a:lnTo>
                  <a:cubicBezTo>
                    <a:pt x="1178" y="2257"/>
                    <a:pt x="1176" y="2261"/>
                    <a:pt x="1173" y="2264"/>
                  </a:cubicBezTo>
                  <a:lnTo>
                    <a:pt x="1157" y="2280"/>
                  </a:lnTo>
                  <a:lnTo>
                    <a:pt x="1141" y="2296"/>
                  </a:lnTo>
                  <a:cubicBezTo>
                    <a:pt x="1133" y="2303"/>
                    <a:pt x="1123" y="2307"/>
                    <a:pt x="1112" y="2307"/>
                  </a:cubicBezTo>
                  <a:lnTo>
                    <a:pt x="1080" y="2307"/>
                  </a:lnTo>
                  <a:lnTo>
                    <a:pt x="1064" y="2307"/>
                  </a:lnTo>
                  <a:lnTo>
                    <a:pt x="1093" y="2296"/>
                  </a:lnTo>
                  <a:lnTo>
                    <a:pt x="1077" y="2312"/>
                  </a:lnTo>
                  <a:lnTo>
                    <a:pt x="1061" y="2328"/>
                  </a:lnTo>
                  <a:lnTo>
                    <a:pt x="1045" y="2344"/>
                  </a:lnTo>
                  <a:cubicBezTo>
                    <a:pt x="1037" y="2351"/>
                    <a:pt x="1027" y="2355"/>
                    <a:pt x="1016" y="2355"/>
                  </a:cubicBezTo>
                  <a:lnTo>
                    <a:pt x="1000" y="2355"/>
                  </a:lnTo>
                  <a:lnTo>
                    <a:pt x="1029" y="2344"/>
                  </a:lnTo>
                  <a:lnTo>
                    <a:pt x="1013" y="2360"/>
                  </a:lnTo>
                  <a:lnTo>
                    <a:pt x="1020" y="2349"/>
                  </a:lnTo>
                  <a:lnTo>
                    <a:pt x="1004" y="2381"/>
                  </a:lnTo>
                  <a:cubicBezTo>
                    <a:pt x="1002" y="2385"/>
                    <a:pt x="1000" y="2389"/>
                    <a:pt x="997" y="2392"/>
                  </a:cubicBezTo>
                  <a:lnTo>
                    <a:pt x="981" y="2408"/>
                  </a:lnTo>
                  <a:cubicBezTo>
                    <a:pt x="973" y="2415"/>
                    <a:pt x="963" y="2419"/>
                    <a:pt x="952" y="2419"/>
                  </a:cubicBezTo>
                  <a:lnTo>
                    <a:pt x="936" y="2419"/>
                  </a:lnTo>
                  <a:lnTo>
                    <a:pt x="974" y="2392"/>
                  </a:lnTo>
                  <a:lnTo>
                    <a:pt x="958" y="2440"/>
                  </a:lnTo>
                  <a:cubicBezTo>
                    <a:pt x="956" y="2446"/>
                    <a:pt x="953" y="2451"/>
                    <a:pt x="949" y="2456"/>
                  </a:cubicBezTo>
                  <a:lnTo>
                    <a:pt x="917" y="2488"/>
                  </a:lnTo>
                  <a:lnTo>
                    <a:pt x="901" y="2504"/>
                  </a:lnTo>
                  <a:cubicBezTo>
                    <a:pt x="893" y="2511"/>
                    <a:pt x="883" y="2515"/>
                    <a:pt x="872" y="2515"/>
                  </a:cubicBezTo>
                  <a:lnTo>
                    <a:pt x="856" y="2515"/>
                  </a:lnTo>
                  <a:lnTo>
                    <a:pt x="885" y="2504"/>
                  </a:lnTo>
                  <a:lnTo>
                    <a:pt x="869" y="2520"/>
                  </a:lnTo>
                  <a:lnTo>
                    <a:pt x="876" y="2509"/>
                  </a:lnTo>
                  <a:lnTo>
                    <a:pt x="860" y="2541"/>
                  </a:lnTo>
                  <a:cubicBezTo>
                    <a:pt x="858" y="2545"/>
                    <a:pt x="856" y="2549"/>
                    <a:pt x="853" y="2552"/>
                  </a:cubicBezTo>
                  <a:lnTo>
                    <a:pt x="837" y="2568"/>
                  </a:lnTo>
                  <a:lnTo>
                    <a:pt x="844" y="2557"/>
                  </a:lnTo>
                  <a:lnTo>
                    <a:pt x="828" y="2589"/>
                  </a:lnTo>
                  <a:cubicBezTo>
                    <a:pt x="826" y="2593"/>
                    <a:pt x="824" y="2597"/>
                    <a:pt x="821" y="2600"/>
                  </a:cubicBezTo>
                  <a:lnTo>
                    <a:pt x="805" y="2616"/>
                  </a:lnTo>
                  <a:cubicBezTo>
                    <a:pt x="797" y="2623"/>
                    <a:pt x="787" y="2627"/>
                    <a:pt x="776" y="2627"/>
                  </a:cubicBezTo>
                  <a:lnTo>
                    <a:pt x="760" y="2627"/>
                  </a:lnTo>
                  <a:lnTo>
                    <a:pt x="789" y="2616"/>
                  </a:lnTo>
                  <a:lnTo>
                    <a:pt x="773" y="2632"/>
                  </a:lnTo>
                  <a:lnTo>
                    <a:pt x="757" y="2648"/>
                  </a:lnTo>
                  <a:lnTo>
                    <a:pt x="764" y="2637"/>
                  </a:lnTo>
                  <a:lnTo>
                    <a:pt x="748" y="2669"/>
                  </a:lnTo>
                  <a:cubicBezTo>
                    <a:pt x="744" y="2677"/>
                    <a:pt x="738" y="2683"/>
                    <a:pt x="730" y="2687"/>
                  </a:cubicBezTo>
                  <a:lnTo>
                    <a:pt x="698" y="2703"/>
                  </a:lnTo>
                  <a:lnTo>
                    <a:pt x="709" y="2696"/>
                  </a:lnTo>
                  <a:lnTo>
                    <a:pt x="693" y="2712"/>
                  </a:lnTo>
                  <a:cubicBezTo>
                    <a:pt x="685" y="2719"/>
                    <a:pt x="675" y="2723"/>
                    <a:pt x="664" y="2723"/>
                  </a:cubicBezTo>
                  <a:lnTo>
                    <a:pt x="648" y="2723"/>
                  </a:lnTo>
                  <a:lnTo>
                    <a:pt x="684" y="2701"/>
                  </a:lnTo>
                  <a:lnTo>
                    <a:pt x="668" y="2733"/>
                  </a:lnTo>
                  <a:cubicBezTo>
                    <a:pt x="661" y="2747"/>
                    <a:pt x="648" y="2755"/>
                    <a:pt x="632" y="2755"/>
                  </a:cubicBezTo>
                  <a:lnTo>
                    <a:pt x="616" y="2755"/>
                  </a:lnTo>
                  <a:lnTo>
                    <a:pt x="600" y="2755"/>
                  </a:lnTo>
                  <a:lnTo>
                    <a:pt x="629" y="2744"/>
                  </a:lnTo>
                  <a:lnTo>
                    <a:pt x="613" y="2760"/>
                  </a:lnTo>
                  <a:lnTo>
                    <a:pt x="620" y="2749"/>
                  </a:lnTo>
                  <a:lnTo>
                    <a:pt x="604" y="2781"/>
                  </a:lnTo>
                  <a:lnTo>
                    <a:pt x="588" y="2813"/>
                  </a:lnTo>
                  <a:lnTo>
                    <a:pt x="572" y="2845"/>
                  </a:lnTo>
                  <a:cubicBezTo>
                    <a:pt x="565" y="2859"/>
                    <a:pt x="552" y="2867"/>
                    <a:pt x="536" y="2867"/>
                  </a:cubicBezTo>
                  <a:lnTo>
                    <a:pt x="520" y="2867"/>
                  </a:lnTo>
                  <a:lnTo>
                    <a:pt x="549" y="2856"/>
                  </a:lnTo>
                  <a:lnTo>
                    <a:pt x="517" y="2888"/>
                  </a:lnTo>
                  <a:lnTo>
                    <a:pt x="501" y="2904"/>
                  </a:lnTo>
                  <a:cubicBezTo>
                    <a:pt x="493" y="2911"/>
                    <a:pt x="483" y="2915"/>
                    <a:pt x="472" y="2915"/>
                  </a:cubicBezTo>
                  <a:lnTo>
                    <a:pt x="456" y="2915"/>
                  </a:lnTo>
                  <a:lnTo>
                    <a:pt x="485" y="2904"/>
                  </a:lnTo>
                  <a:lnTo>
                    <a:pt x="469" y="2920"/>
                  </a:lnTo>
                  <a:cubicBezTo>
                    <a:pt x="461" y="2927"/>
                    <a:pt x="451" y="2931"/>
                    <a:pt x="440" y="2931"/>
                  </a:cubicBezTo>
                  <a:lnTo>
                    <a:pt x="424" y="2931"/>
                  </a:lnTo>
                  <a:lnTo>
                    <a:pt x="453" y="2920"/>
                  </a:lnTo>
                  <a:lnTo>
                    <a:pt x="437" y="2936"/>
                  </a:lnTo>
                  <a:lnTo>
                    <a:pt x="421" y="2952"/>
                  </a:lnTo>
                  <a:cubicBezTo>
                    <a:pt x="413" y="2959"/>
                    <a:pt x="403" y="2963"/>
                    <a:pt x="392" y="2963"/>
                  </a:cubicBezTo>
                  <a:lnTo>
                    <a:pt x="376" y="2963"/>
                  </a:lnTo>
                  <a:lnTo>
                    <a:pt x="360" y="2963"/>
                  </a:lnTo>
                  <a:lnTo>
                    <a:pt x="396" y="2941"/>
                  </a:lnTo>
                  <a:lnTo>
                    <a:pt x="380" y="2973"/>
                  </a:lnTo>
                  <a:cubicBezTo>
                    <a:pt x="378" y="2977"/>
                    <a:pt x="376" y="2981"/>
                    <a:pt x="373" y="2984"/>
                  </a:cubicBezTo>
                  <a:lnTo>
                    <a:pt x="357" y="3000"/>
                  </a:lnTo>
                  <a:lnTo>
                    <a:pt x="364" y="2989"/>
                  </a:lnTo>
                  <a:lnTo>
                    <a:pt x="348" y="3021"/>
                  </a:lnTo>
                  <a:cubicBezTo>
                    <a:pt x="341" y="3035"/>
                    <a:pt x="328" y="3043"/>
                    <a:pt x="312" y="3043"/>
                  </a:cubicBezTo>
                  <a:lnTo>
                    <a:pt x="280" y="3043"/>
                  </a:lnTo>
                  <a:lnTo>
                    <a:pt x="316" y="3021"/>
                  </a:lnTo>
                  <a:lnTo>
                    <a:pt x="300" y="3053"/>
                  </a:lnTo>
                  <a:cubicBezTo>
                    <a:pt x="298" y="3057"/>
                    <a:pt x="296" y="3061"/>
                    <a:pt x="293" y="3064"/>
                  </a:cubicBezTo>
                  <a:lnTo>
                    <a:pt x="277" y="3080"/>
                  </a:lnTo>
                  <a:lnTo>
                    <a:pt x="261" y="3096"/>
                  </a:lnTo>
                  <a:cubicBezTo>
                    <a:pt x="253" y="3103"/>
                    <a:pt x="243" y="3107"/>
                    <a:pt x="232" y="3107"/>
                  </a:cubicBezTo>
                  <a:lnTo>
                    <a:pt x="216" y="3107"/>
                  </a:lnTo>
                  <a:lnTo>
                    <a:pt x="200" y="3107"/>
                  </a:lnTo>
                  <a:lnTo>
                    <a:pt x="229" y="3096"/>
                  </a:lnTo>
                  <a:lnTo>
                    <a:pt x="213" y="3112"/>
                  </a:lnTo>
                  <a:cubicBezTo>
                    <a:pt x="205" y="3119"/>
                    <a:pt x="195" y="3123"/>
                    <a:pt x="184" y="3123"/>
                  </a:cubicBezTo>
                  <a:lnTo>
                    <a:pt x="168" y="3123"/>
                  </a:lnTo>
                  <a:lnTo>
                    <a:pt x="197" y="3112"/>
                  </a:lnTo>
                  <a:lnTo>
                    <a:pt x="181" y="3128"/>
                  </a:lnTo>
                  <a:lnTo>
                    <a:pt x="165" y="3144"/>
                  </a:lnTo>
                  <a:lnTo>
                    <a:pt x="149" y="3160"/>
                  </a:lnTo>
                  <a:cubicBezTo>
                    <a:pt x="141" y="3167"/>
                    <a:pt x="131" y="3171"/>
                    <a:pt x="120" y="3171"/>
                  </a:cubicBezTo>
                  <a:lnTo>
                    <a:pt x="88" y="3171"/>
                  </a:lnTo>
                  <a:lnTo>
                    <a:pt x="72" y="3171"/>
                  </a:lnTo>
                  <a:lnTo>
                    <a:pt x="108" y="3149"/>
                  </a:lnTo>
                  <a:lnTo>
                    <a:pt x="92" y="3181"/>
                  </a:lnTo>
                  <a:cubicBezTo>
                    <a:pt x="85" y="3195"/>
                    <a:pt x="72" y="3203"/>
                    <a:pt x="56" y="3203"/>
                  </a:cubicBezTo>
                  <a:lnTo>
                    <a:pt x="40" y="3203"/>
                  </a:lnTo>
                  <a:cubicBezTo>
                    <a:pt x="18" y="3203"/>
                    <a:pt x="0" y="3186"/>
                    <a:pt x="0" y="3163"/>
                  </a:cubicBezTo>
                  <a:cubicBezTo>
                    <a:pt x="0" y="3141"/>
                    <a:pt x="18" y="3123"/>
                    <a:pt x="40" y="3123"/>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14" name="Freeform 40">
              <a:extLst>
                <a:ext uri="{FF2B5EF4-FFF2-40B4-BE49-F238E27FC236}">
                  <a16:creationId xmlns:a16="http://schemas.microsoft.com/office/drawing/2014/main" id="{5F672496-1495-4441-B49A-60A0942F6FD8}"/>
                </a:ext>
              </a:extLst>
            </p:cNvPr>
            <p:cNvSpPr>
              <a:spLocks/>
            </p:cNvSpPr>
            <p:nvPr/>
          </p:nvSpPr>
          <p:spPr bwMode="auto">
            <a:xfrm>
              <a:off x="2827910" y="3074988"/>
              <a:ext cx="1613302" cy="800100"/>
            </a:xfrm>
            <a:custGeom>
              <a:avLst/>
              <a:gdLst>
                <a:gd name="T0" fmla="*/ 88 w 2951"/>
                <a:gd name="T1" fmla="*/ 2394 h 2551"/>
                <a:gd name="T2" fmla="*/ 235 w 2951"/>
                <a:gd name="T3" fmla="*/ 2275 h 2551"/>
                <a:gd name="T4" fmla="*/ 315 w 2951"/>
                <a:gd name="T5" fmla="*/ 2195 h 2551"/>
                <a:gd name="T6" fmla="*/ 443 w 2951"/>
                <a:gd name="T7" fmla="*/ 2067 h 2551"/>
                <a:gd name="T8" fmla="*/ 495 w 2951"/>
                <a:gd name="T9" fmla="*/ 1999 h 2551"/>
                <a:gd name="T10" fmla="*/ 600 w 2951"/>
                <a:gd name="T11" fmla="*/ 1898 h 2551"/>
                <a:gd name="T12" fmla="*/ 731 w 2951"/>
                <a:gd name="T13" fmla="*/ 1795 h 2551"/>
                <a:gd name="T14" fmla="*/ 811 w 2951"/>
                <a:gd name="T15" fmla="*/ 1715 h 2551"/>
                <a:gd name="T16" fmla="*/ 888 w 2951"/>
                <a:gd name="T17" fmla="*/ 1642 h 2551"/>
                <a:gd name="T18" fmla="*/ 1018 w 2951"/>
                <a:gd name="T19" fmla="*/ 1544 h 2551"/>
                <a:gd name="T20" fmla="*/ 1147 w 2951"/>
                <a:gd name="T21" fmla="*/ 1395 h 2551"/>
                <a:gd name="T22" fmla="*/ 1215 w 2951"/>
                <a:gd name="T23" fmla="*/ 1327 h 2551"/>
                <a:gd name="T24" fmla="*/ 1339 w 2951"/>
                <a:gd name="T25" fmla="*/ 1219 h 2551"/>
                <a:gd name="T26" fmla="*/ 1423 w 2951"/>
                <a:gd name="T27" fmla="*/ 1151 h 2551"/>
                <a:gd name="T28" fmla="*/ 1512 w 2951"/>
                <a:gd name="T29" fmla="*/ 1130 h 2551"/>
                <a:gd name="T30" fmla="*/ 1615 w 2951"/>
                <a:gd name="T31" fmla="*/ 1055 h 2551"/>
                <a:gd name="T32" fmla="*/ 1704 w 2951"/>
                <a:gd name="T33" fmla="*/ 986 h 2551"/>
                <a:gd name="T34" fmla="*/ 1800 w 2951"/>
                <a:gd name="T35" fmla="*/ 922 h 2551"/>
                <a:gd name="T36" fmla="*/ 1931 w 2951"/>
                <a:gd name="T37" fmla="*/ 771 h 2551"/>
                <a:gd name="T38" fmla="*/ 2026 w 2951"/>
                <a:gd name="T39" fmla="*/ 680 h 2551"/>
                <a:gd name="T40" fmla="*/ 2111 w 2951"/>
                <a:gd name="T41" fmla="*/ 639 h 2551"/>
                <a:gd name="T42" fmla="*/ 2216 w 2951"/>
                <a:gd name="T43" fmla="*/ 506 h 2551"/>
                <a:gd name="T44" fmla="*/ 2331 w 2951"/>
                <a:gd name="T45" fmla="*/ 419 h 2551"/>
                <a:gd name="T46" fmla="*/ 2443 w 2951"/>
                <a:gd name="T47" fmla="*/ 323 h 2551"/>
                <a:gd name="T48" fmla="*/ 2527 w 2951"/>
                <a:gd name="T49" fmla="*/ 255 h 2551"/>
                <a:gd name="T50" fmla="*/ 2639 w 2951"/>
                <a:gd name="T51" fmla="*/ 191 h 2551"/>
                <a:gd name="T52" fmla="*/ 2712 w 2951"/>
                <a:gd name="T53" fmla="*/ 138 h 2551"/>
                <a:gd name="T54" fmla="*/ 2815 w 2951"/>
                <a:gd name="T55" fmla="*/ 79 h 2551"/>
                <a:gd name="T56" fmla="*/ 2920 w 2951"/>
                <a:gd name="T57" fmla="*/ 88 h 2551"/>
                <a:gd name="T58" fmla="*/ 2795 w 2951"/>
                <a:gd name="T59" fmla="*/ 163 h 2551"/>
                <a:gd name="T60" fmla="*/ 2715 w 2951"/>
                <a:gd name="T61" fmla="*/ 243 h 2551"/>
                <a:gd name="T62" fmla="*/ 2621 w 2951"/>
                <a:gd name="T63" fmla="*/ 303 h 2551"/>
                <a:gd name="T64" fmla="*/ 2520 w 2951"/>
                <a:gd name="T65" fmla="*/ 376 h 2551"/>
                <a:gd name="T66" fmla="*/ 2424 w 2951"/>
                <a:gd name="T67" fmla="*/ 424 h 2551"/>
                <a:gd name="T68" fmla="*/ 2299 w 2951"/>
                <a:gd name="T69" fmla="*/ 515 h 2551"/>
                <a:gd name="T70" fmla="*/ 2216 w 2951"/>
                <a:gd name="T71" fmla="*/ 632 h 2551"/>
                <a:gd name="T72" fmla="*/ 2091 w 2951"/>
                <a:gd name="T73" fmla="*/ 723 h 2551"/>
                <a:gd name="T74" fmla="*/ 2015 w 2951"/>
                <a:gd name="T75" fmla="*/ 813 h 2551"/>
                <a:gd name="T76" fmla="*/ 1912 w 2951"/>
                <a:gd name="T77" fmla="*/ 888 h 2551"/>
                <a:gd name="T78" fmla="*/ 1816 w 2951"/>
                <a:gd name="T79" fmla="*/ 1000 h 2551"/>
                <a:gd name="T80" fmla="*/ 1736 w 2951"/>
                <a:gd name="T81" fmla="*/ 1064 h 2551"/>
                <a:gd name="T82" fmla="*/ 1595 w 2951"/>
                <a:gd name="T83" fmla="*/ 1139 h 2551"/>
                <a:gd name="T84" fmla="*/ 1544 w 2951"/>
                <a:gd name="T85" fmla="*/ 1192 h 2551"/>
                <a:gd name="T86" fmla="*/ 1403 w 2951"/>
                <a:gd name="T87" fmla="*/ 1283 h 2551"/>
                <a:gd name="T88" fmla="*/ 1320 w 2951"/>
                <a:gd name="T89" fmla="*/ 1336 h 2551"/>
                <a:gd name="T90" fmla="*/ 1224 w 2951"/>
                <a:gd name="T91" fmla="*/ 1400 h 2551"/>
                <a:gd name="T92" fmla="*/ 1137 w 2951"/>
                <a:gd name="T93" fmla="*/ 1496 h 2551"/>
                <a:gd name="T94" fmla="*/ 1016 w 2951"/>
                <a:gd name="T95" fmla="*/ 1624 h 2551"/>
                <a:gd name="T96" fmla="*/ 904 w 2951"/>
                <a:gd name="T97" fmla="*/ 1752 h 2551"/>
                <a:gd name="T98" fmla="*/ 815 w 2951"/>
                <a:gd name="T99" fmla="*/ 1821 h 2551"/>
                <a:gd name="T100" fmla="*/ 712 w 2951"/>
                <a:gd name="T101" fmla="*/ 1896 h 2551"/>
                <a:gd name="T102" fmla="*/ 616 w 2951"/>
                <a:gd name="T103" fmla="*/ 1976 h 2551"/>
                <a:gd name="T104" fmla="*/ 520 w 2951"/>
                <a:gd name="T105" fmla="*/ 2072 h 2551"/>
                <a:gd name="T106" fmla="*/ 408 w 2951"/>
                <a:gd name="T107" fmla="*/ 2168 h 2551"/>
                <a:gd name="T108" fmla="*/ 283 w 2951"/>
                <a:gd name="T109" fmla="*/ 2307 h 2551"/>
                <a:gd name="T110" fmla="*/ 200 w 2951"/>
                <a:gd name="T111" fmla="*/ 2376 h 2551"/>
                <a:gd name="T112" fmla="*/ 127 w 2951"/>
                <a:gd name="T113" fmla="*/ 2477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51" h="2551">
                  <a:moveTo>
                    <a:pt x="15" y="2479"/>
                  </a:moveTo>
                  <a:lnTo>
                    <a:pt x="31" y="2463"/>
                  </a:lnTo>
                  <a:cubicBezTo>
                    <a:pt x="39" y="2456"/>
                    <a:pt x="49" y="2451"/>
                    <a:pt x="59" y="2451"/>
                  </a:cubicBezTo>
                  <a:lnTo>
                    <a:pt x="75" y="2451"/>
                  </a:lnTo>
                  <a:lnTo>
                    <a:pt x="40" y="2474"/>
                  </a:lnTo>
                  <a:lnTo>
                    <a:pt x="56" y="2442"/>
                  </a:lnTo>
                  <a:lnTo>
                    <a:pt x="72" y="2410"/>
                  </a:lnTo>
                  <a:cubicBezTo>
                    <a:pt x="74" y="2406"/>
                    <a:pt x="76" y="2402"/>
                    <a:pt x="79" y="2399"/>
                  </a:cubicBezTo>
                  <a:lnTo>
                    <a:pt x="95" y="2383"/>
                  </a:lnTo>
                  <a:lnTo>
                    <a:pt x="88" y="2394"/>
                  </a:lnTo>
                  <a:lnTo>
                    <a:pt x="104" y="2362"/>
                  </a:lnTo>
                  <a:cubicBezTo>
                    <a:pt x="110" y="2348"/>
                    <a:pt x="124" y="2339"/>
                    <a:pt x="139" y="2339"/>
                  </a:cubicBezTo>
                  <a:lnTo>
                    <a:pt x="155" y="2339"/>
                  </a:lnTo>
                  <a:lnTo>
                    <a:pt x="120" y="2362"/>
                  </a:lnTo>
                  <a:lnTo>
                    <a:pt x="136" y="2330"/>
                  </a:lnTo>
                  <a:cubicBezTo>
                    <a:pt x="138" y="2326"/>
                    <a:pt x="140" y="2322"/>
                    <a:pt x="143" y="2319"/>
                  </a:cubicBezTo>
                  <a:lnTo>
                    <a:pt x="159" y="2303"/>
                  </a:lnTo>
                  <a:lnTo>
                    <a:pt x="175" y="2287"/>
                  </a:lnTo>
                  <a:cubicBezTo>
                    <a:pt x="183" y="2280"/>
                    <a:pt x="193" y="2275"/>
                    <a:pt x="203" y="2275"/>
                  </a:cubicBezTo>
                  <a:lnTo>
                    <a:pt x="235" y="2275"/>
                  </a:lnTo>
                  <a:lnTo>
                    <a:pt x="200" y="2298"/>
                  </a:lnTo>
                  <a:lnTo>
                    <a:pt x="216" y="2266"/>
                  </a:lnTo>
                  <a:cubicBezTo>
                    <a:pt x="218" y="2262"/>
                    <a:pt x="220" y="2258"/>
                    <a:pt x="223" y="2255"/>
                  </a:cubicBezTo>
                  <a:lnTo>
                    <a:pt x="239" y="2239"/>
                  </a:lnTo>
                  <a:cubicBezTo>
                    <a:pt x="247" y="2232"/>
                    <a:pt x="257" y="2227"/>
                    <a:pt x="267" y="2227"/>
                  </a:cubicBezTo>
                  <a:lnTo>
                    <a:pt x="283" y="2227"/>
                  </a:lnTo>
                  <a:lnTo>
                    <a:pt x="248" y="2250"/>
                  </a:lnTo>
                  <a:lnTo>
                    <a:pt x="264" y="2218"/>
                  </a:lnTo>
                  <a:cubicBezTo>
                    <a:pt x="270" y="2204"/>
                    <a:pt x="284" y="2195"/>
                    <a:pt x="299" y="2195"/>
                  </a:cubicBezTo>
                  <a:lnTo>
                    <a:pt x="315" y="2195"/>
                  </a:lnTo>
                  <a:lnTo>
                    <a:pt x="280" y="2218"/>
                  </a:lnTo>
                  <a:lnTo>
                    <a:pt x="296" y="2186"/>
                  </a:lnTo>
                  <a:lnTo>
                    <a:pt x="312" y="2154"/>
                  </a:lnTo>
                  <a:cubicBezTo>
                    <a:pt x="314" y="2150"/>
                    <a:pt x="316" y="2146"/>
                    <a:pt x="319" y="2143"/>
                  </a:cubicBezTo>
                  <a:lnTo>
                    <a:pt x="335" y="2127"/>
                  </a:lnTo>
                  <a:lnTo>
                    <a:pt x="351" y="2111"/>
                  </a:lnTo>
                  <a:lnTo>
                    <a:pt x="367" y="2095"/>
                  </a:lnTo>
                  <a:lnTo>
                    <a:pt x="383" y="2079"/>
                  </a:lnTo>
                  <a:cubicBezTo>
                    <a:pt x="391" y="2072"/>
                    <a:pt x="401" y="2067"/>
                    <a:pt x="411" y="2067"/>
                  </a:cubicBezTo>
                  <a:lnTo>
                    <a:pt x="443" y="2067"/>
                  </a:lnTo>
                  <a:lnTo>
                    <a:pt x="415" y="2079"/>
                  </a:lnTo>
                  <a:lnTo>
                    <a:pt x="431" y="2063"/>
                  </a:lnTo>
                  <a:lnTo>
                    <a:pt x="424" y="2074"/>
                  </a:lnTo>
                  <a:lnTo>
                    <a:pt x="440" y="2042"/>
                  </a:lnTo>
                  <a:cubicBezTo>
                    <a:pt x="442" y="2038"/>
                    <a:pt x="444" y="2034"/>
                    <a:pt x="447" y="2031"/>
                  </a:cubicBezTo>
                  <a:lnTo>
                    <a:pt x="463" y="2015"/>
                  </a:lnTo>
                  <a:lnTo>
                    <a:pt x="479" y="1999"/>
                  </a:lnTo>
                  <a:cubicBezTo>
                    <a:pt x="487" y="1992"/>
                    <a:pt x="497" y="1987"/>
                    <a:pt x="507" y="1987"/>
                  </a:cubicBezTo>
                  <a:lnTo>
                    <a:pt x="523" y="1987"/>
                  </a:lnTo>
                  <a:lnTo>
                    <a:pt x="495" y="1999"/>
                  </a:lnTo>
                  <a:lnTo>
                    <a:pt x="511" y="1983"/>
                  </a:lnTo>
                  <a:lnTo>
                    <a:pt x="527" y="1967"/>
                  </a:lnTo>
                  <a:lnTo>
                    <a:pt x="543" y="1951"/>
                  </a:lnTo>
                  <a:lnTo>
                    <a:pt x="536" y="1962"/>
                  </a:lnTo>
                  <a:lnTo>
                    <a:pt x="552" y="1930"/>
                  </a:lnTo>
                  <a:cubicBezTo>
                    <a:pt x="554" y="1926"/>
                    <a:pt x="556" y="1922"/>
                    <a:pt x="559" y="1919"/>
                  </a:cubicBezTo>
                  <a:lnTo>
                    <a:pt x="575" y="1903"/>
                  </a:lnTo>
                  <a:cubicBezTo>
                    <a:pt x="578" y="1900"/>
                    <a:pt x="582" y="1898"/>
                    <a:pt x="586" y="1896"/>
                  </a:cubicBezTo>
                  <a:lnTo>
                    <a:pt x="618" y="1880"/>
                  </a:lnTo>
                  <a:lnTo>
                    <a:pt x="600" y="1898"/>
                  </a:lnTo>
                  <a:lnTo>
                    <a:pt x="616" y="1866"/>
                  </a:lnTo>
                  <a:cubicBezTo>
                    <a:pt x="618" y="1862"/>
                    <a:pt x="620" y="1858"/>
                    <a:pt x="623" y="1855"/>
                  </a:cubicBezTo>
                  <a:lnTo>
                    <a:pt x="639" y="1839"/>
                  </a:lnTo>
                  <a:cubicBezTo>
                    <a:pt x="647" y="1832"/>
                    <a:pt x="657" y="1827"/>
                    <a:pt x="667" y="1827"/>
                  </a:cubicBezTo>
                  <a:lnTo>
                    <a:pt x="683" y="1827"/>
                  </a:lnTo>
                  <a:lnTo>
                    <a:pt x="655" y="1839"/>
                  </a:lnTo>
                  <a:lnTo>
                    <a:pt x="671" y="1823"/>
                  </a:lnTo>
                  <a:lnTo>
                    <a:pt x="687" y="1807"/>
                  </a:lnTo>
                  <a:cubicBezTo>
                    <a:pt x="695" y="1800"/>
                    <a:pt x="705" y="1795"/>
                    <a:pt x="715" y="1795"/>
                  </a:cubicBezTo>
                  <a:lnTo>
                    <a:pt x="731" y="1795"/>
                  </a:lnTo>
                  <a:lnTo>
                    <a:pt x="703" y="1807"/>
                  </a:lnTo>
                  <a:lnTo>
                    <a:pt x="719" y="1791"/>
                  </a:lnTo>
                  <a:lnTo>
                    <a:pt x="735" y="1775"/>
                  </a:lnTo>
                  <a:cubicBezTo>
                    <a:pt x="743" y="1768"/>
                    <a:pt x="753" y="1763"/>
                    <a:pt x="763" y="1763"/>
                  </a:cubicBezTo>
                  <a:lnTo>
                    <a:pt x="779" y="1763"/>
                  </a:lnTo>
                  <a:lnTo>
                    <a:pt x="744" y="1786"/>
                  </a:lnTo>
                  <a:lnTo>
                    <a:pt x="760" y="1754"/>
                  </a:lnTo>
                  <a:cubicBezTo>
                    <a:pt x="762" y="1750"/>
                    <a:pt x="764" y="1746"/>
                    <a:pt x="767" y="1743"/>
                  </a:cubicBezTo>
                  <a:lnTo>
                    <a:pt x="783" y="1727"/>
                  </a:lnTo>
                  <a:cubicBezTo>
                    <a:pt x="791" y="1720"/>
                    <a:pt x="801" y="1715"/>
                    <a:pt x="811" y="1715"/>
                  </a:cubicBezTo>
                  <a:lnTo>
                    <a:pt x="843" y="1715"/>
                  </a:lnTo>
                  <a:lnTo>
                    <a:pt x="808" y="1738"/>
                  </a:lnTo>
                  <a:lnTo>
                    <a:pt x="824" y="1706"/>
                  </a:lnTo>
                  <a:cubicBezTo>
                    <a:pt x="830" y="1692"/>
                    <a:pt x="844" y="1683"/>
                    <a:pt x="859" y="1683"/>
                  </a:cubicBezTo>
                  <a:lnTo>
                    <a:pt x="875" y="1683"/>
                  </a:lnTo>
                  <a:lnTo>
                    <a:pt x="847" y="1695"/>
                  </a:lnTo>
                  <a:lnTo>
                    <a:pt x="863" y="1679"/>
                  </a:lnTo>
                  <a:lnTo>
                    <a:pt x="879" y="1663"/>
                  </a:lnTo>
                  <a:lnTo>
                    <a:pt x="872" y="1674"/>
                  </a:lnTo>
                  <a:lnTo>
                    <a:pt x="888" y="1642"/>
                  </a:lnTo>
                  <a:lnTo>
                    <a:pt x="904" y="1610"/>
                  </a:lnTo>
                  <a:cubicBezTo>
                    <a:pt x="910" y="1596"/>
                    <a:pt x="924" y="1587"/>
                    <a:pt x="939" y="1587"/>
                  </a:cubicBezTo>
                  <a:lnTo>
                    <a:pt x="955" y="1587"/>
                  </a:lnTo>
                  <a:lnTo>
                    <a:pt x="927" y="1599"/>
                  </a:lnTo>
                  <a:lnTo>
                    <a:pt x="943" y="1583"/>
                  </a:lnTo>
                  <a:lnTo>
                    <a:pt x="959" y="1567"/>
                  </a:lnTo>
                  <a:cubicBezTo>
                    <a:pt x="967" y="1560"/>
                    <a:pt x="977" y="1555"/>
                    <a:pt x="987" y="1555"/>
                  </a:cubicBezTo>
                  <a:lnTo>
                    <a:pt x="1003" y="1555"/>
                  </a:lnTo>
                  <a:lnTo>
                    <a:pt x="986" y="1560"/>
                  </a:lnTo>
                  <a:lnTo>
                    <a:pt x="1018" y="1544"/>
                  </a:lnTo>
                  <a:lnTo>
                    <a:pt x="1007" y="1551"/>
                  </a:lnTo>
                  <a:lnTo>
                    <a:pt x="1023" y="1535"/>
                  </a:lnTo>
                  <a:lnTo>
                    <a:pt x="1039" y="1519"/>
                  </a:lnTo>
                  <a:lnTo>
                    <a:pt x="1055" y="1503"/>
                  </a:lnTo>
                  <a:lnTo>
                    <a:pt x="1046" y="1519"/>
                  </a:lnTo>
                  <a:lnTo>
                    <a:pt x="1062" y="1471"/>
                  </a:lnTo>
                  <a:lnTo>
                    <a:pt x="1078" y="1423"/>
                  </a:lnTo>
                  <a:cubicBezTo>
                    <a:pt x="1083" y="1406"/>
                    <a:pt x="1098" y="1395"/>
                    <a:pt x="1115" y="1395"/>
                  </a:cubicBezTo>
                  <a:lnTo>
                    <a:pt x="1131" y="1395"/>
                  </a:lnTo>
                  <a:lnTo>
                    <a:pt x="1147" y="1395"/>
                  </a:lnTo>
                  <a:lnTo>
                    <a:pt x="1119" y="1407"/>
                  </a:lnTo>
                  <a:lnTo>
                    <a:pt x="1135" y="1391"/>
                  </a:lnTo>
                  <a:lnTo>
                    <a:pt x="1151" y="1375"/>
                  </a:lnTo>
                  <a:lnTo>
                    <a:pt x="1144" y="1386"/>
                  </a:lnTo>
                  <a:lnTo>
                    <a:pt x="1160" y="1354"/>
                  </a:lnTo>
                  <a:cubicBezTo>
                    <a:pt x="1162" y="1350"/>
                    <a:pt x="1164" y="1346"/>
                    <a:pt x="1167" y="1343"/>
                  </a:cubicBezTo>
                  <a:lnTo>
                    <a:pt x="1183" y="1327"/>
                  </a:lnTo>
                  <a:cubicBezTo>
                    <a:pt x="1191" y="1320"/>
                    <a:pt x="1201" y="1315"/>
                    <a:pt x="1211" y="1315"/>
                  </a:cubicBezTo>
                  <a:lnTo>
                    <a:pt x="1243" y="1315"/>
                  </a:lnTo>
                  <a:lnTo>
                    <a:pt x="1215" y="1327"/>
                  </a:lnTo>
                  <a:lnTo>
                    <a:pt x="1231" y="1311"/>
                  </a:lnTo>
                  <a:lnTo>
                    <a:pt x="1224" y="1322"/>
                  </a:lnTo>
                  <a:lnTo>
                    <a:pt x="1240" y="1290"/>
                  </a:lnTo>
                  <a:cubicBezTo>
                    <a:pt x="1246" y="1276"/>
                    <a:pt x="1260" y="1267"/>
                    <a:pt x="1275" y="1267"/>
                  </a:cubicBezTo>
                  <a:lnTo>
                    <a:pt x="1291" y="1267"/>
                  </a:lnTo>
                  <a:lnTo>
                    <a:pt x="1263" y="1279"/>
                  </a:lnTo>
                  <a:lnTo>
                    <a:pt x="1279" y="1263"/>
                  </a:lnTo>
                  <a:lnTo>
                    <a:pt x="1295" y="1247"/>
                  </a:lnTo>
                  <a:lnTo>
                    <a:pt x="1311" y="1231"/>
                  </a:lnTo>
                  <a:cubicBezTo>
                    <a:pt x="1319" y="1224"/>
                    <a:pt x="1329" y="1219"/>
                    <a:pt x="1339" y="1219"/>
                  </a:cubicBezTo>
                  <a:lnTo>
                    <a:pt x="1355" y="1219"/>
                  </a:lnTo>
                  <a:lnTo>
                    <a:pt x="1371" y="1219"/>
                  </a:lnTo>
                  <a:lnTo>
                    <a:pt x="1343" y="1231"/>
                  </a:lnTo>
                  <a:lnTo>
                    <a:pt x="1359" y="1215"/>
                  </a:lnTo>
                  <a:cubicBezTo>
                    <a:pt x="1367" y="1208"/>
                    <a:pt x="1377" y="1203"/>
                    <a:pt x="1387" y="1203"/>
                  </a:cubicBezTo>
                  <a:lnTo>
                    <a:pt x="1403" y="1203"/>
                  </a:lnTo>
                  <a:lnTo>
                    <a:pt x="1435" y="1203"/>
                  </a:lnTo>
                  <a:lnTo>
                    <a:pt x="1397" y="1234"/>
                  </a:lnTo>
                  <a:lnTo>
                    <a:pt x="1413" y="1170"/>
                  </a:lnTo>
                  <a:cubicBezTo>
                    <a:pt x="1414" y="1163"/>
                    <a:pt x="1418" y="1156"/>
                    <a:pt x="1423" y="1151"/>
                  </a:cubicBezTo>
                  <a:lnTo>
                    <a:pt x="1439" y="1135"/>
                  </a:lnTo>
                  <a:cubicBezTo>
                    <a:pt x="1447" y="1128"/>
                    <a:pt x="1457" y="1123"/>
                    <a:pt x="1467" y="1123"/>
                  </a:cubicBezTo>
                  <a:lnTo>
                    <a:pt x="1483" y="1123"/>
                  </a:lnTo>
                  <a:lnTo>
                    <a:pt x="1499" y="1123"/>
                  </a:lnTo>
                  <a:lnTo>
                    <a:pt x="1515" y="1123"/>
                  </a:lnTo>
                  <a:lnTo>
                    <a:pt x="1487" y="1135"/>
                  </a:lnTo>
                  <a:lnTo>
                    <a:pt x="1503" y="1119"/>
                  </a:lnTo>
                  <a:cubicBezTo>
                    <a:pt x="1511" y="1112"/>
                    <a:pt x="1521" y="1107"/>
                    <a:pt x="1531" y="1107"/>
                  </a:cubicBezTo>
                  <a:lnTo>
                    <a:pt x="1547" y="1107"/>
                  </a:lnTo>
                  <a:lnTo>
                    <a:pt x="1512" y="1130"/>
                  </a:lnTo>
                  <a:lnTo>
                    <a:pt x="1528" y="1098"/>
                  </a:lnTo>
                  <a:cubicBezTo>
                    <a:pt x="1534" y="1084"/>
                    <a:pt x="1548" y="1075"/>
                    <a:pt x="1563" y="1075"/>
                  </a:cubicBezTo>
                  <a:lnTo>
                    <a:pt x="1579" y="1075"/>
                  </a:lnTo>
                  <a:lnTo>
                    <a:pt x="1551" y="1087"/>
                  </a:lnTo>
                  <a:lnTo>
                    <a:pt x="1567" y="1071"/>
                  </a:lnTo>
                  <a:cubicBezTo>
                    <a:pt x="1575" y="1064"/>
                    <a:pt x="1585" y="1059"/>
                    <a:pt x="1595" y="1059"/>
                  </a:cubicBezTo>
                  <a:lnTo>
                    <a:pt x="1611" y="1059"/>
                  </a:lnTo>
                  <a:lnTo>
                    <a:pt x="1594" y="1064"/>
                  </a:lnTo>
                  <a:lnTo>
                    <a:pt x="1626" y="1048"/>
                  </a:lnTo>
                  <a:lnTo>
                    <a:pt x="1615" y="1055"/>
                  </a:lnTo>
                  <a:lnTo>
                    <a:pt x="1631" y="1039"/>
                  </a:lnTo>
                  <a:cubicBezTo>
                    <a:pt x="1639" y="1032"/>
                    <a:pt x="1649" y="1027"/>
                    <a:pt x="1659" y="1027"/>
                  </a:cubicBezTo>
                  <a:lnTo>
                    <a:pt x="1675" y="1027"/>
                  </a:lnTo>
                  <a:lnTo>
                    <a:pt x="1647" y="1039"/>
                  </a:lnTo>
                  <a:lnTo>
                    <a:pt x="1663" y="1023"/>
                  </a:lnTo>
                  <a:lnTo>
                    <a:pt x="1679" y="1007"/>
                  </a:lnTo>
                  <a:cubicBezTo>
                    <a:pt x="1687" y="1000"/>
                    <a:pt x="1697" y="995"/>
                    <a:pt x="1707" y="995"/>
                  </a:cubicBezTo>
                  <a:lnTo>
                    <a:pt x="1723" y="995"/>
                  </a:lnTo>
                  <a:lnTo>
                    <a:pt x="1688" y="1018"/>
                  </a:lnTo>
                  <a:lnTo>
                    <a:pt x="1704" y="986"/>
                  </a:lnTo>
                  <a:cubicBezTo>
                    <a:pt x="1706" y="982"/>
                    <a:pt x="1708" y="978"/>
                    <a:pt x="1711" y="975"/>
                  </a:cubicBezTo>
                  <a:lnTo>
                    <a:pt x="1727" y="959"/>
                  </a:lnTo>
                  <a:lnTo>
                    <a:pt x="1743" y="943"/>
                  </a:lnTo>
                  <a:cubicBezTo>
                    <a:pt x="1751" y="936"/>
                    <a:pt x="1761" y="931"/>
                    <a:pt x="1771" y="931"/>
                  </a:cubicBezTo>
                  <a:lnTo>
                    <a:pt x="1787" y="931"/>
                  </a:lnTo>
                  <a:lnTo>
                    <a:pt x="1759" y="943"/>
                  </a:lnTo>
                  <a:lnTo>
                    <a:pt x="1775" y="927"/>
                  </a:lnTo>
                  <a:cubicBezTo>
                    <a:pt x="1778" y="924"/>
                    <a:pt x="1782" y="922"/>
                    <a:pt x="1786" y="920"/>
                  </a:cubicBezTo>
                  <a:lnTo>
                    <a:pt x="1818" y="904"/>
                  </a:lnTo>
                  <a:lnTo>
                    <a:pt x="1800" y="922"/>
                  </a:lnTo>
                  <a:lnTo>
                    <a:pt x="1816" y="890"/>
                  </a:lnTo>
                  <a:cubicBezTo>
                    <a:pt x="1818" y="886"/>
                    <a:pt x="1820" y="882"/>
                    <a:pt x="1823" y="879"/>
                  </a:cubicBezTo>
                  <a:lnTo>
                    <a:pt x="1839" y="863"/>
                  </a:lnTo>
                  <a:lnTo>
                    <a:pt x="1832" y="874"/>
                  </a:lnTo>
                  <a:lnTo>
                    <a:pt x="1848" y="842"/>
                  </a:lnTo>
                  <a:cubicBezTo>
                    <a:pt x="1850" y="838"/>
                    <a:pt x="1852" y="834"/>
                    <a:pt x="1855" y="831"/>
                  </a:cubicBezTo>
                  <a:lnTo>
                    <a:pt x="1871" y="815"/>
                  </a:lnTo>
                  <a:lnTo>
                    <a:pt x="1887" y="799"/>
                  </a:lnTo>
                  <a:lnTo>
                    <a:pt x="1903" y="783"/>
                  </a:lnTo>
                  <a:cubicBezTo>
                    <a:pt x="1911" y="776"/>
                    <a:pt x="1921" y="771"/>
                    <a:pt x="1931" y="771"/>
                  </a:cubicBezTo>
                  <a:lnTo>
                    <a:pt x="1947" y="771"/>
                  </a:lnTo>
                  <a:lnTo>
                    <a:pt x="1919" y="783"/>
                  </a:lnTo>
                  <a:lnTo>
                    <a:pt x="1935" y="767"/>
                  </a:lnTo>
                  <a:cubicBezTo>
                    <a:pt x="1943" y="760"/>
                    <a:pt x="1953" y="755"/>
                    <a:pt x="1963" y="755"/>
                  </a:cubicBezTo>
                  <a:lnTo>
                    <a:pt x="1979" y="755"/>
                  </a:lnTo>
                  <a:lnTo>
                    <a:pt x="1944" y="778"/>
                  </a:lnTo>
                  <a:lnTo>
                    <a:pt x="1960" y="746"/>
                  </a:lnTo>
                  <a:lnTo>
                    <a:pt x="1976" y="714"/>
                  </a:lnTo>
                  <a:cubicBezTo>
                    <a:pt x="1980" y="706"/>
                    <a:pt x="1986" y="700"/>
                    <a:pt x="1994" y="696"/>
                  </a:cubicBezTo>
                  <a:lnTo>
                    <a:pt x="2026" y="680"/>
                  </a:lnTo>
                  <a:cubicBezTo>
                    <a:pt x="2031" y="677"/>
                    <a:pt x="2037" y="675"/>
                    <a:pt x="2043" y="675"/>
                  </a:cubicBezTo>
                  <a:lnTo>
                    <a:pt x="2059" y="675"/>
                  </a:lnTo>
                  <a:lnTo>
                    <a:pt x="2031" y="687"/>
                  </a:lnTo>
                  <a:lnTo>
                    <a:pt x="2047" y="671"/>
                  </a:lnTo>
                  <a:lnTo>
                    <a:pt x="2063" y="655"/>
                  </a:lnTo>
                  <a:cubicBezTo>
                    <a:pt x="2071" y="648"/>
                    <a:pt x="2081" y="643"/>
                    <a:pt x="2091" y="643"/>
                  </a:cubicBezTo>
                  <a:lnTo>
                    <a:pt x="2107" y="643"/>
                  </a:lnTo>
                  <a:lnTo>
                    <a:pt x="2123" y="643"/>
                  </a:lnTo>
                  <a:lnTo>
                    <a:pt x="2095" y="655"/>
                  </a:lnTo>
                  <a:lnTo>
                    <a:pt x="2111" y="639"/>
                  </a:lnTo>
                  <a:cubicBezTo>
                    <a:pt x="2119" y="632"/>
                    <a:pt x="2129" y="627"/>
                    <a:pt x="2139" y="627"/>
                  </a:cubicBezTo>
                  <a:lnTo>
                    <a:pt x="2155" y="627"/>
                  </a:lnTo>
                  <a:lnTo>
                    <a:pt x="2120" y="650"/>
                  </a:lnTo>
                  <a:lnTo>
                    <a:pt x="2136" y="618"/>
                  </a:lnTo>
                  <a:lnTo>
                    <a:pt x="2152" y="586"/>
                  </a:lnTo>
                  <a:cubicBezTo>
                    <a:pt x="2154" y="582"/>
                    <a:pt x="2156" y="578"/>
                    <a:pt x="2159" y="575"/>
                  </a:cubicBezTo>
                  <a:lnTo>
                    <a:pt x="2175" y="559"/>
                  </a:lnTo>
                  <a:lnTo>
                    <a:pt x="2207" y="527"/>
                  </a:lnTo>
                  <a:lnTo>
                    <a:pt x="2200" y="538"/>
                  </a:lnTo>
                  <a:lnTo>
                    <a:pt x="2216" y="506"/>
                  </a:lnTo>
                  <a:cubicBezTo>
                    <a:pt x="2218" y="502"/>
                    <a:pt x="2220" y="498"/>
                    <a:pt x="2223" y="495"/>
                  </a:cubicBezTo>
                  <a:lnTo>
                    <a:pt x="2239" y="479"/>
                  </a:lnTo>
                  <a:lnTo>
                    <a:pt x="2232" y="490"/>
                  </a:lnTo>
                  <a:lnTo>
                    <a:pt x="2248" y="458"/>
                  </a:lnTo>
                  <a:cubicBezTo>
                    <a:pt x="2254" y="444"/>
                    <a:pt x="2268" y="435"/>
                    <a:pt x="2283" y="435"/>
                  </a:cubicBezTo>
                  <a:lnTo>
                    <a:pt x="2299" y="435"/>
                  </a:lnTo>
                  <a:lnTo>
                    <a:pt x="2271" y="447"/>
                  </a:lnTo>
                  <a:lnTo>
                    <a:pt x="2287" y="431"/>
                  </a:lnTo>
                  <a:cubicBezTo>
                    <a:pt x="2295" y="424"/>
                    <a:pt x="2305" y="419"/>
                    <a:pt x="2315" y="419"/>
                  </a:cubicBezTo>
                  <a:lnTo>
                    <a:pt x="2331" y="419"/>
                  </a:lnTo>
                  <a:lnTo>
                    <a:pt x="2347" y="419"/>
                  </a:lnTo>
                  <a:lnTo>
                    <a:pt x="2312" y="442"/>
                  </a:lnTo>
                  <a:lnTo>
                    <a:pt x="2328" y="410"/>
                  </a:lnTo>
                  <a:cubicBezTo>
                    <a:pt x="2330" y="406"/>
                    <a:pt x="2332" y="402"/>
                    <a:pt x="2335" y="399"/>
                  </a:cubicBezTo>
                  <a:lnTo>
                    <a:pt x="2351" y="383"/>
                  </a:lnTo>
                  <a:lnTo>
                    <a:pt x="2367" y="367"/>
                  </a:lnTo>
                  <a:lnTo>
                    <a:pt x="2383" y="351"/>
                  </a:lnTo>
                  <a:cubicBezTo>
                    <a:pt x="2386" y="348"/>
                    <a:pt x="2390" y="346"/>
                    <a:pt x="2394" y="344"/>
                  </a:cubicBezTo>
                  <a:lnTo>
                    <a:pt x="2426" y="328"/>
                  </a:lnTo>
                  <a:cubicBezTo>
                    <a:pt x="2431" y="325"/>
                    <a:pt x="2437" y="323"/>
                    <a:pt x="2443" y="323"/>
                  </a:cubicBezTo>
                  <a:lnTo>
                    <a:pt x="2459" y="323"/>
                  </a:lnTo>
                  <a:lnTo>
                    <a:pt x="2431" y="335"/>
                  </a:lnTo>
                  <a:lnTo>
                    <a:pt x="2447" y="319"/>
                  </a:lnTo>
                  <a:cubicBezTo>
                    <a:pt x="2455" y="312"/>
                    <a:pt x="2465" y="307"/>
                    <a:pt x="2475" y="307"/>
                  </a:cubicBezTo>
                  <a:lnTo>
                    <a:pt x="2491" y="307"/>
                  </a:lnTo>
                  <a:lnTo>
                    <a:pt x="2463" y="319"/>
                  </a:lnTo>
                  <a:lnTo>
                    <a:pt x="2479" y="303"/>
                  </a:lnTo>
                  <a:lnTo>
                    <a:pt x="2495" y="287"/>
                  </a:lnTo>
                  <a:lnTo>
                    <a:pt x="2511" y="271"/>
                  </a:lnTo>
                  <a:lnTo>
                    <a:pt x="2527" y="255"/>
                  </a:lnTo>
                  <a:cubicBezTo>
                    <a:pt x="2535" y="248"/>
                    <a:pt x="2545" y="243"/>
                    <a:pt x="2555" y="243"/>
                  </a:cubicBezTo>
                  <a:lnTo>
                    <a:pt x="2571" y="243"/>
                  </a:lnTo>
                  <a:lnTo>
                    <a:pt x="2587" y="243"/>
                  </a:lnTo>
                  <a:lnTo>
                    <a:pt x="2559" y="255"/>
                  </a:lnTo>
                  <a:lnTo>
                    <a:pt x="2575" y="239"/>
                  </a:lnTo>
                  <a:cubicBezTo>
                    <a:pt x="2578" y="236"/>
                    <a:pt x="2582" y="234"/>
                    <a:pt x="2586" y="232"/>
                  </a:cubicBezTo>
                  <a:lnTo>
                    <a:pt x="2618" y="216"/>
                  </a:lnTo>
                  <a:lnTo>
                    <a:pt x="2607" y="223"/>
                  </a:lnTo>
                  <a:lnTo>
                    <a:pt x="2623" y="207"/>
                  </a:lnTo>
                  <a:lnTo>
                    <a:pt x="2639" y="191"/>
                  </a:lnTo>
                  <a:cubicBezTo>
                    <a:pt x="2647" y="184"/>
                    <a:pt x="2657" y="179"/>
                    <a:pt x="2667" y="179"/>
                  </a:cubicBezTo>
                  <a:lnTo>
                    <a:pt x="2683" y="179"/>
                  </a:lnTo>
                  <a:lnTo>
                    <a:pt x="2655" y="191"/>
                  </a:lnTo>
                  <a:lnTo>
                    <a:pt x="2671" y="175"/>
                  </a:lnTo>
                  <a:cubicBezTo>
                    <a:pt x="2679" y="168"/>
                    <a:pt x="2689" y="163"/>
                    <a:pt x="2699" y="163"/>
                  </a:cubicBezTo>
                  <a:lnTo>
                    <a:pt x="2715" y="163"/>
                  </a:lnTo>
                  <a:lnTo>
                    <a:pt x="2687" y="175"/>
                  </a:lnTo>
                  <a:lnTo>
                    <a:pt x="2703" y="159"/>
                  </a:lnTo>
                  <a:lnTo>
                    <a:pt x="2696" y="170"/>
                  </a:lnTo>
                  <a:lnTo>
                    <a:pt x="2712" y="138"/>
                  </a:lnTo>
                  <a:cubicBezTo>
                    <a:pt x="2718" y="124"/>
                    <a:pt x="2732" y="115"/>
                    <a:pt x="2747" y="115"/>
                  </a:cubicBezTo>
                  <a:lnTo>
                    <a:pt x="2763" y="115"/>
                  </a:lnTo>
                  <a:lnTo>
                    <a:pt x="2728" y="138"/>
                  </a:lnTo>
                  <a:lnTo>
                    <a:pt x="2744" y="106"/>
                  </a:lnTo>
                  <a:cubicBezTo>
                    <a:pt x="2750" y="92"/>
                    <a:pt x="2764" y="83"/>
                    <a:pt x="2779" y="83"/>
                  </a:cubicBezTo>
                  <a:lnTo>
                    <a:pt x="2795" y="83"/>
                  </a:lnTo>
                  <a:lnTo>
                    <a:pt x="2811" y="83"/>
                  </a:lnTo>
                  <a:lnTo>
                    <a:pt x="2794" y="88"/>
                  </a:lnTo>
                  <a:lnTo>
                    <a:pt x="2826" y="72"/>
                  </a:lnTo>
                  <a:lnTo>
                    <a:pt x="2815" y="79"/>
                  </a:lnTo>
                  <a:lnTo>
                    <a:pt x="2831" y="63"/>
                  </a:lnTo>
                  <a:lnTo>
                    <a:pt x="2824" y="74"/>
                  </a:lnTo>
                  <a:lnTo>
                    <a:pt x="2840" y="42"/>
                  </a:lnTo>
                  <a:cubicBezTo>
                    <a:pt x="2846" y="28"/>
                    <a:pt x="2860" y="19"/>
                    <a:pt x="2875" y="19"/>
                  </a:cubicBezTo>
                  <a:lnTo>
                    <a:pt x="2891" y="19"/>
                  </a:lnTo>
                  <a:lnTo>
                    <a:pt x="2863" y="31"/>
                  </a:lnTo>
                  <a:lnTo>
                    <a:pt x="2879" y="15"/>
                  </a:lnTo>
                  <a:cubicBezTo>
                    <a:pt x="2895" y="0"/>
                    <a:pt x="2920" y="0"/>
                    <a:pt x="2936" y="15"/>
                  </a:cubicBezTo>
                  <a:cubicBezTo>
                    <a:pt x="2951" y="31"/>
                    <a:pt x="2951" y="56"/>
                    <a:pt x="2936" y="72"/>
                  </a:cubicBezTo>
                  <a:lnTo>
                    <a:pt x="2920" y="88"/>
                  </a:lnTo>
                  <a:cubicBezTo>
                    <a:pt x="2912" y="95"/>
                    <a:pt x="2902" y="99"/>
                    <a:pt x="2891" y="99"/>
                  </a:cubicBezTo>
                  <a:lnTo>
                    <a:pt x="2875" y="99"/>
                  </a:lnTo>
                  <a:lnTo>
                    <a:pt x="2911" y="77"/>
                  </a:lnTo>
                  <a:lnTo>
                    <a:pt x="2895" y="109"/>
                  </a:lnTo>
                  <a:cubicBezTo>
                    <a:pt x="2893" y="113"/>
                    <a:pt x="2891" y="117"/>
                    <a:pt x="2888" y="120"/>
                  </a:cubicBezTo>
                  <a:lnTo>
                    <a:pt x="2872" y="136"/>
                  </a:lnTo>
                  <a:cubicBezTo>
                    <a:pt x="2869" y="139"/>
                    <a:pt x="2865" y="141"/>
                    <a:pt x="2861" y="143"/>
                  </a:cubicBezTo>
                  <a:lnTo>
                    <a:pt x="2829" y="159"/>
                  </a:lnTo>
                  <a:cubicBezTo>
                    <a:pt x="2824" y="162"/>
                    <a:pt x="2818" y="163"/>
                    <a:pt x="2811" y="163"/>
                  </a:cubicBezTo>
                  <a:lnTo>
                    <a:pt x="2795" y="163"/>
                  </a:lnTo>
                  <a:lnTo>
                    <a:pt x="2779" y="163"/>
                  </a:lnTo>
                  <a:lnTo>
                    <a:pt x="2815" y="141"/>
                  </a:lnTo>
                  <a:lnTo>
                    <a:pt x="2799" y="173"/>
                  </a:lnTo>
                  <a:cubicBezTo>
                    <a:pt x="2792" y="187"/>
                    <a:pt x="2779" y="195"/>
                    <a:pt x="2763" y="195"/>
                  </a:cubicBezTo>
                  <a:lnTo>
                    <a:pt x="2747" y="195"/>
                  </a:lnTo>
                  <a:lnTo>
                    <a:pt x="2783" y="173"/>
                  </a:lnTo>
                  <a:lnTo>
                    <a:pt x="2767" y="205"/>
                  </a:lnTo>
                  <a:cubicBezTo>
                    <a:pt x="2765" y="209"/>
                    <a:pt x="2763" y="213"/>
                    <a:pt x="2760" y="216"/>
                  </a:cubicBezTo>
                  <a:lnTo>
                    <a:pt x="2744" y="232"/>
                  </a:lnTo>
                  <a:cubicBezTo>
                    <a:pt x="2736" y="239"/>
                    <a:pt x="2726" y="243"/>
                    <a:pt x="2715" y="243"/>
                  </a:cubicBezTo>
                  <a:lnTo>
                    <a:pt x="2699" y="243"/>
                  </a:lnTo>
                  <a:lnTo>
                    <a:pt x="2728" y="232"/>
                  </a:lnTo>
                  <a:lnTo>
                    <a:pt x="2712" y="248"/>
                  </a:lnTo>
                  <a:cubicBezTo>
                    <a:pt x="2704" y="255"/>
                    <a:pt x="2694" y="259"/>
                    <a:pt x="2683" y="259"/>
                  </a:cubicBezTo>
                  <a:lnTo>
                    <a:pt x="2667" y="259"/>
                  </a:lnTo>
                  <a:lnTo>
                    <a:pt x="2696" y="248"/>
                  </a:lnTo>
                  <a:lnTo>
                    <a:pt x="2680" y="264"/>
                  </a:lnTo>
                  <a:lnTo>
                    <a:pt x="2664" y="280"/>
                  </a:lnTo>
                  <a:cubicBezTo>
                    <a:pt x="2661" y="283"/>
                    <a:pt x="2657" y="285"/>
                    <a:pt x="2653" y="287"/>
                  </a:cubicBezTo>
                  <a:lnTo>
                    <a:pt x="2621" y="303"/>
                  </a:lnTo>
                  <a:lnTo>
                    <a:pt x="2632" y="296"/>
                  </a:lnTo>
                  <a:lnTo>
                    <a:pt x="2616" y="312"/>
                  </a:lnTo>
                  <a:cubicBezTo>
                    <a:pt x="2608" y="319"/>
                    <a:pt x="2598" y="323"/>
                    <a:pt x="2587" y="323"/>
                  </a:cubicBezTo>
                  <a:lnTo>
                    <a:pt x="2571" y="323"/>
                  </a:lnTo>
                  <a:lnTo>
                    <a:pt x="2555" y="323"/>
                  </a:lnTo>
                  <a:lnTo>
                    <a:pt x="2584" y="312"/>
                  </a:lnTo>
                  <a:lnTo>
                    <a:pt x="2568" y="328"/>
                  </a:lnTo>
                  <a:lnTo>
                    <a:pt x="2552" y="344"/>
                  </a:lnTo>
                  <a:lnTo>
                    <a:pt x="2536" y="360"/>
                  </a:lnTo>
                  <a:lnTo>
                    <a:pt x="2520" y="376"/>
                  </a:lnTo>
                  <a:cubicBezTo>
                    <a:pt x="2512" y="383"/>
                    <a:pt x="2502" y="387"/>
                    <a:pt x="2491" y="387"/>
                  </a:cubicBezTo>
                  <a:lnTo>
                    <a:pt x="2475" y="387"/>
                  </a:lnTo>
                  <a:lnTo>
                    <a:pt x="2504" y="376"/>
                  </a:lnTo>
                  <a:lnTo>
                    <a:pt x="2488" y="392"/>
                  </a:lnTo>
                  <a:cubicBezTo>
                    <a:pt x="2480" y="399"/>
                    <a:pt x="2470" y="403"/>
                    <a:pt x="2459" y="403"/>
                  </a:cubicBezTo>
                  <a:lnTo>
                    <a:pt x="2443" y="403"/>
                  </a:lnTo>
                  <a:lnTo>
                    <a:pt x="2461" y="399"/>
                  </a:lnTo>
                  <a:lnTo>
                    <a:pt x="2429" y="415"/>
                  </a:lnTo>
                  <a:lnTo>
                    <a:pt x="2440" y="408"/>
                  </a:lnTo>
                  <a:lnTo>
                    <a:pt x="2424" y="424"/>
                  </a:lnTo>
                  <a:lnTo>
                    <a:pt x="2408" y="440"/>
                  </a:lnTo>
                  <a:lnTo>
                    <a:pt x="2392" y="456"/>
                  </a:lnTo>
                  <a:lnTo>
                    <a:pt x="2399" y="445"/>
                  </a:lnTo>
                  <a:lnTo>
                    <a:pt x="2383" y="477"/>
                  </a:lnTo>
                  <a:cubicBezTo>
                    <a:pt x="2376" y="491"/>
                    <a:pt x="2363" y="499"/>
                    <a:pt x="2347" y="499"/>
                  </a:cubicBezTo>
                  <a:lnTo>
                    <a:pt x="2331" y="499"/>
                  </a:lnTo>
                  <a:lnTo>
                    <a:pt x="2315" y="499"/>
                  </a:lnTo>
                  <a:lnTo>
                    <a:pt x="2344" y="488"/>
                  </a:lnTo>
                  <a:lnTo>
                    <a:pt x="2328" y="504"/>
                  </a:lnTo>
                  <a:cubicBezTo>
                    <a:pt x="2320" y="511"/>
                    <a:pt x="2310" y="515"/>
                    <a:pt x="2299" y="515"/>
                  </a:cubicBezTo>
                  <a:lnTo>
                    <a:pt x="2283" y="515"/>
                  </a:lnTo>
                  <a:lnTo>
                    <a:pt x="2319" y="493"/>
                  </a:lnTo>
                  <a:lnTo>
                    <a:pt x="2303" y="525"/>
                  </a:lnTo>
                  <a:cubicBezTo>
                    <a:pt x="2301" y="529"/>
                    <a:pt x="2299" y="533"/>
                    <a:pt x="2296" y="536"/>
                  </a:cubicBezTo>
                  <a:lnTo>
                    <a:pt x="2280" y="552"/>
                  </a:lnTo>
                  <a:lnTo>
                    <a:pt x="2287" y="541"/>
                  </a:lnTo>
                  <a:lnTo>
                    <a:pt x="2271" y="573"/>
                  </a:lnTo>
                  <a:cubicBezTo>
                    <a:pt x="2269" y="577"/>
                    <a:pt x="2267" y="581"/>
                    <a:pt x="2264" y="584"/>
                  </a:cubicBezTo>
                  <a:lnTo>
                    <a:pt x="2232" y="616"/>
                  </a:lnTo>
                  <a:lnTo>
                    <a:pt x="2216" y="632"/>
                  </a:lnTo>
                  <a:lnTo>
                    <a:pt x="2223" y="621"/>
                  </a:lnTo>
                  <a:lnTo>
                    <a:pt x="2207" y="653"/>
                  </a:lnTo>
                  <a:lnTo>
                    <a:pt x="2191" y="685"/>
                  </a:lnTo>
                  <a:cubicBezTo>
                    <a:pt x="2184" y="699"/>
                    <a:pt x="2171" y="707"/>
                    <a:pt x="2155" y="707"/>
                  </a:cubicBezTo>
                  <a:lnTo>
                    <a:pt x="2139" y="707"/>
                  </a:lnTo>
                  <a:lnTo>
                    <a:pt x="2168" y="696"/>
                  </a:lnTo>
                  <a:lnTo>
                    <a:pt x="2152" y="712"/>
                  </a:lnTo>
                  <a:cubicBezTo>
                    <a:pt x="2144" y="719"/>
                    <a:pt x="2134" y="723"/>
                    <a:pt x="2123" y="723"/>
                  </a:cubicBezTo>
                  <a:lnTo>
                    <a:pt x="2107" y="723"/>
                  </a:lnTo>
                  <a:lnTo>
                    <a:pt x="2091" y="723"/>
                  </a:lnTo>
                  <a:lnTo>
                    <a:pt x="2120" y="712"/>
                  </a:lnTo>
                  <a:lnTo>
                    <a:pt x="2104" y="728"/>
                  </a:lnTo>
                  <a:lnTo>
                    <a:pt x="2088" y="744"/>
                  </a:lnTo>
                  <a:cubicBezTo>
                    <a:pt x="2080" y="751"/>
                    <a:pt x="2070" y="755"/>
                    <a:pt x="2059" y="755"/>
                  </a:cubicBezTo>
                  <a:lnTo>
                    <a:pt x="2043" y="755"/>
                  </a:lnTo>
                  <a:lnTo>
                    <a:pt x="2061" y="751"/>
                  </a:lnTo>
                  <a:lnTo>
                    <a:pt x="2029" y="767"/>
                  </a:lnTo>
                  <a:lnTo>
                    <a:pt x="2047" y="749"/>
                  </a:lnTo>
                  <a:lnTo>
                    <a:pt x="2031" y="781"/>
                  </a:lnTo>
                  <a:lnTo>
                    <a:pt x="2015" y="813"/>
                  </a:lnTo>
                  <a:cubicBezTo>
                    <a:pt x="2008" y="827"/>
                    <a:pt x="1995" y="835"/>
                    <a:pt x="1979" y="835"/>
                  </a:cubicBezTo>
                  <a:lnTo>
                    <a:pt x="1963" y="835"/>
                  </a:lnTo>
                  <a:lnTo>
                    <a:pt x="1992" y="824"/>
                  </a:lnTo>
                  <a:lnTo>
                    <a:pt x="1976" y="840"/>
                  </a:lnTo>
                  <a:cubicBezTo>
                    <a:pt x="1968" y="847"/>
                    <a:pt x="1958" y="851"/>
                    <a:pt x="1947" y="851"/>
                  </a:cubicBezTo>
                  <a:lnTo>
                    <a:pt x="1931" y="851"/>
                  </a:lnTo>
                  <a:lnTo>
                    <a:pt x="1960" y="840"/>
                  </a:lnTo>
                  <a:lnTo>
                    <a:pt x="1944" y="856"/>
                  </a:lnTo>
                  <a:lnTo>
                    <a:pt x="1928" y="872"/>
                  </a:lnTo>
                  <a:lnTo>
                    <a:pt x="1912" y="888"/>
                  </a:lnTo>
                  <a:lnTo>
                    <a:pt x="1919" y="877"/>
                  </a:lnTo>
                  <a:lnTo>
                    <a:pt x="1903" y="909"/>
                  </a:lnTo>
                  <a:cubicBezTo>
                    <a:pt x="1901" y="913"/>
                    <a:pt x="1899" y="917"/>
                    <a:pt x="1896" y="920"/>
                  </a:cubicBezTo>
                  <a:lnTo>
                    <a:pt x="1880" y="936"/>
                  </a:lnTo>
                  <a:lnTo>
                    <a:pt x="1887" y="925"/>
                  </a:lnTo>
                  <a:lnTo>
                    <a:pt x="1871" y="957"/>
                  </a:lnTo>
                  <a:cubicBezTo>
                    <a:pt x="1867" y="965"/>
                    <a:pt x="1861" y="971"/>
                    <a:pt x="1853" y="975"/>
                  </a:cubicBezTo>
                  <a:lnTo>
                    <a:pt x="1821" y="991"/>
                  </a:lnTo>
                  <a:lnTo>
                    <a:pt x="1832" y="984"/>
                  </a:lnTo>
                  <a:lnTo>
                    <a:pt x="1816" y="1000"/>
                  </a:lnTo>
                  <a:cubicBezTo>
                    <a:pt x="1808" y="1007"/>
                    <a:pt x="1798" y="1011"/>
                    <a:pt x="1787" y="1011"/>
                  </a:cubicBezTo>
                  <a:lnTo>
                    <a:pt x="1771" y="1011"/>
                  </a:lnTo>
                  <a:lnTo>
                    <a:pt x="1800" y="1000"/>
                  </a:lnTo>
                  <a:lnTo>
                    <a:pt x="1784" y="1016"/>
                  </a:lnTo>
                  <a:lnTo>
                    <a:pt x="1768" y="1032"/>
                  </a:lnTo>
                  <a:lnTo>
                    <a:pt x="1775" y="1021"/>
                  </a:lnTo>
                  <a:lnTo>
                    <a:pt x="1759" y="1053"/>
                  </a:lnTo>
                  <a:cubicBezTo>
                    <a:pt x="1752" y="1067"/>
                    <a:pt x="1739" y="1075"/>
                    <a:pt x="1723" y="1075"/>
                  </a:cubicBezTo>
                  <a:lnTo>
                    <a:pt x="1707" y="1075"/>
                  </a:lnTo>
                  <a:lnTo>
                    <a:pt x="1736" y="1064"/>
                  </a:lnTo>
                  <a:lnTo>
                    <a:pt x="1720" y="1080"/>
                  </a:lnTo>
                  <a:lnTo>
                    <a:pt x="1704" y="1096"/>
                  </a:lnTo>
                  <a:cubicBezTo>
                    <a:pt x="1696" y="1103"/>
                    <a:pt x="1686" y="1107"/>
                    <a:pt x="1675" y="1107"/>
                  </a:cubicBezTo>
                  <a:lnTo>
                    <a:pt x="1659" y="1107"/>
                  </a:lnTo>
                  <a:lnTo>
                    <a:pt x="1688" y="1096"/>
                  </a:lnTo>
                  <a:lnTo>
                    <a:pt x="1672" y="1112"/>
                  </a:lnTo>
                  <a:cubicBezTo>
                    <a:pt x="1669" y="1115"/>
                    <a:pt x="1665" y="1117"/>
                    <a:pt x="1661" y="1119"/>
                  </a:cubicBezTo>
                  <a:lnTo>
                    <a:pt x="1629" y="1135"/>
                  </a:lnTo>
                  <a:cubicBezTo>
                    <a:pt x="1624" y="1138"/>
                    <a:pt x="1618" y="1139"/>
                    <a:pt x="1611" y="1139"/>
                  </a:cubicBezTo>
                  <a:lnTo>
                    <a:pt x="1595" y="1139"/>
                  </a:lnTo>
                  <a:lnTo>
                    <a:pt x="1624" y="1128"/>
                  </a:lnTo>
                  <a:lnTo>
                    <a:pt x="1608" y="1144"/>
                  </a:lnTo>
                  <a:cubicBezTo>
                    <a:pt x="1600" y="1151"/>
                    <a:pt x="1590" y="1155"/>
                    <a:pt x="1579" y="1155"/>
                  </a:cubicBezTo>
                  <a:lnTo>
                    <a:pt x="1563" y="1155"/>
                  </a:lnTo>
                  <a:lnTo>
                    <a:pt x="1599" y="1133"/>
                  </a:lnTo>
                  <a:lnTo>
                    <a:pt x="1583" y="1165"/>
                  </a:lnTo>
                  <a:cubicBezTo>
                    <a:pt x="1576" y="1179"/>
                    <a:pt x="1563" y="1187"/>
                    <a:pt x="1547" y="1187"/>
                  </a:cubicBezTo>
                  <a:lnTo>
                    <a:pt x="1531" y="1187"/>
                  </a:lnTo>
                  <a:lnTo>
                    <a:pt x="1560" y="1176"/>
                  </a:lnTo>
                  <a:lnTo>
                    <a:pt x="1544" y="1192"/>
                  </a:lnTo>
                  <a:cubicBezTo>
                    <a:pt x="1536" y="1199"/>
                    <a:pt x="1526" y="1203"/>
                    <a:pt x="1515" y="1203"/>
                  </a:cubicBezTo>
                  <a:lnTo>
                    <a:pt x="1499" y="1203"/>
                  </a:lnTo>
                  <a:lnTo>
                    <a:pt x="1483" y="1203"/>
                  </a:lnTo>
                  <a:lnTo>
                    <a:pt x="1467" y="1203"/>
                  </a:lnTo>
                  <a:lnTo>
                    <a:pt x="1496" y="1192"/>
                  </a:lnTo>
                  <a:lnTo>
                    <a:pt x="1480" y="1208"/>
                  </a:lnTo>
                  <a:lnTo>
                    <a:pt x="1490" y="1189"/>
                  </a:lnTo>
                  <a:lnTo>
                    <a:pt x="1474" y="1253"/>
                  </a:lnTo>
                  <a:cubicBezTo>
                    <a:pt x="1470" y="1271"/>
                    <a:pt x="1454" y="1283"/>
                    <a:pt x="1435" y="1283"/>
                  </a:cubicBezTo>
                  <a:lnTo>
                    <a:pt x="1403" y="1283"/>
                  </a:lnTo>
                  <a:lnTo>
                    <a:pt x="1387" y="1283"/>
                  </a:lnTo>
                  <a:lnTo>
                    <a:pt x="1416" y="1272"/>
                  </a:lnTo>
                  <a:lnTo>
                    <a:pt x="1400" y="1288"/>
                  </a:lnTo>
                  <a:cubicBezTo>
                    <a:pt x="1392" y="1295"/>
                    <a:pt x="1382" y="1299"/>
                    <a:pt x="1371" y="1299"/>
                  </a:cubicBezTo>
                  <a:lnTo>
                    <a:pt x="1355" y="1299"/>
                  </a:lnTo>
                  <a:lnTo>
                    <a:pt x="1339" y="1299"/>
                  </a:lnTo>
                  <a:lnTo>
                    <a:pt x="1368" y="1288"/>
                  </a:lnTo>
                  <a:lnTo>
                    <a:pt x="1352" y="1304"/>
                  </a:lnTo>
                  <a:lnTo>
                    <a:pt x="1336" y="1320"/>
                  </a:lnTo>
                  <a:lnTo>
                    <a:pt x="1320" y="1336"/>
                  </a:lnTo>
                  <a:cubicBezTo>
                    <a:pt x="1312" y="1343"/>
                    <a:pt x="1302" y="1347"/>
                    <a:pt x="1291" y="1347"/>
                  </a:cubicBezTo>
                  <a:lnTo>
                    <a:pt x="1275" y="1347"/>
                  </a:lnTo>
                  <a:lnTo>
                    <a:pt x="1311" y="1325"/>
                  </a:lnTo>
                  <a:lnTo>
                    <a:pt x="1295" y="1357"/>
                  </a:lnTo>
                  <a:cubicBezTo>
                    <a:pt x="1293" y="1361"/>
                    <a:pt x="1291" y="1365"/>
                    <a:pt x="1288" y="1368"/>
                  </a:cubicBezTo>
                  <a:lnTo>
                    <a:pt x="1272" y="1384"/>
                  </a:lnTo>
                  <a:cubicBezTo>
                    <a:pt x="1264" y="1391"/>
                    <a:pt x="1254" y="1395"/>
                    <a:pt x="1243" y="1395"/>
                  </a:cubicBezTo>
                  <a:lnTo>
                    <a:pt x="1211" y="1395"/>
                  </a:lnTo>
                  <a:lnTo>
                    <a:pt x="1240" y="1384"/>
                  </a:lnTo>
                  <a:lnTo>
                    <a:pt x="1224" y="1400"/>
                  </a:lnTo>
                  <a:lnTo>
                    <a:pt x="1231" y="1389"/>
                  </a:lnTo>
                  <a:lnTo>
                    <a:pt x="1215" y="1421"/>
                  </a:lnTo>
                  <a:cubicBezTo>
                    <a:pt x="1213" y="1425"/>
                    <a:pt x="1211" y="1429"/>
                    <a:pt x="1208" y="1432"/>
                  </a:cubicBezTo>
                  <a:lnTo>
                    <a:pt x="1192" y="1448"/>
                  </a:lnTo>
                  <a:lnTo>
                    <a:pt x="1176" y="1464"/>
                  </a:lnTo>
                  <a:cubicBezTo>
                    <a:pt x="1168" y="1471"/>
                    <a:pt x="1158" y="1475"/>
                    <a:pt x="1147" y="1475"/>
                  </a:cubicBezTo>
                  <a:lnTo>
                    <a:pt x="1131" y="1475"/>
                  </a:lnTo>
                  <a:lnTo>
                    <a:pt x="1115" y="1475"/>
                  </a:lnTo>
                  <a:lnTo>
                    <a:pt x="1153" y="1448"/>
                  </a:lnTo>
                  <a:lnTo>
                    <a:pt x="1137" y="1496"/>
                  </a:lnTo>
                  <a:lnTo>
                    <a:pt x="1121" y="1544"/>
                  </a:lnTo>
                  <a:cubicBezTo>
                    <a:pt x="1119" y="1550"/>
                    <a:pt x="1116" y="1555"/>
                    <a:pt x="1112" y="1560"/>
                  </a:cubicBezTo>
                  <a:lnTo>
                    <a:pt x="1096" y="1576"/>
                  </a:lnTo>
                  <a:lnTo>
                    <a:pt x="1080" y="1592"/>
                  </a:lnTo>
                  <a:lnTo>
                    <a:pt x="1064" y="1608"/>
                  </a:lnTo>
                  <a:cubicBezTo>
                    <a:pt x="1061" y="1611"/>
                    <a:pt x="1057" y="1613"/>
                    <a:pt x="1053" y="1615"/>
                  </a:cubicBezTo>
                  <a:lnTo>
                    <a:pt x="1021" y="1631"/>
                  </a:lnTo>
                  <a:cubicBezTo>
                    <a:pt x="1016" y="1634"/>
                    <a:pt x="1010" y="1635"/>
                    <a:pt x="1003" y="1635"/>
                  </a:cubicBezTo>
                  <a:lnTo>
                    <a:pt x="987" y="1635"/>
                  </a:lnTo>
                  <a:lnTo>
                    <a:pt x="1016" y="1624"/>
                  </a:lnTo>
                  <a:lnTo>
                    <a:pt x="1000" y="1640"/>
                  </a:lnTo>
                  <a:lnTo>
                    <a:pt x="984" y="1656"/>
                  </a:lnTo>
                  <a:cubicBezTo>
                    <a:pt x="976" y="1663"/>
                    <a:pt x="966" y="1667"/>
                    <a:pt x="955" y="1667"/>
                  </a:cubicBezTo>
                  <a:lnTo>
                    <a:pt x="939" y="1667"/>
                  </a:lnTo>
                  <a:lnTo>
                    <a:pt x="975" y="1645"/>
                  </a:lnTo>
                  <a:lnTo>
                    <a:pt x="959" y="1677"/>
                  </a:lnTo>
                  <a:lnTo>
                    <a:pt x="943" y="1709"/>
                  </a:lnTo>
                  <a:cubicBezTo>
                    <a:pt x="941" y="1713"/>
                    <a:pt x="939" y="1717"/>
                    <a:pt x="936" y="1720"/>
                  </a:cubicBezTo>
                  <a:lnTo>
                    <a:pt x="920" y="1736"/>
                  </a:lnTo>
                  <a:lnTo>
                    <a:pt x="904" y="1752"/>
                  </a:lnTo>
                  <a:cubicBezTo>
                    <a:pt x="896" y="1759"/>
                    <a:pt x="886" y="1763"/>
                    <a:pt x="875" y="1763"/>
                  </a:cubicBezTo>
                  <a:lnTo>
                    <a:pt x="859" y="1763"/>
                  </a:lnTo>
                  <a:lnTo>
                    <a:pt x="895" y="1741"/>
                  </a:lnTo>
                  <a:lnTo>
                    <a:pt x="879" y="1773"/>
                  </a:lnTo>
                  <a:cubicBezTo>
                    <a:pt x="872" y="1787"/>
                    <a:pt x="859" y="1795"/>
                    <a:pt x="843" y="1795"/>
                  </a:cubicBezTo>
                  <a:lnTo>
                    <a:pt x="811" y="1795"/>
                  </a:lnTo>
                  <a:lnTo>
                    <a:pt x="840" y="1784"/>
                  </a:lnTo>
                  <a:lnTo>
                    <a:pt x="824" y="1800"/>
                  </a:lnTo>
                  <a:lnTo>
                    <a:pt x="831" y="1789"/>
                  </a:lnTo>
                  <a:lnTo>
                    <a:pt x="815" y="1821"/>
                  </a:lnTo>
                  <a:cubicBezTo>
                    <a:pt x="808" y="1835"/>
                    <a:pt x="795" y="1843"/>
                    <a:pt x="779" y="1843"/>
                  </a:cubicBezTo>
                  <a:lnTo>
                    <a:pt x="763" y="1843"/>
                  </a:lnTo>
                  <a:lnTo>
                    <a:pt x="792" y="1832"/>
                  </a:lnTo>
                  <a:lnTo>
                    <a:pt x="776" y="1848"/>
                  </a:lnTo>
                  <a:lnTo>
                    <a:pt x="760" y="1864"/>
                  </a:lnTo>
                  <a:cubicBezTo>
                    <a:pt x="752" y="1871"/>
                    <a:pt x="742" y="1875"/>
                    <a:pt x="731" y="1875"/>
                  </a:cubicBezTo>
                  <a:lnTo>
                    <a:pt x="715" y="1875"/>
                  </a:lnTo>
                  <a:lnTo>
                    <a:pt x="744" y="1864"/>
                  </a:lnTo>
                  <a:lnTo>
                    <a:pt x="728" y="1880"/>
                  </a:lnTo>
                  <a:lnTo>
                    <a:pt x="712" y="1896"/>
                  </a:lnTo>
                  <a:cubicBezTo>
                    <a:pt x="704" y="1903"/>
                    <a:pt x="694" y="1907"/>
                    <a:pt x="683" y="1907"/>
                  </a:cubicBezTo>
                  <a:lnTo>
                    <a:pt x="667" y="1907"/>
                  </a:lnTo>
                  <a:lnTo>
                    <a:pt x="696" y="1896"/>
                  </a:lnTo>
                  <a:lnTo>
                    <a:pt x="680" y="1912"/>
                  </a:lnTo>
                  <a:lnTo>
                    <a:pt x="687" y="1901"/>
                  </a:lnTo>
                  <a:lnTo>
                    <a:pt x="671" y="1933"/>
                  </a:lnTo>
                  <a:cubicBezTo>
                    <a:pt x="667" y="1941"/>
                    <a:pt x="661" y="1947"/>
                    <a:pt x="653" y="1951"/>
                  </a:cubicBezTo>
                  <a:lnTo>
                    <a:pt x="621" y="1967"/>
                  </a:lnTo>
                  <a:lnTo>
                    <a:pt x="632" y="1960"/>
                  </a:lnTo>
                  <a:lnTo>
                    <a:pt x="616" y="1976"/>
                  </a:lnTo>
                  <a:lnTo>
                    <a:pt x="623" y="1965"/>
                  </a:lnTo>
                  <a:lnTo>
                    <a:pt x="607" y="1997"/>
                  </a:lnTo>
                  <a:cubicBezTo>
                    <a:pt x="605" y="2001"/>
                    <a:pt x="603" y="2005"/>
                    <a:pt x="600" y="2008"/>
                  </a:cubicBezTo>
                  <a:lnTo>
                    <a:pt x="584" y="2024"/>
                  </a:lnTo>
                  <a:lnTo>
                    <a:pt x="568" y="2040"/>
                  </a:lnTo>
                  <a:lnTo>
                    <a:pt x="552" y="2056"/>
                  </a:lnTo>
                  <a:cubicBezTo>
                    <a:pt x="544" y="2063"/>
                    <a:pt x="534" y="2067"/>
                    <a:pt x="523" y="2067"/>
                  </a:cubicBezTo>
                  <a:lnTo>
                    <a:pt x="507" y="2067"/>
                  </a:lnTo>
                  <a:lnTo>
                    <a:pt x="536" y="2056"/>
                  </a:lnTo>
                  <a:lnTo>
                    <a:pt x="520" y="2072"/>
                  </a:lnTo>
                  <a:lnTo>
                    <a:pt x="504" y="2088"/>
                  </a:lnTo>
                  <a:lnTo>
                    <a:pt x="511" y="2077"/>
                  </a:lnTo>
                  <a:lnTo>
                    <a:pt x="495" y="2109"/>
                  </a:lnTo>
                  <a:cubicBezTo>
                    <a:pt x="493" y="2113"/>
                    <a:pt x="491" y="2117"/>
                    <a:pt x="488" y="2120"/>
                  </a:cubicBezTo>
                  <a:lnTo>
                    <a:pt x="472" y="2136"/>
                  </a:lnTo>
                  <a:cubicBezTo>
                    <a:pt x="464" y="2143"/>
                    <a:pt x="454" y="2147"/>
                    <a:pt x="443" y="2147"/>
                  </a:cubicBezTo>
                  <a:lnTo>
                    <a:pt x="411" y="2147"/>
                  </a:lnTo>
                  <a:lnTo>
                    <a:pt x="440" y="2136"/>
                  </a:lnTo>
                  <a:lnTo>
                    <a:pt x="424" y="2152"/>
                  </a:lnTo>
                  <a:lnTo>
                    <a:pt x="408" y="2168"/>
                  </a:lnTo>
                  <a:lnTo>
                    <a:pt x="392" y="2184"/>
                  </a:lnTo>
                  <a:lnTo>
                    <a:pt x="376" y="2200"/>
                  </a:lnTo>
                  <a:lnTo>
                    <a:pt x="383" y="2189"/>
                  </a:lnTo>
                  <a:lnTo>
                    <a:pt x="367" y="2221"/>
                  </a:lnTo>
                  <a:lnTo>
                    <a:pt x="351" y="2253"/>
                  </a:lnTo>
                  <a:cubicBezTo>
                    <a:pt x="344" y="2267"/>
                    <a:pt x="331" y="2275"/>
                    <a:pt x="315" y="2275"/>
                  </a:cubicBezTo>
                  <a:lnTo>
                    <a:pt x="299" y="2275"/>
                  </a:lnTo>
                  <a:lnTo>
                    <a:pt x="335" y="2253"/>
                  </a:lnTo>
                  <a:lnTo>
                    <a:pt x="319" y="2285"/>
                  </a:lnTo>
                  <a:cubicBezTo>
                    <a:pt x="312" y="2299"/>
                    <a:pt x="299" y="2307"/>
                    <a:pt x="283" y="2307"/>
                  </a:cubicBezTo>
                  <a:lnTo>
                    <a:pt x="267" y="2307"/>
                  </a:lnTo>
                  <a:lnTo>
                    <a:pt x="296" y="2296"/>
                  </a:lnTo>
                  <a:lnTo>
                    <a:pt x="280" y="2312"/>
                  </a:lnTo>
                  <a:lnTo>
                    <a:pt x="287" y="2301"/>
                  </a:lnTo>
                  <a:lnTo>
                    <a:pt x="271" y="2333"/>
                  </a:lnTo>
                  <a:cubicBezTo>
                    <a:pt x="264" y="2347"/>
                    <a:pt x="251" y="2355"/>
                    <a:pt x="235" y="2355"/>
                  </a:cubicBezTo>
                  <a:lnTo>
                    <a:pt x="203" y="2355"/>
                  </a:lnTo>
                  <a:lnTo>
                    <a:pt x="232" y="2344"/>
                  </a:lnTo>
                  <a:lnTo>
                    <a:pt x="216" y="2360"/>
                  </a:lnTo>
                  <a:lnTo>
                    <a:pt x="200" y="2376"/>
                  </a:lnTo>
                  <a:lnTo>
                    <a:pt x="207" y="2365"/>
                  </a:lnTo>
                  <a:lnTo>
                    <a:pt x="191" y="2397"/>
                  </a:lnTo>
                  <a:cubicBezTo>
                    <a:pt x="184" y="2411"/>
                    <a:pt x="171" y="2419"/>
                    <a:pt x="155" y="2419"/>
                  </a:cubicBezTo>
                  <a:lnTo>
                    <a:pt x="139" y="2419"/>
                  </a:lnTo>
                  <a:lnTo>
                    <a:pt x="175" y="2397"/>
                  </a:lnTo>
                  <a:lnTo>
                    <a:pt x="159" y="2429"/>
                  </a:lnTo>
                  <a:cubicBezTo>
                    <a:pt x="157" y="2433"/>
                    <a:pt x="155" y="2437"/>
                    <a:pt x="152" y="2440"/>
                  </a:cubicBezTo>
                  <a:lnTo>
                    <a:pt x="136" y="2456"/>
                  </a:lnTo>
                  <a:lnTo>
                    <a:pt x="143" y="2445"/>
                  </a:lnTo>
                  <a:lnTo>
                    <a:pt x="127" y="2477"/>
                  </a:lnTo>
                  <a:lnTo>
                    <a:pt x="111" y="2509"/>
                  </a:lnTo>
                  <a:cubicBezTo>
                    <a:pt x="104" y="2523"/>
                    <a:pt x="91" y="2531"/>
                    <a:pt x="75" y="2531"/>
                  </a:cubicBezTo>
                  <a:lnTo>
                    <a:pt x="59" y="2531"/>
                  </a:lnTo>
                  <a:lnTo>
                    <a:pt x="88" y="2520"/>
                  </a:lnTo>
                  <a:lnTo>
                    <a:pt x="72" y="2536"/>
                  </a:lnTo>
                  <a:cubicBezTo>
                    <a:pt x="56" y="2551"/>
                    <a:pt x="31" y="2551"/>
                    <a:pt x="15" y="2536"/>
                  </a:cubicBezTo>
                  <a:cubicBezTo>
                    <a:pt x="0" y="2520"/>
                    <a:pt x="0" y="2495"/>
                    <a:pt x="15" y="2479"/>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grpSp>
      <p:grpSp>
        <p:nvGrpSpPr>
          <p:cNvPr id="215" name="Group 214">
            <a:extLst>
              <a:ext uri="{FF2B5EF4-FFF2-40B4-BE49-F238E27FC236}">
                <a16:creationId xmlns:a16="http://schemas.microsoft.com/office/drawing/2014/main" id="{FA5545A5-8250-407D-81CC-3EDC384A9EFA}"/>
              </a:ext>
            </a:extLst>
          </p:cNvPr>
          <p:cNvGrpSpPr/>
          <p:nvPr/>
        </p:nvGrpSpPr>
        <p:grpSpPr>
          <a:xfrm>
            <a:off x="925433" y="3344689"/>
            <a:ext cx="3515779" cy="1576387"/>
            <a:chOff x="925433" y="3275013"/>
            <a:chExt cx="3515779" cy="1576387"/>
          </a:xfrm>
          <a:solidFill>
            <a:srgbClr val="6B4487"/>
          </a:solidFill>
        </p:grpSpPr>
        <p:sp>
          <p:nvSpPr>
            <p:cNvPr id="216" name="Freeform 41">
              <a:extLst>
                <a:ext uri="{FF2B5EF4-FFF2-40B4-BE49-F238E27FC236}">
                  <a16:creationId xmlns:a16="http://schemas.microsoft.com/office/drawing/2014/main" id="{FFADFAD9-19C3-48C7-8A8A-F38FBC8DE48A}"/>
                </a:ext>
              </a:extLst>
            </p:cNvPr>
            <p:cNvSpPr>
              <a:spLocks/>
            </p:cNvSpPr>
            <p:nvPr/>
          </p:nvSpPr>
          <p:spPr bwMode="auto">
            <a:xfrm>
              <a:off x="925433" y="3937000"/>
              <a:ext cx="1951181" cy="914400"/>
            </a:xfrm>
            <a:custGeom>
              <a:avLst/>
              <a:gdLst>
                <a:gd name="T0" fmla="*/ 140 w 3574"/>
                <a:gd name="T1" fmla="*/ 2753 h 2917"/>
                <a:gd name="T2" fmla="*/ 252 w 3574"/>
                <a:gd name="T3" fmla="*/ 2673 h 2917"/>
                <a:gd name="T4" fmla="*/ 380 w 3574"/>
                <a:gd name="T5" fmla="*/ 2593 h 2917"/>
                <a:gd name="T6" fmla="*/ 492 w 3574"/>
                <a:gd name="T7" fmla="*/ 2529 h 2917"/>
                <a:gd name="T8" fmla="*/ 616 w 3574"/>
                <a:gd name="T9" fmla="*/ 2405 h 2917"/>
                <a:gd name="T10" fmla="*/ 700 w 3574"/>
                <a:gd name="T11" fmla="*/ 2305 h 2917"/>
                <a:gd name="T12" fmla="*/ 805 w 3574"/>
                <a:gd name="T13" fmla="*/ 2220 h 2917"/>
                <a:gd name="T14" fmla="*/ 917 w 3574"/>
                <a:gd name="T15" fmla="*/ 2140 h 2917"/>
                <a:gd name="T16" fmla="*/ 1048 w 3574"/>
                <a:gd name="T17" fmla="*/ 1989 h 2917"/>
                <a:gd name="T18" fmla="*/ 1192 w 3574"/>
                <a:gd name="T19" fmla="*/ 1925 h 2917"/>
                <a:gd name="T20" fmla="*/ 1260 w 3574"/>
                <a:gd name="T21" fmla="*/ 1825 h 2917"/>
                <a:gd name="T22" fmla="*/ 1356 w 3574"/>
                <a:gd name="T23" fmla="*/ 1777 h 2917"/>
                <a:gd name="T24" fmla="*/ 1500 w 3574"/>
                <a:gd name="T25" fmla="*/ 1617 h 2917"/>
                <a:gd name="T26" fmla="*/ 1612 w 3574"/>
                <a:gd name="T27" fmla="*/ 1521 h 2917"/>
                <a:gd name="T28" fmla="*/ 1724 w 3574"/>
                <a:gd name="T29" fmla="*/ 1425 h 2917"/>
                <a:gd name="T30" fmla="*/ 1864 w 3574"/>
                <a:gd name="T31" fmla="*/ 1317 h 2917"/>
                <a:gd name="T32" fmla="*/ 1976 w 3574"/>
                <a:gd name="T33" fmla="*/ 1253 h 2917"/>
                <a:gd name="T34" fmla="*/ 2044 w 3574"/>
                <a:gd name="T35" fmla="*/ 1217 h 2917"/>
                <a:gd name="T36" fmla="*/ 2216 w 3574"/>
                <a:gd name="T37" fmla="*/ 1093 h 2917"/>
                <a:gd name="T38" fmla="*/ 2328 w 3574"/>
                <a:gd name="T39" fmla="*/ 949 h 2917"/>
                <a:gd name="T40" fmla="*/ 2412 w 3574"/>
                <a:gd name="T41" fmla="*/ 833 h 2917"/>
                <a:gd name="T42" fmla="*/ 2533 w 3574"/>
                <a:gd name="T43" fmla="*/ 748 h 2917"/>
                <a:gd name="T44" fmla="*/ 2652 w 3574"/>
                <a:gd name="T45" fmla="*/ 657 h 2917"/>
                <a:gd name="T46" fmla="*/ 2764 w 3574"/>
                <a:gd name="T47" fmla="*/ 609 h 2917"/>
                <a:gd name="T48" fmla="*/ 2871 w 3574"/>
                <a:gd name="T49" fmla="*/ 522 h 2917"/>
                <a:gd name="T50" fmla="*/ 2988 w 3574"/>
                <a:gd name="T51" fmla="*/ 465 h 2917"/>
                <a:gd name="T52" fmla="*/ 3093 w 3574"/>
                <a:gd name="T53" fmla="*/ 396 h 2917"/>
                <a:gd name="T54" fmla="*/ 3196 w 3574"/>
                <a:gd name="T55" fmla="*/ 289 h 2917"/>
                <a:gd name="T56" fmla="*/ 3301 w 3574"/>
                <a:gd name="T57" fmla="*/ 236 h 2917"/>
                <a:gd name="T58" fmla="*/ 3404 w 3574"/>
                <a:gd name="T59" fmla="*/ 113 h 2917"/>
                <a:gd name="T60" fmla="*/ 3514 w 3574"/>
                <a:gd name="T61" fmla="*/ 97 h 2917"/>
                <a:gd name="T62" fmla="*/ 3429 w 3574"/>
                <a:gd name="T63" fmla="*/ 218 h 2917"/>
                <a:gd name="T64" fmla="*/ 3306 w 3574"/>
                <a:gd name="T65" fmla="*/ 305 h 2917"/>
                <a:gd name="T66" fmla="*/ 3228 w 3574"/>
                <a:gd name="T67" fmla="*/ 351 h 2917"/>
                <a:gd name="T68" fmla="*/ 3093 w 3574"/>
                <a:gd name="T69" fmla="*/ 506 h 2917"/>
                <a:gd name="T70" fmla="*/ 2968 w 3574"/>
                <a:gd name="T71" fmla="*/ 549 h 2917"/>
                <a:gd name="T72" fmla="*/ 2856 w 3574"/>
                <a:gd name="T73" fmla="*/ 661 h 2917"/>
                <a:gd name="T74" fmla="*/ 2789 w 3574"/>
                <a:gd name="T75" fmla="*/ 682 h 2917"/>
                <a:gd name="T76" fmla="*/ 2632 w 3574"/>
                <a:gd name="T77" fmla="*/ 757 h 2917"/>
                <a:gd name="T78" fmla="*/ 2549 w 3574"/>
                <a:gd name="T79" fmla="*/ 842 h 2917"/>
                <a:gd name="T80" fmla="*/ 2428 w 3574"/>
                <a:gd name="T81" fmla="*/ 943 h 2917"/>
                <a:gd name="T82" fmla="*/ 2316 w 3574"/>
                <a:gd name="T83" fmla="*/ 1023 h 2917"/>
                <a:gd name="T84" fmla="*/ 2197 w 3574"/>
                <a:gd name="T85" fmla="*/ 1194 h 2917"/>
                <a:gd name="T86" fmla="*/ 2069 w 3574"/>
                <a:gd name="T87" fmla="*/ 1274 h 2917"/>
                <a:gd name="T88" fmla="*/ 1980 w 3574"/>
                <a:gd name="T89" fmla="*/ 1327 h 2917"/>
                <a:gd name="T90" fmla="*/ 1845 w 3574"/>
                <a:gd name="T91" fmla="*/ 1418 h 2917"/>
                <a:gd name="T92" fmla="*/ 1749 w 3574"/>
                <a:gd name="T93" fmla="*/ 1498 h 2917"/>
                <a:gd name="T94" fmla="*/ 1628 w 3574"/>
                <a:gd name="T95" fmla="*/ 1615 h 2917"/>
                <a:gd name="T96" fmla="*/ 1518 w 3574"/>
                <a:gd name="T97" fmla="*/ 1690 h 2917"/>
                <a:gd name="T98" fmla="*/ 1388 w 3574"/>
                <a:gd name="T99" fmla="*/ 1855 h 2917"/>
                <a:gd name="T100" fmla="*/ 1256 w 3574"/>
                <a:gd name="T101" fmla="*/ 1941 h 2917"/>
                <a:gd name="T102" fmla="*/ 1173 w 3574"/>
                <a:gd name="T103" fmla="*/ 2010 h 2917"/>
                <a:gd name="T104" fmla="*/ 1054 w 3574"/>
                <a:gd name="T105" fmla="*/ 2106 h 2917"/>
                <a:gd name="T106" fmla="*/ 949 w 3574"/>
                <a:gd name="T107" fmla="*/ 2202 h 2917"/>
                <a:gd name="T108" fmla="*/ 837 w 3574"/>
                <a:gd name="T109" fmla="*/ 2298 h 2917"/>
                <a:gd name="T110" fmla="*/ 709 w 3574"/>
                <a:gd name="T111" fmla="*/ 2394 h 2917"/>
                <a:gd name="T112" fmla="*/ 613 w 3574"/>
                <a:gd name="T113" fmla="*/ 2506 h 2917"/>
                <a:gd name="T114" fmla="*/ 472 w 3574"/>
                <a:gd name="T115" fmla="*/ 2613 h 2917"/>
                <a:gd name="T116" fmla="*/ 360 w 3574"/>
                <a:gd name="T117" fmla="*/ 2693 h 2917"/>
                <a:gd name="T118" fmla="*/ 277 w 3574"/>
                <a:gd name="T119" fmla="*/ 2746 h 2917"/>
                <a:gd name="T120" fmla="*/ 138 w 3574"/>
                <a:gd name="T121" fmla="*/ 2865 h 2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74" h="2917">
                  <a:moveTo>
                    <a:pt x="40" y="2837"/>
                  </a:moveTo>
                  <a:lnTo>
                    <a:pt x="56" y="2837"/>
                  </a:lnTo>
                  <a:lnTo>
                    <a:pt x="72" y="2837"/>
                  </a:lnTo>
                  <a:lnTo>
                    <a:pt x="37" y="2860"/>
                  </a:lnTo>
                  <a:lnTo>
                    <a:pt x="53" y="2828"/>
                  </a:lnTo>
                  <a:cubicBezTo>
                    <a:pt x="57" y="2820"/>
                    <a:pt x="63" y="2814"/>
                    <a:pt x="71" y="2810"/>
                  </a:cubicBezTo>
                  <a:lnTo>
                    <a:pt x="103" y="2794"/>
                  </a:lnTo>
                  <a:lnTo>
                    <a:pt x="92" y="2801"/>
                  </a:lnTo>
                  <a:lnTo>
                    <a:pt x="108" y="2785"/>
                  </a:lnTo>
                  <a:lnTo>
                    <a:pt x="124" y="2769"/>
                  </a:lnTo>
                  <a:lnTo>
                    <a:pt x="140" y="2753"/>
                  </a:lnTo>
                  <a:lnTo>
                    <a:pt x="156" y="2737"/>
                  </a:lnTo>
                  <a:cubicBezTo>
                    <a:pt x="164" y="2730"/>
                    <a:pt x="174" y="2725"/>
                    <a:pt x="184" y="2725"/>
                  </a:cubicBezTo>
                  <a:lnTo>
                    <a:pt x="200" y="2725"/>
                  </a:lnTo>
                  <a:lnTo>
                    <a:pt x="172" y="2737"/>
                  </a:lnTo>
                  <a:lnTo>
                    <a:pt x="188" y="2721"/>
                  </a:lnTo>
                  <a:lnTo>
                    <a:pt x="204" y="2705"/>
                  </a:lnTo>
                  <a:lnTo>
                    <a:pt x="220" y="2689"/>
                  </a:lnTo>
                  <a:lnTo>
                    <a:pt x="236" y="2673"/>
                  </a:lnTo>
                  <a:cubicBezTo>
                    <a:pt x="244" y="2666"/>
                    <a:pt x="254" y="2661"/>
                    <a:pt x="264" y="2661"/>
                  </a:cubicBezTo>
                  <a:lnTo>
                    <a:pt x="280" y="2661"/>
                  </a:lnTo>
                  <a:lnTo>
                    <a:pt x="252" y="2673"/>
                  </a:lnTo>
                  <a:lnTo>
                    <a:pt x="284" y="2641"/>
                  </a:lnTo>
                  <a:cubicBezTo>
                    <a:pt x="292" y="2634"/>
                    <a:pt x="302" y="2629"/>
                    <a:pt x="312" y="2629"/>
                  </a:cubicBezTo>
                  <a:lnTo>
                    <a:pt x="328" y="2629"/>
                  </a:lnTo>
                  <a:lnTo>
                    <a:pt x="300" y="2641"/>
                  </a:lnTo>
                  <a:lnTo>
                    <a:pt x="316" y="2625"/>
                  </a:lnTo>
                  <a:cubicBezTo>
                    <a:pt x="324" y="2618"/>
                    <a:pt x="334" y="2613"/>
                    <a:pt x="344" y="2613"/>
                  </a:cubicBezTo>
                  <a:lnTo>
                    <a:pt x="360" y="2613"/>
                  </a:lnTo>
                  <a:lnTo>
                    <a:pt x="376" y="2613"/>
                  </a:lnTo>
                  <a:lnTo>
                    <a:pt x="348" y="2625"/>
                  </a:lnTo>
                  <a:lnTo>
                    <a:pt x="364" y="2609"/>
                  </a:lnTo>
                  <a:lnTo>
                    <a:pt x="380" y="2593"/>
                  </a:lnTo>
                  <a:lnTo>
                    <a:pt x="396" y="2577"/>
                  </a:lnTo>
                  <a:cubicBezTo>
                    <a:pt x="404" y="2570"/>
                    <a:pt x="414" y="2565"/>
                    <a:pt x="424" y="2565"/>
                  </a:cubicBezTo>
                  <a:lnTo>
                    <a:pt x="440" y="2565"/>
                  </a:lnTo>
                  <a:lnTo>
                    <a:pt x="405" y="2588"/>
                  </a:lnTo>
                  <a:lnTo>
                    <a:pt x="421" y="2556"/>
                  </a:lnTo>
                  <a:cubicBezTo>
                    <a:pt x="427" y="2542"/>
                    <a:pt x="441" y="2533"/>
                    <a:pt x="456" y="2533"/>
                  </a:cubicBezTo>
                  <a:lnTo>
                    <a:pt x="472" y="2533"/>
                  </a:lnTo>
                  <a:lnTo>
                    <a:pt x="488" y="2533"/>
                  </a:lnTo>
                  <a:lnTo>
                    <a:pt x="471" y="2538"/>
                  </a:lnTo>
                  <a:lnTo>
                    <a:pt x="503" y="2522"/>
                  </a:lnTo>
                  <a:lnTo>
                    <a:pt x="492" y="2529"/>
                  </a:lnTo>
                  <a:lnTo>
                    <a:pt x="508" y="2513"/>
                  </a:lnTo>
                  <a:lnTo>
                    <a:pt x="499" y="2529"/>
                  </a:lnTo>
                  <a:lnTo>
                    <a:pt x="515" y="2481"/>
                  </a:lnTo>
                  <a:cubicBezTo>
                    <a:pt x="520" y="2464"/>
                    <a:pt x="535" y="2453"/>
                    <a:pt x="552" y="2453"/>
                  </a:cubicBezTo>
                  <a:lnTo>
                    <a:pt x="568" y="2453"/>
                  </a:lnTo>
                  <a:lnTo>
                    <a:pt x="540" y="2465"/>
                  </a:lnTo>
                  <a:lnTo>
                    <a:pt x="556" y="2449"/>
                  </a:lnTo>
                  <a:lnTo>
                    <a:pt x="549" y="2460"/>
                  </a:lnTo>
                  <a:lnTo>
                    <a:pt x="565" y="2428"/>
                  </a:lnTo>
                  <a:cubicBezTo>
                    <a:pt x="571" y="2414"/>
                    <a:pt x="585" y="2405"/>
                    <a:pt x="600" y="2405"/>
                  </a:cubicBezTo>
                  <a:lnTo>
                    <a:pt x="616" y="2405"/>
                  </a:lnTo>
                  <a:lnTo>
                    <a:pt x="588" y="2417"/>
                  </a:lnTo>
                  <a:lnTo>
                    <a:pt x="604" y="2401"/>
                  </a:lnTo>
                  <a:lnTo>
                    <a:pt x="620" y="2385"/>
                  </a:lnTo>
                  <a:lnTo>
                    <a:pt x="613" y="2396"/>
                  </a:lnTo>
                  <a:lnTo>
                    <a:pt x="629" y="2364"/>
                  </a:lnTo>
                  <a:cubicBezTo>
                    <a:pt x="631" y="2360"/>
                    <a:pt x="633" y="2356"/>
                    <a:pt x="636" y="2353"/>
                  </a:cubicBezTo>
                  <a:lnTo>
                    <a:pt x="652" y="2337"/>
                  </a:lnTo>
                  <a:cubicBezTo>
                    <a:pt x="655" y="2334"/>
                    <a:pt x="659" y="2332"/>
                    <a:pt x="663" y="2330"/>
                  </a:cubicBezTo>
                  <a:lnTo>
                    <a:pt x="695" y="2314"/>
                  </a:lnTo>
                  <a:lnTo>
                    <a:pt x="684" y="2321"/>
                  </a:lnTo>
                  <a:lnTo>
                    <a:pt x="700" y="2305"/>
                  </a:lnTo>
                  <a:lnTo>
                    <a:pt x="716" y="2289"/>
                  </a:lnTo>
                  <a:lnTo>
                    <a:pt x="732" y="2273"/>
                  </a:lnTo>
                  <a:cubicBezTo>
                    <a:pt x="740" y="2266"/>
                    <a:pt x="750" y="2261"/>
                    <a:pt x="760" y="2261"/>
                  </a:cubicBezTo>
                  <a:lnTo>
                    <a:pt x="776" y="2261"/>
                  </a:lnTo>
                  <a:lnTo>
                    <a:pt x="748" y="2273"/>
                  </a:lnTo>
                  <a:lnTo>
                    <a:pt x="764" y="2257"/>
                  </a:lnTo>
                  <a:lnTo>
                    <a:pt x="780" y="2241"/>
                  </a:lnTo>
                  <a:cubicBezTo>
                    <a:pt x="788" y="2234"/>
                    <a:pt x="798" y="2229"/>
                    <a:pt x="808" y="2229"/>
                  </a:cubicBezTo>
                  <a:lnTo>
                    <a:pt x="824" y="2229"/>
                  </a:lnTo>
                  <a:lnTo>
                    <a:pt x="789" y="2252"/>
                  </a:lnTo>
                  <a:lnTo>
                    <a:pt x="805" y="2220"/>
                  </a:lnTo>
                  <a:cubicBezTo>
                    <a:pt x="807" y="2216"/>
                    <a:pt x="809" y="2212"/>
                    <a:pt x="812" y="2209"/>
                  </a:cubicBezTo>
                  <a:lnTo>
                    <a:pt x="828" y="2193"/>
                  </a:lnTo>
                  <a:lnTo>
                    <a:pt x="844" y="2177"/>
                  </a:lnTo>
                  <a:lnTo>
                    <a:pt x="860" y="2161"/>
                  </a:lnTo>
                  <a:cubicBezTo>
                    <a:pt x="863" y="2158"/>
                    <a:pt x="867" y="2156"/>
                    <a:pt x="871" y="2154"/>
                  </a:cubicBezTo>
                  <a:lnTo>
                    <a:pt x="903" y="2138"/>
                  </a:lnTo>
                  <a:lnTo>
                    <a:pt x="892" y="2145"/>
                  </a:lnTo>
                  <a:lnTo>
                    <a:pt x="908" y="2129"/>
                  </a:lnTo>
                  <a:cubicBezTo>
                    <a:pt x="916" y="2122"/>
                    <a:pt x="926" y="2117"/>
                    <a:pt x="936" y="2117"/>
                  </a:cubicBezTo>
                  <a:lnTo>
                    <a:pt x="952" y="2117"/>
                  </a:lnTo>
                  <a:lnTo>
                    <a:pt x="917" y="2140"/>
                  </a:lnTo>
                  <a:lnTo>
                    <a:pt x="933" y="2108"/>
                  </a:lnTo>
                  <a:cubicBezTo>
                    <a:pt x="939" y="2094"/>
                    <a:pt x="953" y="2085"/>
                    <a:pt x="968" y="2085"/>
                  </a:cubicBezTo>
                  <a:lnTo>
                    <a:pt x="984" y="2085"/>
                  </a:lnTo>
                  <a:lnTo>
                    <a:pt x="956" y="2097"/>
                  </a:lnTo>
                  <a:lnTo>
                    <a:pt x="972" y="2081"/>
                  </a:lnTo>
                  <a:lnTo>
                    <a:pt x="988" y="2065"/>
                  </a:lnTo>
                  <a:lnTo>
                    <a:pt x="979" y="2081"/>
                  </a:lnTo>
                  <a:lnTo>
                    <a:pt x="995" y="2033"/>
                  </a:lnTo>
                  <a:cubicBezTo>
                    <a:pt x="996" y="2027"/>
                    <a:pt x="1000" y="2022"/>
                    <a:pt x="1004" y="2017"/>
                  </a:cubicBezTo>
                  <a:lnTo>
                    <a:pt x="1020" y="2001"/>
                  </a:lnTo>
                  <a:cubicBezTo>
                    <a:pt x="1028" y="1994"/>
                    <a:pt x="1038" y="1989"/>
                    <a:pt x="1048" y="1989"/>
                  </a:cubicBezTo>
                  <a:lnTo>
                    <a:pt x="1064" y="1989"/>
                  </a:lnTo>
                  <a:lnTo>
                    <a:pt x="1080" y="1989"/>
                  </a:lnTo>
                  <a:lnTo>
                    <a:pt x="1063" y="1994"/>
                  </a:lnTo>
                  <a:lnTo>
                    <a:pt x="1095" y="1978"/>
                  </a:lnTo>
                  <a:lnTo>
                    <a:pt x="1084" y="1985"/>
                  </a:lnTo>
                  <a:lnTo>
                    <a:pt x="1100" y="1969"/>
                  </a:lnTo>
                  <a:lnTo>
                    <a:pt x="1116" y="1953"/>
                  </a:lnTo>
                  <a:lnTo>
                    <a:pt x="1132" y="1937"/>
                  </a:lnTo>
                  <a:cubicBezTo>
                    <a:pt x="1140" y="1930"/>
                    <a:pt x="1150" y="1925"/>
                    <a:pt x="1160" y="1925"/>
                  </a:cubicBezTo>
                  <a:lnTo>
                    <a:pt x="1176" y="1925"/>
                  </a:lnTo>
                  <a:lnTo>
                    <a:pt x="1192" y="1925"/>
                  </a:lnTo>
                  <a:lnTo>
                    <a:pt x="1157" y="1948"/>
                  </a:lnTo>
                  <a:lnTo>
                    <a:pt x="1173" y="1916"/>
                  </a:lnTo>
                  <a:cubicBezTo>
                    <a:pt x="1175" y="1912"/>
                    <a:pt x="1177" y="1908"/>
                    <a:pt x="1180" y="1905"/>
                  </a:cubicBezTo>
                  <a:lnTo>
                    <a:pt x="1196" y="1889"/>
                  </a:lnTo>
                  <a:lnTo>
                    <a:pt x="1212" y="1873"/>
                  </a:lnTo>
                  <a:cubicBezTo>
                    <a:pt x="1220" y="1866"/>
                    <a:pt x="1230" y="1861"/>
                    <a:pt x="1240" y="1861"/>
                  </a:cubicBezTo>
                  <a:lnTo>
                    <a:pt x="1256" y="1861"/>
                  </a:lnTo>
                  <a:lnTo>
                    <a:pt x="1221" y="1884"/>
                  </a:lnTo>
                  <a:lnTo>
                    <a:pt x="1237" y="1852"/>
                  </a:lnTo>
                  <a:cubicBezTo>
                    <a:pt x="1239" y="1848"/>
                    <a:pt x="1241" y="1844"/>
                    <a:pt x="1244" y="1841"/>
                  </a:cubicBezTo>
                  <a:lnTo>
                    <a:pt x="1260" y="1825"/>
                  </a:lnTo>
                  <a:cubicBezTo>
                    <a:pt x="1268" y="1818"/>
                    <a:pt x="1278" y="1813"/>
                    <a:pt x="1288" y="1813"/>
                  </a:cubicBezTo>
                  <a:lnTo>
                    <a:pt x="1320" y="1813"/>
                  </a:lnTo>
                  <a:lnTo>
                    <a:pt x="1292" y="1825"/>
                  </a:lnTo>
                  <a:lnTo>
                    <a:pt x="1308" y="1809"/>
                  </a:lnTo>
                  <a:cubicBezTo>
                    <a:pt x="1316" y="1802"/>
                    <a:pt x="1326" y="1797"/>
                    <a:pt x="1336" y="1797"/>
                  </a:cubicBezTo>
                  <a:lnTo>
                    <a:pt x="1352" y="1797"/>
                  </a:lnTo>
                  <a:lnTo>
                    <a:pt x="1317" y="1820"/>
                  </a:lnTo>
                  <a:lnTo>
                    <a:pt x="1333" y="1788"/>
                  </a:lnTo>
                  <a:cubicBezTo>
                    <a:pt x="1339" y="1774"/>
                    <a:pt x="1353" y="1765"/>
                    <a:pt x="1368" y="1765"/>
                  </a:cubicBezTo>
                  <a:lnTo>
                    <a:pt x="1384" y="1765"/>
                  </a:lnTo>
                  <a:lnTo>
                    <a:pt x="1356" y="1777"/>
                  </a:lnTo>
                  <a:lnTo>
                    <a:pt x="1372" y="1761"/>
                  </a:lnTo>
                  <a:lnTo>
                    <a:pt x="1388" y="1745"/>
                  </a:lnTo>
                  <a:lnTo>
                    <a:pt x="1404" y="1729"/>
                  </a:lnTo>
                  <a:lnTo>
                    <a:pt x="1420" y="1713"/>
                  </a:lnTo>
                  <a:lnTo>
                    <a:pt x="1436" y="1697"/>
                  </a:lnTo>
                  <a:lnTo>
                    <a:pt x="1427" y="1713"/>
                  </a:lnTo>
                  <a:lnTo>
                    <a:pt x="1443" y="1665"/>
                  </a:lnTo>
                  <a:cubicBezTo>
                    <a:pt x="1446" y="1655"/>
                    <a:pt x="1453" y="1646"/>
                    <a:pt x="1463" y="1642"/>
                  </a:cubicBezTo>
                  <a:lnTo>
                    <a:pt x="1495" y="1626"/>
                  </a:lnTo>
                  <a:lnTo>
                    <a:pt x="1484" y="1633"/>
                  </a:lnTo>
                  <a:lnTo>
                    <a:pt x="1500" y="1617"/>
                  </a:lnTo>
                  <a:cubicBezTo>
                    <a:pt x="1508" y="1610"/>
                    <a:pt x="1518" y="1605"/>
                    <a:pt x="1528" y="1605"/>
                  </a:cubicBezTo>
                  <a:lnTo>
                    <a:pt x="1544" y="1605"/>
                  </a:lnTo>
                  <a:lnTo>
                    <a:pt x="1560" y="1605"/>
                  </a:lnTo>
                  <a:lnTo>
                    <a:pt x="1532" y="1617"/>
                  </a:lnTo>
                  <a:lnTo>
                    <a:pt x="1548" y="1601"/>
                  </a:lnTo>
                  <a:lnTo>
                    <a:pt x="1541" y="1612"/>
                  </a:lnTo>
                  <a:lnTo>
                    <a:pt x="1557" y="1580"/>
                  </a:lnTo>
                  <a:cubicBezTo>
                    <a:pt x="1559" y="1576"/>
                    <a:pt x="1561" y="1572"/>
                    <a:pt x="1564" y="1569"/>
                  </a:cubicBezTo>
                  <a:lnTo>
                    <a:pt x="1580" y="1553"/>
                  </a:lnTo>
                  <a:lnTo>
                    <a:pt x="1596" y="1537"/>
                  </a:lnTo>
                  <a:lnTo>
                    <a:pt x="1612" y="1521"/>
                  </a:lnTo>
                  <a:lnTo>
                    <a:pt x="1628" y="1505"/>
                  </a:lnTo>
                  <a:lnTo>
                    <a:pt x="1644" y="1489"/>
                  </a:lnTo>
                  <a:cubicBezTo>
                    <a:pt x="1652" y="1482"/>
                    <a:pt x="1662" y="1477"/>
                    <a:pt x="1672" y="1477"/>
                  </a:cubicBezTo>
                  <a:lnTo>
                    <a:pt x="1688" y="1477"/>
                  </a:lnTo>
                  <a:lnTo>
                    <a:pt x="1655" y="1495"/>
                  </a:lnTo>
                  <a:lnTo>
                    <a:pt x="1687" y="1447"/>
                  </a:lnTo>
                  <a:cubicBezTo>
                    <a:pt x="1689" y="1445"/>
                    <a:pt x="1690" y="1443"/>
                    <a:pt x="1692" y="1441"/>
                  </a:cubicBezTo>
                  <a:lnTo>
                    <a:pt x="1708" y="1425"/>
                  </a:lnTo>
                  <a:cubicBezTo>
                    <a:pt x="1716" y="1418"/>
                    <a:pt x="1726" y="1413"/>
                    <a:pt x="1736" y="1413"/>
                  </a:cubicBezTo>
                  <a:lnTo>
                    <a:pt x="1752" y="1413"/>
                  </a:lnTo>
                  <a:lnTo>
                    <a:pt x="1724" y="1425"/>
                  </a:lnTo>
                  <a:lnTo>
                    <a:pt x="1740" y="1409"/>
                  </a:lnTo>
                  <a:lnTo>
                    <a:pt x="1756" y="1393"/>
                  </a:lnTo>
                  <a:lnTo>
                    <a:pt x="1749" y="1404"/>
                  </a:lnTo>
                  <a:lnTo>
                    <a:pt x="1765" y="1372"/>
                  </a:lnTo>
                  <a:cubicBezTo>
                    <a:pt x="1771" y="1358"/>
                    <a:pt x="1785" y="1349"/>
                    <a:pt x="1800" y="1349"/>
                  </a:cubicBezTo>
                  <a:lnTo>
                    <a:pt x="1816" y="1349"/>
                  </a:lnTo>
                  <a:lnTo>
                    <a:pt x="1788" y="1361"/>
                  </a:lnTo>
                  <a:lnTo>
                    <a:pt x="1804" y="1345"/>
                  </a:lnTo>
                  <a:lnTo>
                    <a:pt x="1820" y="1329"/>
                  </a:lnTo>
                  <a:cubicBezTo>
                    <a:pt x="1828" y="1322"/>
                    <a:pt x="1838" y="1317"/>
                    <a:pt x="1848" y="1317"/>
                  </a:cubicBezTo>
                  <a:lnTo>
                    <a:pt x="1864" y="1317"/>
                  </a:lnTo>
                  <a:lnTo>
                    <a:pt x="1836" y="1329"/>
                  </a:lnTo>
                  <a:lnTo>
                    <a:pt x="1852" y="1313"/>
                  </a:lnTo>
                  <a:cubicBezTo>
                    <a:pt x="1860" y="1306"/>
                    <a:pt x="1870" y="1301"/>
                    <a:pt x="1880" y="1301"/>
                  </a:cubicBezTo>
                  <a:lnTo>
                    <a:pt x="1912" y="1301"/>
                  </a:lnTo>
                  <a:lnTo>
                    <a:pt x="1928" y="1301"/>
                  </a:lnTo>
                  <a:lnTo>
                    <a:pt x="1893" y="1324"/>
                  </a:lnTo>
                  <a:lnTo>
                    <a:pt x="1909" y="1292"/>
                  </a:lnTo>
                  <a:cubicBezTo>
                    <a:pt x="1911" y="1288"/>
                    <a:pt x="1913" y="1284"/>
                    <a:pt x="1916" y="1281"/>
                  </a:cubicBezTo>
                  <a:lnTo>
                    <a:pt x="1932" y="1265"/>
                  </a:lnTo>
                  <a:cubicBezTo>
                    <a:pt x="1940" y="1258"/>
                    <a:pt x="1950" y="1253"/>
                    <a:pt x="1960" y="1253"/>
                  </a:cubicBezTo>
                  <a:lnTo>
                    <a:pt x="1976" y="1253"/>
                  </a:lnTo>
                  <a:lnTo>
                    <a:pt x="1948" y="1265"/>
                  </a:lnTo>
                  <a:lnTo>
                    <a:pt x="1964" y="1249"/>
                  </a:lnTo>
                  <a:cubicBezTo>
                    <a:pt x="1972" y="1242"/>
                    <a:pt x="1982" y="1237"/>
                    <a:pt x="1992" y="1237"/>
                  </a:cubicBezTo>
                  <a:lnTo>
                    <a:pt x="2008" y="1237"/>
                  </a:lnTo>
                  <a:lnTo>
                    <a:pt x="1980" y="1249"/>
                  </a:lnTo>
                  <a:lnTo>
                    <a:pt x="1996" y="1233"/>
                  </a:lnTo>
                  <a:lnTo>
                    <a:pt x="2012" y="1217"/>
                  </a:lnTo>
                  <a:cubicBezTo>
                    <a:pt x="2020" y="1210"/>
                    <a:pt x="2030" y="1205"/>
                    <a:pt x="2040" y="1205"/>
                  </a:cubicBezTo>
                  <a:lnTo>
                    <a:pt x="2056" y="1205"/>
                  </a:lnTo>
                  <a:lnTo>
                    <a:pt x="2072" y="1205"/>
                  </a:lnTo>
                  <a:lnTo>
                    <a:pt x="2044" y="1217"/>
                  </a:lnTo>
                  <a:lnTo>
                    <a:pt x="2060" y="1201"/>
                  </a:lnTo>
                  <a:cubicBezTo>
                    <a:pt x="2063" y="1198"/>
                    <a:pt x="2067" y="1196"/>
                    <a:pt x="2071" y="1194"/>
                  </a:cubicBezTo>
                  <a:lnTo>
                    <a:pt x="2103" y="1178"/>
                  </a:lnTo>
                  <a:lnTo>
                    <a:pt x="2092" y="1185"/>
                  </a:lnTo>
                  <a:lnTo>
                    <a:pt x="2108" y="1169"/>
                  </a:lnTo>
                  <a:lnTo>
                    <a:pt x="2124" y="1153"/>
                  </a:lnTo>
                  <a:lnTo>
                    <a:pt x="2140" y="1137"/>
                  </a:lnTo>
                  <a:lnTo>
                    <a:pt x="2156" y="1121"/>
                  </a:lnTo>
                  <a:lnTo>
                    <a:pt x="2172" y="1105"/>
                  </a:lnTo>
                  <a:cubicBezTo>
                    <a:pt x="2180" y="1098"/>
                    <a:pt x="2190" y="1093"/>
                    <a:pt x="2200" y="1093"/>
                  </a:cubicBezTo>
                  <a:lnTo>
                    <a:pt x="2216" y="1093"/>
                  </a:lnTo>
                  <a:lnTo>
                    <a:pt x="2179" y="1121"/>
                  </a:lnTo>
                  <a:lnTo>
                    <a:pt x="2195" y="1073"/>
                  </a:lnTo>
                  <a:cubicBezTo>
                    <a:pt x="2196" y="1067"/>
                    <a:pt x="2200" y="1062"/>
                    <a:pt x="2204" y="1057"/>
                  </a:cubicBezTo>
                  <a:lnTo>
                    <a:pt x="2220" y="1041"/>
                  </a:lnTo>
                  <a:lnTo>
                    <a:pt x="2213" y="1052"/>
                  </a:lnTo>
                  <a:lnTo>
                    <a:pt x="2229" y="1020"/>
                  </a:lnTo>
                  <a:lnTo>
                    <a:pt x="2245" y="988"/>
                  </a:lnTo>
                  <a:cubicBezTo>
                    <a:pt x="2249" y="980"/>
                    <a:pt x="2255" y="974"/>
                    <a:pt x="2263" y="970"/>
                  </a:cubicBezTo>
                  <a:lnTo>
                    <a:pt x="2295" y="954"/>
                  </a:lnTo>
                  <a:cubicBezTo>
                    <a:pt x="2300" y="951"/>
                    <a:pt x="2306" y="949"/>
                    <a:pt x="2312" y="949"/>
                  </a:cubicBezTo>
                  <a:lnTo>
                    <a:pt x="2328" y="949"/>
                  </a:lnTo>
                  <a:lnTo>
                    <a:pt x="2300" y="961"/>
                  </a:lnTo>
                  <a:lnTo>
                    <a:pt x="2316" y="945"/>
                  </a:lnTo>
                  <a:lnTo>
                    <a:pt x="2332" y="929"/>
                  </a:lnTo>
                  <a:cubicBezTo>
                    <a:pt x="2340" y="922"/>
                    <a:pt x="2350" y="917"/>
                    <a:pt x="2360" y="917"/>
                  </a:cubicBezTo>
                  <a:lnTo>
                    <a:pt x="2376" y="917"/>
                  </a:lnTo>
                  <a:lnTo>
                    <a:pt x="2341" y="940"/>
                  </a:lnTo>
                  <a:lnTo>
                    <a:pt x="2357" y="908"/>
                  </a:lnTo>
                  <a:lnTo>
                    <a:pt x="2373" y="876"/>
                  </a:lnTo>
                  <a:cubicBezTo>
                    <a:pt x="2375" y="872"/>
                    <a:pt x="2377" y="868"/>
                    <a:pt x="2380" y="865"/>
                  </a:cubicBezTo>
                  <a:lnTo>
                    <a:pt x="2396" y="849"/>
                  </a:lnTo>
                  <a:lnTo>
                    <a:pt x="2412" y="833"/>
                  </a:lnTo>
                  <a:lnTo>
                    <a:pt x="2428" y="817"/>
                  </a:lnTo>
                  <a:lnTo>
                    <a:pt x="2444" y="801"/>
                  </a:lnTo>
                  <a:cubicBezTo>
                    <a:pt x="2452" y="794"/>
                    <a:pt x="2462" y="789"/>
                    <a:pt x="2472" y="789"/>
                  </a:cubicBezTo>
                  <a:lnTo>
                    <a:pt x="2488" y="789"/>
                  </a:lnTo>
                  <a:lnTo>
                    <a:pt x="2471" y="794"/>
                  </a:lnTo>
                  <a:lnTo>
                    <a:pt x="2503" y="778"/>
                  </a:lnTo>
                  <a:lnTo>
                    <a:pt x="2492" y="785"/>
                  </a:lnTo>
                  <a:lnTo>
                    <a:pt x="2508" y="769"/>
                  </a:lnTo>
                  <a:lnTo>
                    <a:pt x="2524" y="753"/>
                  </a:lnTo>
                  <a:lnTo>
                    <a:pt x="2540" y="737"/>
                  </a:lnTo>
                  <a:lnTo>
                    <a:pt x="2533" y="748"/>
                  </a:lnTo>
                  <a:lnTo>
                    <a:pt x="2549" y="716"/>
                  </a:lnTo>
                  <a:cubicBezTo>
                    <a:pt x="2555" y="702"/>
                    <a:pt x="2569" y="693"/>
                    <a:pt x="2584" y="693"/>
                  </a:cubicBezTo>
                  <a:lnTo>
                    <a:pt x="2600" y="693"/>
                  </a:lnTo>
                  <a:lnTo>
                    <a:pt x="2572" y="705"/>
                  </a:lnTo>
                  <a:lnTo>
                    <a:pt x="2588" y="689"/>
                  </a:lnTo>
                  <a:cubicBezTo>
                    <a:pt x="2596" y="682"/>
                    <a:pt x="2606" y="677"/>
                    <a:pt x="2616" y="677"/>
                  </a:cubicBezTo>
                  <a:lnTo>
                    <a:pt x="2632" y="677"/>
                  </a:lnTo>
                  <a:lnTo>
                    <a:pt x="2648" y="677"/>
                  </a:lnTo>
                  <a:lnTo>
                    <a:pt x="2620" y="689"/>
                  </a:lnTo>
                  <a:lnTo>
                    <a:pt x="2636" y="673"/>
                  </a:lnTo>
                  <a:lnTo>
                    <a:pt x="2652" y="657"/>
                  </a:lnTo>
                  <a:cubicBezTo>
                    <a:pt x="2655" y="654"/>
                    <a:pt x="2659" y="652"/>
                    <a:pt x="2663" y="650"/>
                  </a:cubicBezTo>
                  <a:lnTo>
                    <a:pt x="2695" y="634"/>
                  </a:lnTo>
                  <a:cubicBezTo>
                    <a:pt x="2700" y="631"/>
                    <a:pt x="2706" y="629"/>
                    <a:pt x="2712" y="629"/>
                  </a:cubicBezTo>
                  <a:lnTo>
                    <a:pt x="2728" y="629"/>
                  </a:lnTo>
                  <a:lnTo>
                    <a:pt x="2744" y="629"/>
                  </a:lnTo>
                  <a:lnTo>
                    <a:pt x="2716" y="641"/>
                  </a:lnTo>
                  <a:lnTo>
                    <a:pt x="2732" y="625"/>
                  </a:lnTo>
                  <a:cubicBezTo>
                    <a:pt x="2740" y="618"/>
                    <a:pt x="2750" y="613"/>
                    <a:pt x="2760" y="613"/>
                  </a:cubicBezTo>
                  <a:lnTo>
                    <a:pt x="2776" y="613"/>
                  </a:lnTo>
                  <a:lnTo>
                    <a:pt x="2748" y="625"/>
                  </a:lnTo>
                  <a:lnTo>
                    <a:pt x="2764" y="609"/>
                  </a:lnTo>
                  <a:cubicBezTo>
                    <a:pt x="2772" y="602"/>
                    <a:pt x="2782" y="597"/>
                    <a:pt x="2792" y="597"/>
                  </a:cubicBezTo>
                  <a:lnTo>
                    <a:pt x="2808" y="597"/>
                  </a:lnTo>
                  <a:lnTo>
                    <a:pt x="2824" y="597"/>
                  </a:lnTo>
                  <a:lnTo>
                    <a:pt x="2796" y="609"/>
                  </a:lnTo>
                  <a:lnTo>
                    <a:pt x="2812" y="593"/>
                  </a:lnTo>
                  <a:cubicBezTo>
                    <a:pt x="2820" y="586"/>
                    <a:pt x="2830" y="581"/>
                    <a:pt x="2840" y="581"/>
                  </a:cubicBezTo>
                  <a:lnTo>
                    <a:pt x="2856" y="581"/>
                  </a:lnTo>
                  <a:lnTo>
                    <a:pt x="2821" y="604"/>
                  </a:lnTo>
                  <a:lnTo>
                    <a:pt x="2837" y="572"/>
                  </a:lnTo>
                  <a:lnTo>
                    <a:pt x="2853" y="540"/>
                  </a:lnTo>
                  <a:cubicBezTo>
                    <a:pt x="2857" y="532"/>
                    <a:pt x="2863" y="526"/>
                    <a:pt x="2871" y="522"/>
                  </a:cubicBezTo>
                  <a:lnTo>
                    <a:pt x="2903" y="506"/>
                  </a:lnTo>
                  <a:cubicBezTo>
                    <a:pt x="2908" y="503"/>
                    <a:pt x="2914" y="501"/>
                    <a:pt x="2920" y="501"/>
                  </a:cubicBezTo>
                  <a:lnTo>
                    <a:pt x="2936" y="501"/>
                  </a:lnTo>
                  <a:lnTo>
                    <a:pt x="2952" y="501"/>
                  </a:lnTo>
                  <a:lnTo>
                    <a:pt x="2917" y="524"/>
                  </a:lnTo>
                  <a:lnTo>
                    <a:pt x="2933" y="492"/>
                  </a:lnTo>
                  <a:cubicBezTo>
                    <a:pt x="2939" y="478"/>
                    <a:pt x="2953" y="469"/>
                    <a:pt x="2968" y="469"/>
                  </a:cubicBezTo>
                  <a:lnTo>
                    <a:pt x="2984" y="469"/>
                  </a:lnTo>
                  <a:lnTo>
                    <a:pt x="3000" y="469"/>
                  </a:lnTo>
                  <a:lnTo>
                    <a:pt x="2972" y="481"/>
                  </a:lnTo>
                  <a:lnTo>
                    <a:pt x="2988" y="465"/>
                  </a:lnTo>
                  <a:cubicBezTo>
                    <a:pt x="2996" y="458"/>
                    <a:pt x="3006" y="453"/>
                    <a:pt x="3016" y="453"/>
                  </a:cubicBezTo>
                  <a:lnTo>
                    <a:pt x="3032" y="453"/>
                  </a:lnTo>
                  <a:lnTo>
                    <a:pt x="3004" y="465"/>
                  </a:lnTo>
                  <a:lnTo>
                    <a:pt x="3020" y="449"/>
                  </a:lnTo>
                  <a:cubicBezTo>
                    <a:pt x="3028" y="442"/>
                    <a:pt x="3038" y="437"/>
                    <a:pt x="3048" y="437"/>
                  </a:cubicBezTo>
                  <a:lnTo>
                    <a:pt x="3064" y="437"/>
                  </a:lnTo>
                  <a:lnTo>
                    <a:pt x="3036" y="449"/>
                  </a:lnTo>
                  <a:lnTo>
                    <a:pt x="3052" y="433"/>
                  </a:lnTo>
                  <a:lnTo>
                    <a:pt x="3084" y="401"/>
                  </a:lnTo>
                  <a:lnTo>
                    <a:pt x="3100" y="385"/>
                  </a:lnTo>
                  <a:lnTo>
                    <a:pt x="3093" y="396"/>
                  </a:lnTo>
                  <a:lnTo>
                    <a:pt x="3109" y="364"/>
                  </a:lnTo>
                  <a:cubicBezTo>
                    <a:pt x="3115" y="350"/>
                    <a:pt x="3129" y="341"/>
                    <a:pt x="3144" y="341"/>
                  </a:cubicBezTo>
                  <a:lnTo>
                    <a:pt x="3160" y="341"/>
                  </a:lnTo>
                  <a:lnTo>
                    <a:pt x="3132" y="353"/>
                  </a:lnTo>
                  <a:lnTo>
                    <a:pt x="3148" y="337"/>
                  </a:lnTo>
                  <a:lnTo>
                    <a:pt x="3141" y="348"/>
                  </a:lnTo>
                  <a:lnTo>
                    <a:pt x="3157" y="316"/>
                  </a:lnTo>
                  <a:cubicBezTo>
                    <a:pt x="3163" y="302"/>
                    <a:pt x="3177" y="293"/>
                    <a:pt x="3192" y="293"/>
                  </a:cubicBezTo>
                  <a:lnTo>
                    <a:pt x="3208" y="293"/>
                  </a:lnTo>
                  <a:lnTo>
                    <a:pt x="3180" y="305"/>
                  </a:lnTo>
                  <a:lnTo>
                    <a:pt x="3196" y="289"/>
                  </a:lnTo>
                  <a:lnTo>
                    <a:pt x="3212" y="273"/>
                  </a:lnTo>
                  <a:lnTo>
                    <a:pt x="3205" y="284"/>
                  </a:lnTo>
                  <a:lnTo>
                    <a:pt x="3221" y="252"/>
                  </a:lnTo>
                  <a:cubicBezTo>
                    <a:pt x="3227" y="238"/>
                    <a:pt x="3241" y="229"/>
                    <a:pt x="3256" y="229"/>
                  </a:cubicBezTo>
                  <a:lnTo>
                    <a:pt x="3272" y="229"/>
                  </a:lnTo>
                  <a:lnTo>
                    <a:pt x="3288" y="229"/>
                  </a:lnTo>
                  <a:lnTo>
                    <a:pt x="3271" y="234"/>
                  </a:lnTo>
                  <a:lnTo>
                    <a:pt x="3303" y="218"/>
                  </a:lnTo>
                  <a:cubicBezTo>
                    <a:pt x="3308" y="215"/>
                    <a:pt x="3314" y="213"/>
                    <a:pt x="3320" y="213"/>
                  </a:cubicBezTo>
                  <a:lnTo>
                    <a:pt x="3336" y="213"/>
                  </a:lnTo>
                  <a:lnTo>
                    <a:pt x="3301" y="236"/>
                  </a:lnTo>
                  <a:lnTo>
                    <a:pt x="3317" y="204"/>
                  </a:lnTo>
                  <a:cubicBezTo>
                    <a:pt x="3319" y="200"/>
                    <a:pt x="3321" y="196"/>
                    <a:pt x="3324" y="193"/>
                  </a:cubicBezTo>
                  <a:lnTo>
                    <a:pt x="3340" y="177"/>
                  </a:lnTo>
                  <a:lnTo>
                    <a:pt x="3356" y="161"/>
                  </a:lnTo>
                  <a:cubicBezTo>
                    <a:pt x="3364" y="154"/>
                    <a:pt x="3374" y="149"/>
                    <a:pt x="3384" y="149"/>
                  </a:cubicBezTo>
                  <a:lnTo>
                    <a:pt x="3400" y="149"/>
                  </a:lnTo>
                  <a:lnTo>
                    <a:pt x="3372" y="161"/>
                  </a:lnTo>
                  <a:lnTo>
                    <a:pt x="3388" y="145"/>
                  </a:lnTo>
                  <a:lnTo>
                    <a:pt x="3381" y="156"/>
                  </a:lnTo>
                  <a:lnTo>
                    <a:pt x="3397" y="124"/>
                  </a:lnTo>
                  <a:cubicBezTo>
                    <a:pt x="3399" y="120"/>
                    <a:pt x="3401" y="116"/>
                    <a:pt x="3404" y="113"/>
                  </a:cubicBezTo>
                  <a:lnTo>
                    <a:pt x="3420" y="97"/>
                  </a:lnTo>
                  <a:lnTo>
                    <a:pt x="3413" y="108"/>
                  </a:lnTo>
                  <a:lnTo>
                    <a:pt x="3429" y="76"/>
                  </a:lnTo>
                  <a:cubicBezTo>
                    <a:pt x="3431" y="72"/>
                    <a:pt x="3433" y="68"/>
                    <a:pt x="3436" y="65"/>
                  </a:cubicBezTo>
                  <a:lnTo>
                    <a:pt x="3452" y="49"/>
                  </a:lnTo>
                  <a:lnTo>
                    <a:pt x="3468" y="33"/>
                  </a:lnTo>
                  <a:cubicBezTo>
                    <a:pt x="3471" y="30"/>
                    <a:pt x="3475" y="28"/>
                    <a:pt x="3479" y="26"/>
                  </a:cubicBezTo>
                  <a:lnTo>
                    <a:pt x="3511" y="10"/>
                  </a:lnTo>
                  <a:cubicBezTo>
                    <a:pt x="3530" y="0"/>
                    <a:pt x="3554" y="8"/>
                    <a:pt x="3564" y="28"/>
                  </a:cubicBezTo>
                  <a:cubicBezTo>
                    <a:pt x="3574" y="47"/>
                    <a:pt x="3566" y="71"/>
                    <a:pt x="3546" y="81"/>
                  </a:cubicBezTo>
                  <a:lnTo>
                    <a:pt x="3514" y="97"/>
                  </a:lnTo>
                  <a:lnTo>
                    <a:pt x="3525" y="90"/>
                  </a:lnTo>
                  <a:lnTo>
                    <a:pt x="3509" y="106"/>
                  </a:lnTo>
                  <a:lnTo>
                    <a:pt x="3493" y="122"/>
                  </a:lnTo>
                  <a:lnTo>
                    <a:pt x="3500" y="111"/>
                  </a:lnTo>
                  <a:lnTo>
                    <a:pt x="3484" y="143"/>
                  </a:lnTo>
                  <a:cubicBezTo>
                    <a:pt x="3482" y="147"/>
                    <a:pt x="3480" y="151"/>
                    <a:pt x="3477" y="154"/>
                  </a:cubicBezTo>
                  <a:lnTo>
                    <a:pt x="3461" y="170"/>
                  </a:lnTo>
                  <a:lnTo>
                    <a:pt x="3468" y="159"/>
                  </a:lnTo>
                  <a:lnTo>
                    <a:pt x="3452" y="191"/>
                  </a:lnTo>
                  <a:cubicBezTo>
                    <a:pt x="3450" y="195"/>
                    <a:pt x="3448" y="199"/>
                    <a:pt x="3445" y="202"/>
                  </a:cubicBezTo>
                  <a:lnTo>
                    <a:pt x="3429" y="218"/>
                  </a:lnTo>
                  <a:cubicBezTo>
                    <a:pt x="3421" y="225"/>
                    <a:pt x="3411" y="229"/>
                    <a:pt x="3400" y="229"/>
                  </a:cubicBezTo>
                  <a:lnTo>
                    <a:pt x="3384" y="229"/>
                  </a:lnTo>
                  <a:lnTo>
                    <a:pt x="3413" y="218"/>
                  </a:lnTo>
                  <a:lnTo>
                    <a:pt x="3397" y="234"/>
                  </a:lnTo>
                  <a:lnTo>
                    <a:pt x="3381" y="250"/>
                  </a:lnTo>
                  <a:lnTo>
                    <a:pt x="3388" y="239"/>
                  </a:lnTo>
                  <a:lnTo>
                    <a:pt x="3372" y="271"/>
                  </a:lnTo>
                  <a:cubicBezTo>
                    <a:pt x="3365" y="285"/>
                    <a:pt x="3352" y="293"/>
                    <a:pt x="3336" y="293"/>
                  </a:cubicBezTo>
                  <a:lnTo>
                    <a:pt x="3320" y="293"/>
                  </a:lnTo>
                  <a:lnTo>
                    <a:pt x="3338" y="289"/>
                  </a:lnTo>
                  <a:lnTo>
                    <a:pt x="3306" y="305"/>
                  </a:lnTo>
                  <a:cubicBezTo>
                    <a:pt x="3301" y="308"/>
                    <a:pt x="3295" y="309"/>
                    <a:pt x="3288" y="309"/>
                  </a:cubicBezTo>
                  <a:lnTo>
                    <a:pt x="3272" y="309"/>
                  </a:lnTo>
                  <a:lnTo>
                    <a:pt x="3256" y="309"/>
                  </a:lnTo>
                  <a:lnTo>
                    <a:pt x="3292" y="287"/>
                  </a:lnTo>
                  <a:lnTo>
                    <a:pt x="3276" y="319"/>
                  </a:lnTo>
                  <a:cubicBezTo>
                    <a:pt x="3274" y="323"/>
                    <a:pt x="3272" y="327"/>
                    <a:pt x="3269" y="330"/>
                  </a:cubicBezTo>
                  <a:lnTo>
                    <a:pt x="3253" y="346"/>
                  </a:lnTo>
                  <a:lnTo>
                    <a:pt x="3237" y="362"/>
                  </a:lnTo>
                  <a:cubicBezTo>
                    <a:pt x="3229" y="369"/>
                    <a:pt x="3219" y="373"/>
                    <a:pt x="3208" y="373"/>
                  </a:cubicBezTo>
                  <a:lnTo>
                    <a:pt x="3192" y="373"/>
                  </a:lnTo>
                  <a:lnTo>
                    <a:pt x="3228" y="351"/>
                  </a:lnTo>
                  <a:lnTo>
                    <a:pt x="3212" y="383"/>
                  </a:lnTo>
                  <a:cubicBezTo>
                    <a:pt x="3210" y="387"/>
                    <a:pt x="3208" y="391"/>
                    <a:pt x="3205" y="394"/>
                  </a:cubicBezTo>
                  <a:lnTo>
                    <a:pt x="3189" y="410"/>
                  </a:lnTo>
                  <a:cubicBezTo>
                    <a:pt x="3181" y="417"/>
                    <a:pt x="3171" y="421"/>
                    <a:pt x="3160" y="421"/>
                  </a:cubicBezTo>
                  <a:lnTo>
                    <a:pt x="3144" y="421"/>
                  </a:lnTo>
                  <a:lnTo>
                    <a:pt x="3180" y="399"/>
                  </a:lnTo>
                  <a:lnTo>
                    <a:pt x="3164" y="431"/>
                  </a:lnTo>
                  <a:cubicBezTo>
                    <a:pt x="3162" y="435"/>
                    <a:pt x="3160" y="439"/>
                    <a:pt x="3157" y="442"/>
                  </a:cubicBezTo>
                  <a:lnTo>
                    <a:pt x="3141" y="458"/>
                  </a:lnTo>
                  <a:lnTo>
                    <a:pt x="3109" y="490"/>
                  </a:lnTo>
                  <a:lnTo>
                    <a:pt x="3093" y="506"/>
                  </a:lnTo>
                  <a:cubicBezTo>
                    <a:pt x="3085" y="513"/>
                    <a:pt x="3075" y="517"/>
                    <a:pt x="3064" y="517"/>
                  </a:cubicBezTo>
                  <a:lnTo>
                    <a:pt x="3048" y="517"/>
                  </a:lnTo>
                  <a:lnTo>
                    <a:pt x="3077" y="506"/>
                  </a:lnTo>
                  <a:lnTo>
                    <a:pt x="3061" y="522"/>
                  </a:lnTo>
                  <a:cubicBezTo>
                    <a:pt x="3053" y="529"/>
                    <a:pt x="3043" y="533"/>
                    <a:pt x="3032" y="533"/>
                  </a:cubicBezTo>
                  <a:lnTo>
                    <a:pt x="3016" y="533"/>
                  </a:lnTo>
                  <a:lnTo>
                    <a:pt x="3045" y="522"/>
                  </a:lnTo>
                  <a:lnTo>
                    <a:pt x="3029" y="538"/>
                  </a:lnTo>
                  <a:cubicBezTo>
                    <a:pt x="3021" y="545"/>
                    <a:pt x="3011" y="549"/>
                    <a:pt x="3000" y="549"/>
                  </a:cubicBezTo>
                  <a:lnTo>
                    <a:pt x="2984" y="549"/>
                  </a:lnTo>
                  <a:lnTo>
                    <a:pt x="2968" y="549"/>
                  </a:lnTo>
                  <a:lnTo>
                    <a:pt x="3004" y="527"/>
                  </a:lnTo>
                  <a:lnTo>
                    <a:pt x="2988" y="559"/>
                  </a:lnTo>
                  <a:cubicBezTo>
                    <a:pt x="2981" y="573"/>
                    <a:pt x="2968" y="581"/>
                    <a:pt x="2952" y="581"/>
                  </a:cubicBezTo>
                  <a:lnTo>
                    <a:pt x="2936" y="581"/>
                  </a:lnTo>
                  <a:lnTo>
                    <a:pt x="2920" y="581"/>
                  </a:lnTo>
                  <a:lnTo>
                    <a:pt x="2938" y="577"/>
                  </a:lnTo>
                  <a:lnTo>
                    <a:pt x="2906" y="593"/>
                  </a:lnTo>
                  <a:lnTo>
                    <a:pt x="2924" y="575"/>
                  </a:lnTo>
                  <a:lnTo>
                    <a:pt x="2908" y="607"/>
                  </a:lnTo>
                  <a:lnTo>
                    <a:pt x="2892" y="639"/>
                  </a:lnTo>
                  <a:cubicBezTo>
                    <a:pt x="2885" y="653"/>
                    <a:pt x="2872" y="661"/>
                    <a:pt x="2856" y="661"/>
                  </a:cubicBezTo>
                  <a:lnTo>
                    <a:pt x="2840" y="661"/>
                  </a:lnTo>
                  <a:lnTo>
                    <a:pt x="2869" y="650"/>
                  </a:lnTo>
                  <a:lnTo>
                    <a:pt x="2853" y="666"/>
                  </a:lnTo>
                  <a:cubicBezTo>
                    <a:pt x="2845" y="673"/>
                    <a:pt x="2835" y="677"/>
                    <a:pt x="2824" y="677"/>
                  </a:cubicBezTo>
                  <a:lnTo>
                    <a:pt x="2808" y="677"/>
                  </a:lnTo>
                  <a:lnTo>
                    <a:pt x="2792" y="677"/>
                  </a:lnTo>
                  <a:lnTo>
                    <a:pt x="2821" y="666"/>
                  </a:lnTo>
                  <a:lnTo>
                    <a:pt x="2805" y="682"/>
                  </a:lnTo>
                  <a:cubicBezTo>
                    <a:pt x="2797" y="689"/>
                    <a:pt x="2787" y="693"/>
                    <a:pt x="2776" y="693"/>
                  </a:cubicBezTo>
                  <a:lnTo>
                    <a:pt x="2760" y="693"/>
                  </a:lnTo>
                  <a:lnTo>
                    <a:pt x="2789" y="682"/>
                  </a:lnTo>
                  <a:lnTo>
                    <a:pt x="2773" y="698"/>
                  </a:lnTo>
                  <a:cubicBezTo>
                    <a:pt x="2765" y="705"/>
                    <a:pt x="2755" y="709"/>
                    <a:pt x="2744" y="709"/>
                  </a:cubicBezTo>
                  <a:lnTo>
                    <a:pt x="2728" y="709"/>
                  </a:lnTo>
                  <a:lnTo>
                    <a:pt x="2712" y="709"/>
                  </a:lnTo>
                  <a:lnTo>
                    <a:pt x="2730" y="705"/>
                  </a:lnTo>
                  <a:lnTo>
                    <a:pt x="2698" y="721"/>
                  </a:lnTo>
                  <a:lnTo>
                    <a:pt x="2709" y="714"/>
                  </a:lnTo>
                  <a:lnTo>
                    <a:pt x="2693" y="730"/>
                  </a:lnTo>
                  <a:lnTo>
                    <a:pt x="2677" y="746"/>
                  </a:lnTo>
                  <a:cubicBezTo>
                    <a:pt x="2669" y="753"/>
                    <a:pt x="2659" y="757"/>
                    <a:pt x="2648" y="757"/>
                  </a:cubicBezTo>
                  <a:lnTo>
                    <a:pt x="2632" y="757"/>
                  </a:lnTo>
                  <a:lnTo>
                    <a:pt x="2616" y="757"/>
                  </a:lnTo>
                  <a:lnTo>
                    <a:pt x="2645" y="746"/>
                  </a:lnTo>
                  <a:lnTo>
                    <a:pt x="2629" y="762"/>
                  </a:lnTo>
                  <a:cubicBezTo>
                    <a:pt x="2621" y="769"/>
                    <a:pt x="2611" y="773"/>
                    <a:pt x="2600" y="773"/>
                  </a:cubicBezTo>
                  <a:lnTo>
                    <a:pt x="2584" y="773"/>
                  </a:lnTo>
                  <a:lnTo>
                    <a:pt x="2620" y="751"/>
                  </a:lnTo>
                  <a:lnTo>
                    <a:pt x="2604" y="783"/>
                  </a:lnTo>
                  <a:cubicBezTo>
                    <a:pt x="2602" y="787"/>
                    <a:pt x="2600" y="791"/>
                    <a:pt x="2597" y="794"/>
                  </a:cubicBezTo>
                  <a:lnTo>
                    <a:pt x="2581" y="810"/>
                  </a:lnTo>
                  <a:lnTo>
                    <a:pt x="2565" y="826"/>
                  </a:lnTo>
                  <a:lnTo>
                    <a:pt x="2549" y="842"/>
                  </a:lnTo>
                  <a:cubicBezTo>
                    <a:pt x="2546" y="845"/>
                    <a:pt x="2542" y="847"/>
                    <a:pt x="2538" y="849"/>
                  </a:cubicBezTo>
                  <a:lnTo>
                    <a:pt x="2506" y="865"/>
                  </a:lnTo>
                  <a:cubicBezTo>
                    <a:pt x="2501" y="868"/>
                    <a:pt x="2495" y="869"/>
                    <a:pt x="2488" y="869"/>
                  </a:cubicBezTo>
                  <a:lnTo>
                    <a:pt x="2472" y="869"/>
                  </a:lnTo>
                  <a:lnTo>
                    <a:pt x="2501" y="858"/>
                  </a:lnTo>
                  <a:lnTo>
                    <a:pt x="2485" y="874"/>
                  </a:lnTo>
                  <a:lnTo>
                    <a:pt x="2469" y="890"/>
                  </a:lnTo>
                  <a:lnTo>
                    <a:pt x="2453" y="906"/>
                  </a:lnTo>
                  <a:lnTo>
                    <a:pt x="2437" y="922"/>
                  </a:lnTo>
                  <a:lnTo>
                    <a:pt x="2444" y="911"/>
                  </a:lnTo>
                  <a:lnTo>
                    <a:pt x="2428" y="943"/>
                  </a:lnTo>
                  <a:lnTo>
                    <a:pt x="2412" y="975"/>
                  </a:lnTo>
                  <a:cubicBezTo>
                    <a:pt x="2405" y="989"/>
                    <a:pt x="2392" y="997"/>
                    <a:pt x="2376" y="997"/>
                  </a:cubicBezTo>
                  <a:lnTo>
                    <a:pt x="2360" y="997"/>
                  </a:lnTo>
                  <a:lnTo>
                    <a:pt x="2389" y="986"/>
                  </a:lnTo>
                  <a:lnTo>
                    <a:pt x="2373" y="1002"/>
                  </a:lnTo>
                  <a:lnTo>
                    <a:pt x="2357" y="1018"/>
                  </a:lnTo>
                  <a:cubicBezTo>
                    <a:pt x="2349" y="1025"/>
                    <a:pt x="2339" y="1029"/>
                    <a:pt x="2328" y="1029"/>
                  </a:cubicBezTo>
                  <a:lnTo>
                    <a:pt x="2312" y="1029"/>
                  </a:lnTo>
                  <a:lnTo>
                    <a:pt x="2330" y="1025"/>
                  </a:lnTo>
                  <a:lnTo>
                    <a:pt x="2298" y="1041"/>
                  </a:lnTo>
                  <a:lnTo>
                    <a:pt x="2316" y="1023"/>
                  </a:lnTo>
                  <a:lnTo>
                    <a:pt x="2300" y="1055"/>
                  </a:lnTo>
                  <a:lnTo>
                    <a:pt x="2284" y="1087"/>
                  </a:lnTo>
                  <a:cubicBezTo>
                    <a:pt x="2282" y="1091"/>
                    <a:pt x="2280" y="1095"/>
                    <a:pt x="2277" y="1098"/>
                  </a:cubicBezTo>
                  <a:lnTo>
                    <a:pt x="2261" y="1114"/>
                  </a:lnTo>
                  <a:lnTo>
                    <a:pt x="2270" y="1098"/>
                  </a:lnTo>
                  <a:lnTo>
                    <a:pt x="2254" y="1146"/>
                  </a:lnTo>
                  <a:cubicBezTo>
                    <a:pt x="2249" y="1162"/>
                    <a:pt x="2234" y="1173"/>
                    <a:pt x="2216" y="1173"/>
                  </a:cubicBezTo>
                  <a:lnTo>
                    <a:pt x="2200" y="1173"/>
                  </a:lnTo>
                  <a:lnTo>
                    <a:pt x="2229" y="1162"/>
                  </a:lnTo>
                  <a:lnTo>
                    <a:pt x="2213" y="1178"/>
                  </a:lnTo>
                  <a:lnTo>
                    <a:pt x="2197" y="1194"/>
                  </a:lnTo>
                  <a:lnTo>
                    <a:pt x="2181" y="1210"/>
                  </a:lnTo>
                  <a:lnTo>
                    <a:pt x="2165" y="1226"/>
                  </a:lnTo>
                  <a:lnTo>
                    <a:pt x="2149" y="1242"/>
                  </a:lnTo>
                  <a:cubicBezTo>
                    <a:pt x="2146" y="1245"/>
                    <a:pt x="2142" y="1247"/>
                    <a:pt x="2138" y="1249"/>
                  </a:cubicBezTo>
                  <a:lnTo>
                    <a:pt x="2106" y="1265"/>
                  </a:lnTo>
                  <a:lnTo>
                    <a:pt x="2117" y="1258"/>
                  </a:lnTo>
                  <a:lnTo>
                    <a:pt x="2101" y="1274"/>
                  </a:lnTo>
                  <a:cubicBezTo>
                    <a:pt x="2093" y="1281"/>
                    <a:pt x="2083" y="1285"/>
                    <a:pt x="2072" y="1285"/>
                  </a:cubicBezTo>
                  <a:lnTo>
                    <a:pt x="2056" y="1285"/>
                  </a:lnTo>
                  <a:lnTo>
                    <a:pt x="2040" y="1285"/>
                  </a:lnTo>
                  <a:lnTo>
                    <a:pt x="2069" y="1274"/>
                  </a:lnTo>
                  <a:lnTo>
                    <a:pt x="2053" y="1290"/>
                  </a:lnTo>
                  <a:lnTo>
                    <a:pt x="2037" y="1306"/>
                  </a:lnTo>
                  <a:cubicBezTo>
                    <a:pt x="2029" y="1313"/>
                    <a:pt x="2019" y="1317"/>
                    <a:pt x="2008" y="1317"/>
                  </a:cubicBezTo>
                  <a:lnTo>
                    <a:pt x="1992" y="1317"/>
                  </a:lnTo>
                  <a:lnTo>
                    <a:pt x="2021" y="1306"/>
                  </a:lnTo>
                  <a:lnTo>
                    <a:pt x="2005" y="1322"/>
                  </a:lnTo>
                  <a:cubicBezTo>
                    <a:pt x="1997" y="1329"/>
                    <a:pt x="1987" y="1333"/>
                    <a:pt x="1976" y="1333"/>
                  </a:cubicBezTo>
                  <a:lnTo>
                    <a:pt x="1960" y="1333"/>
                  </a:lnTo>
                  <a:lnTo>
                    <a:pt x="1989" y="1322"/>
                  </a:lnTo>
                  <a:lnTo>
                    <a:pt x="1973" y="1338"/>
                  </a:lnTo>
                  <a:lnTo>
                    <a:pt x="1980" y="1327"/>
                  </a:lnTo>
                  <a:lnTo>
                    <a:pt x="1964" y="1359"/>
                  </a:lnTo>
                  <a:cubicBezTo>
                    <a:pt x="1957" y="1373"/>
                    <a:pt x="1944" y="1381"/>
                    <a:pt x="1928" y="1381"/>
                  </a:cubicBezTo>
                  <a:lnTo>
                    <a:pt x="1912" y="1381"/>
                  </a:lnTo>
                  <a:lnTo>
                    <a:pt x="1880" y="1381"/>
                  </a:lnTo>
                  <a:lnTo>
                    <a:pt x="1909" y="1370"/>
                  </a:lnTo>
                  <a:lnTo>
                    <a:pt x="1893" y="1386"/>
                  </a:lnTo>
                  <a:cubicBezTo>
                    <a:pt x="1885" y="1393"/>
                    <a:pt x="1875" y="1397"/>
                    <a:pt x="1864" y="1397"/>
                  </a:cubicBezTo>
                  <a:lnTo>
                    <a:pt x="1848" y="1397"/>
                  </a:lnTo>
                  <a:lnTo>
                    <a:pt x="1877" y="1386"/>
                  </a:lnTo>
                  <a:lnTo>
                    <a:pt x="1861" y="1402"/>
                  </a:lnTo>
                  <a:lnTo>
                    <a:pt x="1845" y="1418"/>
                  </a:lnTo>
                  <a:cubicBezTo>
                    <a:pt x="1837" y="1425"/>
                    <a:pt x="1827" y="1429"/>
                    <a:pt x="1816" y="1429"/>
                  </a:cubicBezTo>
                  <a:lnTo>
                    <a:pt x="1800" y="1429"/>
                  </a:lnTo>
                  <a:lnTo>
                    <a:pt x="1836" y="1407"/>
                  </a:lnTo>
                  <a:lnTo>
                    <a:pt x="1820" y="1439"/>
                  </a:lnTo>
                  <a:cubicBezTo>
                    <a:pt x="1818" y="1443"/>
                    <a:pt x="1816" y="1447"/>
                    <a:pt x="1813" y="1450"/>
                  </a:cubicBezTo>
                  <a:lnTo>
                    <a:pt x="1797" y="1466"/>
                  </a:lnTo>
                  <a:lnTo>
                    <a:pt x="1781" y="1482"/>
                  </a:lnTo>
                  <a:cubicBezTo>
                    <a:pt x="1773" y="1489"/>
                    <a:pt x="1763" y="1493"/>
                    <a:pt x="1752" y="1493"/>
                  </a:cubicBezTo>
                  <a:lnTo>
                    <a:pt x="1736" y="1493"/>
                  </a:lnTo>
                  <a:lnTo>
                    <a:pt x="1765" y="1482"/>
                  </a:lnTo>
                  <a:lnTo>
                    <a:pt x="1749" y="1498"/>
                  </a:lnTo>
                  <a:lnTo>
                    <a:pt x="1754" y="1492"/>
                  </a:lnTo>
                  <a:lnTo>
                    <a:pt x="1722" y="1540"/>
                  </a:lnTo>
                  <a:cubicBezTo>
                    <a:pt x="1714" y="1551"/>
                    <a:pt x="1702" y="1557"/>
                    <a:pt x="1688" y="1557"/>
                  </a:cubicBezTo>
                  <a:lnTo>
                    <a:pt x="1672" y="1557"/>
                  </a:lnTo>
                  <a:lnTo>
                    <a:pt x="1701" y="1546"/>
                  </a:lnTo>
                  <a:lnTo>
                    <a:pt x="1685" y="1562"/>
                  </a:lnTo>
                  <a:lnTo>
                    <a:pt x="1669" y="1578"/>
                  </a:lnTo>
                  <a:lnTo>
                    <a:pt x="1653" y="1594"/>
                  </a:lnTo>
                  <a:lnTo>
                    <a:pt x="1637" y="1610"/>
                  </a:lnTo>
                  <a:lnTo>
                    <a:pt x="1621" y="1626"/>
                  </a:lnTo>
                  <a:lnTo>
                    <a:pt x="1628" y="1615"/>
                  </a:lnTo>
                  <a:lnTo>
                    <a:pt x="1612" y="1647"/>
                  </a:lnTo>
                  <a:cubicBezTo>
                    <a:pt x="1610" y="1651"/>
                    <a:pt x="1608" y="1655"/>
                    <a:pt x="1605" y="1658"/>
                  </a:cubicBezTo>
                  <a:lnTo>
                    <a:pt x="1589" y="1674"/>
                  </a:lnTo>
                  <a:cubicBezTo>
                    <a:pt x="1581" y="1681"/>
                    <a:pt x="1571" y="1685"/>
                    <a:pt x="1560" y="1685"/>
                  </a:cubicBezTo>
                  <a:lnTo>
                    <a:pt x="1544" y="1685"/>
                  </a:lnTo>
                  <a:lnTo>
                    <a:pt x="1528" y="1685"/>
                  </a:lnTo>
                  <a:lnTo>
                    <a:pt x="1557" y="1674"/>
                  </a:lnTo>
                  <a:lnTo>
                    <a:pt x="1541" y="1690"/>
                  </a:lnTo>
                  <a:cubicBezTo>
                    <a:pt x="1538" y="1693"/>
                    <a:pt x="1534" y="1695"/>
                    <a:pt x="1530" y="1697"/>
                  </a:cubicBezTo>
                  <a:lnTo>
                    <a:pt x="1498" y="1713"/>
                  </a:lnTo>
                  <a:lnTo>
                    <a:pt x="1518" y="1690"/>
                  </a:lnTo>
                  <a:lnTo>
                    <a:pt x="1502" y="1738"/>
                  </a:lnTo>
                  <a:cubicBezTo>
                    <a:pt x="1500" y="1744"/>
                    <a:pt x="1497" y="1749"/>
                    <a:pt x="1493" y="1754"/>
                  </a:cubicBezTo>
                  <a:lnTo>
                    <a:pt x="1477" y="1770"/>
                  </a:lnTo>
                  <a:lnTo>
                    <a:pt x="1461" y="1786"/>
                  </a:lnTo>
                  <a:lnTo>
                    <a:pt x="1445" y="1802"/>
                  </a:lnTo>
                  <a:lnTo>
                    <a:pt x="1429" y="1818"/>
                  </a:lnTo>
                  <a:lnTo>
                    <a:pt x="1413" y="1834"/>
                  </a:lnTo>
                  <a:cubicBezTo>
                    <a:pt x="1405" y="1841"/>
                    <a:pt x="1395" y="1845"/>
                    <a:pt x="1384" y="1845"/>
                  </a:cubicBezTo>
                  <a:lnTo>
                    <a:pt x="1368" y="1845"/>
                  </a:lnTo>
                  <a:lnTo>
                    <a:pt x="1404" y="1823"/>
                  </a:lnTo>
                  <a:lnTo>
                    <a:pt x="1388" y="1855"/>
                  </a:lnTo>
                  <a:cubicBezTo>
                    <a:pt x="1381" y="1869"/>
                    <a:pt x="1368" y="1877"/>
                    <a:pt x="1352" y="1877"/>
                  </a:cubicBezTo>
                  <a:lnTo>
                    <a:pt x="1336" y="1877"/>
                  </a:lnTo>
                  <a:lnTo>
                    <a:pt x="1365" y="1866"/>
                  </a:lnTo>
                  <a:lnTo>
                    <a:pt x="1349" y="1882"/>
                  </a:lnTo>
                  <a:cubicBezTo>
                    <a:pt x="1341" y="1889"/>
                    <a:pt x="1331" y="1893"/>
                    <a:pt x="1320" y="1893"/>
                  </a:cubicBezTo>
                  <a:lnTo>
                    <a:pt x="1288" y="1893"/>
                  </a:lnTo>
                  <a:lnTo>
                    <a:pt x="1317" y="1882"/>
                  </a:lnTo>
                  <a:lnTo>
                    <a:pt x="1301" y="1898"/>
                  </a:lnTo>
                  <a:lnTo>
                    <a:pt x="1308" y="1887"/>
                  </a:lnTo>
                  <a:lnTo>
                    <a:pt x="1292" y="1919"/>
                  </a:lnTo>
                  <a:cubicBezTo>
                    <a:pt x="1285" y="1933"/>
                    <a:pt x="1272" y="1941"/>
                    <a:pt x="1256" y="1941"/>
                  </a:cubicBezTo>
                  <a:lnTo>
                    <a:pt x="1240" y="1941"/>
                  </a:lnTo>
                  <a:lnTo>
                    <a:pt x="1269" y="1930"/>
                  </a:lnTo>
                  <a:lnTo>
                    <a:pt x="1253" y="1946"/>
                  </a:lnTo>
                  <a:lnTo>
                    <a:pt x="1237" y="1962"/>
                  </a:lnTo>
                  <a:lnTo>
                    <a:pt x="1244" y="1951"/>
                  </a:lnTo>
                  <a:lnTo>
                    <a:pt x="1228" y="1983"/>
                  </a:lnTo>
                  <a:cubicBezTo>
                    <a:pt x="1221" y="1997"/>
                    <a:pt x="1208" y="2005"/>
                    <a:pt x="1192" y="2005"/>
                  </a:cubicBezTo>
                  <a:lnTo>
                    <a:pt x="1176" y="2005"/>
                  </a:lnTo>
                  <a:lnTo>
                    <a:pt x="1160" y="2005"/>
                  </a:lnTo>
                  <a:lnTo>
                    <a:pt x="1189" y="1994"/>
                  </a:lnTo>
                  <a:lnTo>
                    <a:pt x="1173" y="2010"/>
                  </a:lnTo>
                  <a:lnTo>
                    <a:pt x="1157" y="2026"/>
                  </a:lnTo>
                  <a:lnTo>
                    <a:pt x="1141" y="2042"/>
                  </a:lnTo>
                  <a:cubicBezTo>
                    <a:pt x="1138" y="2045"/>
                    <a:pt x="1134" y="2047"/>
                    <a:pt x="1130" y="2049"/>
                  </a:cubicBezTo>
                  <a:lnTo>
                    <a:pt x="1098" y="2065"/>
                  </a:lnTo>
                  <a:cubicBezTo>
                    <a:pt x="1093" y="2068"/>
                    <a:pt x="1087" y="2069"/>
                    <a:pt x="1080" y="2069"/>
                  </a:cubicBezTo>
                  <a:lnTo>
                    <a:pt x="1064" y="2069"/>
                  </a:lnTo>
                  <a:lnTo>
                    <a:pt x="1048" y="2069"/>
                  </a:lnTo>
                  <a:lnTo>
                    <a:pt x="1077" y="2058"/>
                  </a:lnTo>
                  <a:lnTo>
                    <a:pt x="1061" y="2074"/>
                  </a:lnTo>
                  <a:lnTo>
                    <a:pt x="1070" y="2058"/>
                  </a:lnTo>
                  <a:lnTo>
                    <a:pt x="1054" y="2106"/>
                  </a:lnTo>
                  <a:cubicBezTo>
                    <a:pt x="1052" y="2112"/>
                    <a:pt x="1049" y="2117"/>
                    <a:pt x="1045" y="2122"/>
                  </a:cubicBezTo>
                  <a:lnTo>
                    <a:pt x="1029" y="2138"/>
                  </a:lnTo>
                  <a:lnTo>
                    <a:pt x="1013" y="2154"/>
                  </a:lnTo>
                  <a:cubicBezTo>
                    <a:pt x="1005" y="2161"/>
                    <a:pt x="995" y="2165"/>
                    <a:pt x="984" y="2165"/>
                  </a:cubicBezTo>
                  <a:lnTo>
                    <a:pt x="968" y="2165"/>
                  </a:lnTo>
                  <a:lnTo>
                    <a:pt x="1004" y="2143"/>
                  </a:lnTo>
                  <a:lnTo>
                    <a:pt x="988" y="2175"/>
                  </a:lnTo>
                  <a:cubicBezTo>
                    <a:pt x="981" y="2189"/>
                    <a:pt x="968" y="2197"/>
                    <a:pt x="952" y="2197"/>
                  </a:cubicBezTo>
                  <a:lnTo>
                    <a:pt x="936" y="2197"/>
                  </a:lnTo>
                  <a:lnTo>
                    <a:pt x="965" y="2186"/>
                  </a:lnTo>
                  <a:lnTo>
                    <a:pt x="949" y="2202"/>
                  </a:lnTo>
                  <a:cubicBezTo>
                    <a:pt x="946" y="2205"/>
                    <a:pt x="942" y="2207"/>
                    <a:pt x="938" y="2209"/>
                  </a:cubicBezTo>
                  <a:lnTo>
                    <a:pt x="906" y="2225"/>
                  </a:lnTo>
                  <a:lnTo>
                    <a:pt x="917" y="2218"/>
                  </a:lnTo>
                  <a:lnTo>
                    <a:pt x="901" y="2234"/>
                  </a:lnTo>
                  <a:lnTo>
                    <a:pt x="885" y="2250"/>
                  </a:lnTo>
                  <a:lnTo>
                    <a:pt x="869" y="2266"/>
                  </a:lnTo>
                  <a:lnTo>
                    <a:pt x="876" y="2255"/>
                  </a:lnTo>
                  <a:lnTo>
                    <a:pt x="860" y="2287"/>
                  </a:lnTo>
                  <a:cubicBezTo>
                    <a:pt x="853" y="2301"/>
                    <a:pt x="840" y="2309"/>
                    <a:pt x="824" y="2309"/>
                  </a:cubicBezTo>
                  <a:lnTo>
                    <a:pt x="808" y="2309"/>
                  </a:lnTo>
                  <a:lnTo>
                    <a:pt x="837" y="2298"/>
                  </a:lnTo>
                  <a:lnTo>
                    <a:pt x="821" y="2314"/>
                  </a:lnTo>
                  <a:lnTo>
                    <a:pt x="805" y="2330"/>
                  </a:lnTo>
                  <a:cubicBezTo>
                    <a:pt x="797" y="2337"/>
                    <a:pt x="787" y="2341"/>
                    <a:pt x="776" y="2341"/>
                  </a:cubicBezTo>
                  <a:lnTo>
                    <a:pt x="760" y="2341"/>
                  </a:lnTo>
                  <a:lnTo>
                    <a:pt x="789" y="2330"/>
                  </a:lnTo>
                  <a:lnTo>
                    <a:pt x="773" y="2346"/>
                  </a:lnTo>
                  <a:lnTo>
                    <a:pt x="757" y="2362"/>
                  </a:lnTo>
                  <a:lnTo>
                    <a:pt x="741" y="2378"/>
                  </a:lnTo>
                  <a:cubicBezTo>
                    <a:pt x="738" y="2381"/>
                    <a:pt x="734" y="2383"/>
                    <a:pt x="730" y="2385"/>
                  </a:cubicBezTo>
                  <a:lnTo>
                    <a:pt x="698" y="2401"/>
                  </a:lnTo>
                  <a:lnTo>
                    <a:pt x="709" y="2394"/>
                  </a:lnTo>
                  <a:lnTo>
                    <a:pt x="693" y="2410"/>
                  </a:lnTo>
                  <a:lnTo>
                    <a:pt x="700" y="2399"/>
                  </a:lnTo>
                  <a:lnTo>
                    <a:pt x="684" y="2431"/>
                  </a:lnTo>
                  <a:cubicBezTo>
                    <a:pt x="682" y="2435"/>
                    <a:pt x="680" y="2439"/>
                    <a:pt x="677" y="2442"/>
                  </a:cubicBezTo>
                  <a:lnTo>
                    <a:pt x="661" y="2458"/>
                  </a:lnTo>
                  <a:lnTo>
                    <a:pt x="645" y="2474"/>
                  </a:lnTo>
                  <a:cubicBezTo>
                    <a:pt x="637" y="2481"/>
                    <a:pt x="627" y="2485"/>
                    <a:pt x="616" y="2485"/>
                  </a:cubicBezTo>
                  <a:lnTo>
                    <a:pt x="600" y="2485"/>
                  </a:lnTo>
                  <a:lnTo>
                    <a:pt x="636" y="2463"/>
                  </a:lnTo>
                  <a:lnTo>
                    <a:pt x="620" y="2495"/>
                  </a:lnTo>
                  <a:cubicBezTo>
                    <a:pt x="618" y="2499"/>
                    <a:pt x="616" y="2503"/>
                    <a:pt x="613" y="2506"/>
                  </a:cubicBezTo>
                  <a:lnTo>
                    <a:pt x="597" y="2522"/>
                  </a:lnTo>
                  <a:cubicBezTo>
                    <a:pt x="589" y="2529"/>
                    <a:pt x="579" y="2533"/>
                    <a:pt x="568" y="2533"/>
                  </a:cubicBezTo>
                  <a:lnTo>
                    <a:pt x="552" y="2533"/>
                  </a:lnTo>
                  <a:lnTo>
                    <a:pt x="590" y="2506"/>
                  </a:lnTo>
                  <a:lnTo>
                    <a:pt x="574" y="2554"/>
                  </a:lnTo>
                  <a:cubicBezTo>
                    <a:pt x="572" y="2560"/>
                    <a:pt x="569" y="2565"/>
                    <a:pt x="565" y="2570"/>
                  </a:cubicBezTo>
                  <a:lnTo>
                    <a:pt x="549" y="2586"/>
                  </a:lnTo>
                  <a:cubicBezTo>
                    <a:pt x="546" y="2589"/>
                    <a:pt x="542" y="2591"/>
                    <a:pt x="538" y="2593"/>
                  </a:cubicBezTo>
                  <a:lnTo>
                    <a:pt x="506" y="2609"/>
                  </a:lnTo>
                  <a:cubicBezTo>
                    <a:pt x="501" y="2612"/>
                    <a:pt x="495" y="2613"/>
                    <a:pt x="488" y="2613"/>
                  </a:cubicBezTo>
                  <a:lnTo>
                    <a:pt x="472" y="2613"/>
                  </a:lnTo>
                  <a:lnTo>
                    <a:pt x="456" y="2613"/>
                  </a:lnTo>
                  <a:lnTo>
                    <a:pt x="492" y="2591"/>
                  </a:lnTo>
                  <a:lnTo>
                    <a:pt x="476" y="2623"/>
                  </a:lnTo>
                  <a:cubicBezTo>
                    <a:pt x="469" y="2637"/>
                    <a:pt x="456" y="2645"/>
                    <a:pt x="440" y="2645"/>
                  </a:cubicBezTo>
                  <a:lnTo>
                    <a:pt x="424" y="2645"/>
                  </a:lnTo>
                  <a:lnTo>
                    <a:pt x="453" y="2634"/>
                  </a:lnTo>
                  <a:lnTo>
                    <a:pt x="437" y="2650"/>
                  </a:lnTo>
                  <a:lnTo>
                    <a:pt x="421" y="2666"/>
                  </a:lnTo>
                  <a:lnTo>
                    <a:pt x="405" y="2682"/>
                  </a:lnTo>
                  <a:cubicBezTo>
                    <a:pt x="397" y="2689"/>
                    <a:pt x="387" y="2693"/>
                    <a:pt x="376" y="2693"/>
                  </a:cubicBezTo>
                  <a:lnTo>
                    <a:pt x="360" y="2693"/>
                  </a:lnTo>
                  <a:lnTo>
                    <a:pt x="344" y="2693"/>
                  </a:lnTo>
                  <a:lnTo>
                    <a:pt x="373" y="2682"/>
                  </a:lnTo>
                  <a:lnTo>
                    <a:pt x="357" y="2698"/>
                  </a:lnTo>
                  <a:cubicBezTo>
                    <a:pt x="349" y="2705"/>
                    <a:pt x="339" y="2709"/>
                    <a:pt x="328" y="2709"/>
                  </a:cubicBezTo>
                  <a:lnTo>
                    <a:pt x="312" y="2709"/>
                  </a:lnTo>
                  <a:lnTo>
                    <a:pt x="341" y="2698"/>
                  </a:lnTo>
                  <a:lnTo>
                    <a:pt x="309" y="2730"/>
                  </a:lnTo>
                  <a:cubicBezTo>
                    <a:pt x="301" y="2737"/>
                    <a:pt x="291" y="2741"/>
                    <a:pt x="280" y="2741"/>
                  </a:cubicBezTo>
                  <a:lnTo>
                    <a:pt x="264" y="2741"/>
                  </a:lnTo>
                  <a:lnTo>
                    <a:pt x="293" y="2730"/>
                  </a:lnTo>
                  <a:lnTo>
                    <a:pt x="277" y="2746"/>
                  </a:lnTo>
                  <a:lnTo>
                    <a:pt x="261" y="2762"/>
                  </a:lnTo>
                  <a:lnTo>
                    <a:pt x="245" y="2778"/>
                  </a:lnTo>
                  <a:lnTo>
                    <a:pt x="229" y="2794"/>
                  </a:lnTo>
                  <a:cubicBezTo>
                    <a:pt x="221" y="2801"/>
                    <a:pt x="211" y="2805"/>
                    <a:pt x="200" y="2805"/>
                  </a:cubicBezTo>
                  <a:lnTo>
                    <a:pt x="184" y="2805"/>
                  </a:lnTo>
                  <a:lnTo>
                    <a:pt x="213" y="2794"/>
                  </a:lnTo>
                  <a:lnTo>
                    <a:pt x="197" y="2810"/>
                  </a:lnTo>
                  <a:lnTo>
                    <a:pt x="181" y="2826"/>
                  </a:lnTo>
                  <a:lnTo>
                    <a:pt x="165" y="2842"/>
                  </a:lnTo>
                  <a:lnTo>
                    <a:pt x="149" y="2858"/>
                  </a:lnTo>
                  <a:cubicBezTo>
                    <a:pt x="146" y="2861"/>
                    <a:pt x="142" y="2863"/>
                    <a:pt x="138" y="2865"/>
                  </a:cubicBezTo>
                  <a:lnTo>
                    <a:pt x="106" y="2881"/>
                  </a:lnTo>
                  <a:lnTo>
                    <a:pt x="124" y="2863"/>
                  </a:lnTo>
                  <a:lnTo>
                    <a:pt x="108" y="2895"/>
                  </a:lnTo>
                  <a:cubicBezTo>
                    <a:pt x="101" y="2909"/>
                    <a:pt x="88" y="2917"/>
                    <a:pt x="72" y="2917"/>
                  </a:cubicBezTo>
                  <a:lnTo>
                    <a:pt x="56" y="2917"/>
                  </a:lnTo>
                  <a:lnTo>
                    <a:pt x="40" y="2917"/>
                  </a:lnTo>
                  <a:cubicBezTo>
                    <a:pt x="18" y="2917"/>
                    <a:pt x="0" y="2900"/>
                    <a:pt x="0" y="2877"/>
                  </a:cubicBezTo>
                  <a:cubicBezTo>
                    <a:pt x="0" y="2855"/>
                    <a:pt x="18" y="2837"/>
                    <a:pt x="40" y="2837"/>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17" name="Freeform 42">
              <a:extLst>
                <a:ext uri="{FF2B5EF4-FFF2-40B4-BE49-F238E27FC236}">
                  <a16:creationId xmlns:a16="http://schemas.microsoft.com/office/drawing/2014/main" id="{26E34D1D-C5DC-458F-ABD0-19CB58D67E6D}"/>
                </a:ext>
              </a:extLst>
            </p:cNvPr>
            <p:cNvSpPr>
              <a:spLocks/>
            </p:cNvSpPr>
            <p:nvPr/>
          </p:nvSpPr>
          <p:spPr bwMode="auto">
            <a:xfrm>
              <a:off x="2830955" y="3275013"/>
              <a:ext cx="1610257" cy="688975"/>
            </a:xfrm>
            <a:custGeom>
              <a:avLst/>
              <a:gdLst>
                <a:gd name="T0" fmla="*/ 120 w 2948"/>
                <a:gd name="T1" fmla="*/ 2035 h 2195"/>
                <a:gd name="T2" fmla="*/ 172 w 2948"/>
                <a:gd name="T3" fmla="*/ 1983 h 2195"/>
                <a:gd name="T4" fmla="*/ 268 w 2948"/>
                <a:gd name="T5" fmla="*/ 1887 h 2195"/>
                <a:gd name="T6" fmla="*/ 392 w 2948"/>
                <a:gd name="T7" fmla="*/ 1811 h 2195"/>
                <a:gd name="T8" fmla="*/ 488 w 2948"/>
                <a:gd name="T9" fmla="*/ 1763 h 2195"/>
                <a:gd name="T10" fmla="*/ 533 w 2948"/>
                <a:gd name="T11" fmla="*/ 1738 h 2195"/>
                <a:gd name="T12" fmla="*/ 636 w 2948"/>
                <a:gd name="T13" fmla="*/ 1631 h 2195"/>
                <a:gd name="T14" fmla="*/ 776 w 2948"/>
                <a:gd name="T15" fmla="*/ 1491 h 2195"/>
                <a:gd name="T16" fmla="*/ 837 w 2948"/>
                <a:gd name="T17" fmla="*/ 1450 h 2195"/>
                <a:gd name="T18" fmla="*/ 968 w 2948"/>
                <a:gd name="T19" fmla="*/ 1379 h 2195"/>
                <a:gd name="T20" fmla="*/ 1036 w 2948"/>
                <a:gd name="T21" fmla="*/ 1295 h 2195"/>
                <a:gd name="T22" fmla="*/ 1160 w 2948"/>
                <a:gd name="T23" fmla="*/ 1235 h 2195"/>
                <a:gd name="T24" fmla="*/ 1205 w 2948"/>
                <a:gd name="T25" fmla="*/ 1210 h 2195"/>
                <a:gd name="T26" fmla="*/ 1324 w 2948"/>
                <a:gd name="T27" fmla="*/ 1087 h 2195"/>
                <a:gd name="T28" fmla="*/ 1420 w 2948"/>
                <a:gd name="T29" fmla="*/ 991 h 2195"/>
                <a:gd name="T30" fmla="*/ 1500 w 2948"/>
                <a:gd name="T31" fmla="*/ 943 h 2195"/>
                <a:gd name="T32" fmla="*/ 1640 w 2948"/>
                <a:gd name="T33" fmla="*/ 867 h 2195"/>
                <a:gd name="T34" fmla="*/ 1752 w 2948"/>
                <a:gd name="T35" fmla="*/ 835 h 2195"/>
                <a:gd name="T36" fmla="*/ 1848 w 2948"/>
                <a:gd name="T37" fmla="*/ 707 h 2195"/>
                <a:gd name="T38" fmla="*/ 1916 w 2948"/>
                <a:gd name="T39" fmla="*/ 671 h 2195"/>
                <a:gd name="T40" fmla="*/ 2023 w 2948"/>
                <a:gd name="T41" fmla="*/ 616 h 2195"/>
                <a:gd name="T42" fmla="*/ 2092 w 2948"/>
                <a:gd name="T43" fmla="*/ 559 h 2195"/>
                <a:gd name="T44" fmla="*/ 2183 w 2948"/>
                <a:gd name="T45" fmla="*/ 520 h 2195"/>
                <a:gd name="T46" fmla="*/ 2296 w 2948"/>
                <a:gd name="T47" fmla="*/ 451 h 2195"/>
                <a:gd name="T48" fmla="*/ 2391 w 2948"/>
                <a:gd name="T49" fmla="*/ 360 h 2195"/>
                <a:gd name="T50" fmla="*/ 2476 w 2948"/>
                <a:gd name="T51" fmla="*/ 287 h 2195"/>
                <a:gd name="T52" fmla="*/ 2584 w 2948"/>
                <a:gd name="T53" fmla="*/ 211 h 2195"/>
                <a:gd name="T54" fmla="*/ 2680 w 2948"/>
                <a:gd name="T55" fmla="*/ 147 h 2195"/>
                <a:gd name="T56" fmla="*/ 2748 w 2948"/>
                <a:gd name="T57" fmla="*/ 111 h 2195"/>
                <a:gd name="T58" fmla="*/ 2844 w 2948"/>
                <a:gd name="T59" fmla="*/ 47 h 2195"/>
                <a:gd name="T60" fmla="*/ 2856 w 2948"/>
                <a:gd name="T61" fmla="*/ 147 h 2195"/>
                <a:gd name="T62" fmla="*/ 2744 w 2948"/>
                <a:gd name="T63" fmla="*/ 195 h 2195"/>
                <a:gd name="T64" fmla="*/ 2686 w 2948"/>
                <a:gd name="T65" fmla="*/ 248 h 2195"/>
                <a:gd name="T66" fmla="*/ 2581 w 2948"/>
                <a:gd name="T67" fmla="*/ 280 h 2195"/>
                <a:gd name="T68" fmla="*/ 2508 w 2948"/>
                <a:gd name="T69" fmla="*/ 381 h 2195"/>
                <a:gd name="T70" fmla="*/ 2405 w 2948"/>
                <a:gd name="T71" fmla="*/ 456 h 2195"/>
                <a:gd name="T72" fmla="*/ 2316 w 2948"/>
                <a:gd name="T73" fmla="*/ 525 h 2195"/>
                <a:gd name="T74" fmla="*/ 2168 w 2948"/>
                <a:gd name="T75" fmla="*/ 595 h 2195"/>
                <a:gd name="T76" fmla="*/ 2088 w 2948"/>
                <a:gd name="T77" fmla="*/ 643 h 2195"/>
                <a:gd name="T78" fmla="*/ 1992 w 2948"/>
                <a:gd name="T79" fmla="*/ 707 h 2195"/>
                <a:gd name="T80" fmla="*/ 1912 w 2948"/>
                <a:gd name="T81" fmla="*/ 771 h 2195"/>
                <a:gd name="T82" fmla="*/ 1866 w 2948"/>
                <a:gd name="T83" fmla="*/ 786 h 2195"/>
                <a:gd name="T84" fmla="*/ 1704 w 2948"/>
                <a:gd name="T85" fmla="*/ 915 h 2195"/>
                <a:gd name="T86" fmla="*/ 1621 w 2948"/>
                <a:gd name="T87" fmla="*/ 952 h 2195"/>
                <a:gd name="T88" fmla="*/ 1496 w 2948"/>
                <a:gd name="T89" fmla="*/ 1027 h 2195"/>
                <a:gd name="T90" fmla="*/ 1461 w 2948"/>
                <a:gd name="T91" fmla="*/ 1080 h 2195"/>
                <a:gd name="T92" fmla="*/ 1333 w 2948"/>
                <a:gd name="T93" fmla="*/ 1192 h 2195"/>
                <a:gd name="T94" fmla="*/ 1237 w 2948"/>
                <a:gd name="T95" fmla="*/ 1256 h 2195"/>
                <a:gd name="T96" fmla="*/ 1157 w 2948"/>
                <a:gd name="T97" fmla="*/ 1320 h 2195"/>
                <a:gd name="T98" fmla="*/ 1068 w 2948"/>
                <a:gd name="T99" fmla="*/ 1405 h 2195"/>
                <a:gd name="T100" fmla="*/ 920 w 2948"/>
                <a:gd name="T101" fmla="*/ 1459 h 2195"/>
                <a:gd name="T102" fmla="*/ 892 w 2948"/>
                <a:gd name="T103" fmla="*/ 1501 h 2195"/>
                <a:gd name="T104" fmla="*/ 789 w 2948"/>
                <a:gd name="T105" fmla="*/ 1592 h 2195"/>
                <a:gd name="T106" fmla="*/ 648 w 2948"/>
                <a:gd name="T107" fmla="*/ 1747 h 2195"/>
                <a:gd name="T108" fmla="*/ 552 w 2948"/>
                <a:gd name="T109" fmla="*/ 1811 h 2195"/>
                <a:gd name="T110" fmla="*/ 485 w 2948"/>
                <a:gd name="T111" fmla="*/ 1864 h 2195"/>
                <a:gd name="T112" fmla="*/ 389 w 2948"/>
                <a:gd name="T113" fmla="*/ 1896 h 2195"/>
                <a:gd name="T114" fmla="*/ 264 w 2948"/>
                <a:gd name="T115" fmla="*/ 1971 h 2195"/>
                <a:gd name="T116" fmla="*/ 168 w 2948"/>
                <a:gd name="T117" fmla="*/ 2067 h 2195"/>
                <a:gd name="T118" fmla="*/ 117 w 2948"/>
                <a:gd name="T119" fmla="*/ 213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8" h="2195">
                  <a:moveTo>
                    <a:pt x="40" y="2115"/>
                  </a:moveTo>
                  <a:lnTo>
                    <a:pt x="56" y="2115"/>
                  </a:lnTo>
                  <a:lnTo>
                    <a:pt x="21" y="2138"/>
                  </a:lnTo>
                  <a:lnTo>
                    <a:pt x="37" y="2106"/>
                  </a:lnTo>
                  <a:cubicBezTo>
                    <a:pt x="39" y="2102"/>
                    <a:pt x="41" y="2098"/>
                    <a:pt x="44" y="2095"/>
                  </a:cubicBezTo>
                  <a:lnTo>
                    <a:pt x="60" y="2079"/>
                  </a:lnTo>
                  <a:lnTo>
                    <a:pt x="76" y="2063"/>
                  </a:lnTo>
                  <a:lnTo>
                    <a:pt x="92" y="2047"/>
                  </a:lnTo>
                  <a:cubicBezTo>
                    <a:pt x="100" y="2040"/>
                    <a:pt x="110" y="2035"/>
                    <a:pt x="120" y="2035"/>
                  </a:cubicBezTo>
                  <a:lnTo>
                    <a:pt x="136" y="2035"/>
                  </a:lnTo>
                  <a:lnTo>
                    <a:pt x="101" y="2058"/>
                  </a:lnTo>
                  <a:lnTo>
                    <a:pt x="117" y="2026"/>
                  </a:lnTo>
                  <a:cubicBezTo>
                    <a:pt x="119" y="2022"/>
                    <a:pt x="121" y="2018"/>
                    <a:pt x="124" y="2015"/>
                  </a:cubicBezTo>
                  <a:lnTo>
                    <a:pt x="140" y="1999"/>
                  </a:lnTo>
                  <a:cubicBezTo>
                    <a:pt x="148" y="1992"/>
                    <a:pt x="158" y="1987"/>
                    <a:pt x="168" y="1987"/>
                  </a:cubicBezTo>
                  <a:lnTo>
                    <a:pt x="184" y="1987"/>
                  </a:lnTo>
                  <a:lnTo>
                    <a:pt x="156" y="1999"/>
                  </a:lnTo>
                  <a:lnTo>
                    <a:pt x="172" y="1983"/>
                  </a:lnTo>
                  <a:lnTo>
                    <a:pt x="204" y="1951"/>
                  </a:lnTo>
                  <a:lnTo>
                    <a:pt x="197" y="1962"/>
                  </a:lnTo>
                  <a:lnTo>
                    <a:pt x="213" y="1930"/>
                  </a:lnTo>
                  <a:cubicBezTo>
                    <a:pt x="215" y="1926"/>
                    <a:pt x="217" y="1922"/>
                    <a:pt x="220" y="1919"/>
                  </a:cubicBezTo>
                  <a:lnTo>
                    <a:pt x="236" y="1903"/>
                  </a:lnTo>
                  <a:cubicBezTo>
                    <a:pt x="244" y="1896"/>
                    <a:pt x="254" y="1891"/>
                    <a:pt x="264" y="1891"/>
                  </a:cubicBezTo>
                  <a:lnTo>
                    <a:pt x="280" y="1891"/>
                  </a:lnTo>
                  <a:lnTo>
                    <a:pt x="252" y="1903"/>
                  </a:lnTo>
                  <a:lnTo>
                    <a:pt x="268" y="1887"/>
                  </a:lnTo>
                  <a:lnTo>
                    <a:pt x="284" y="1871"/>
                  </a:lnTo>
                  <a:cubicBezTo>
                    <a:pt x="292" y="1864"/>
                    <a:pt x="302" y="1859"/>
                    <a:pt x="312" y="1859"/>
                  </a:cubicBezTo>
                  <a:lnTo>
                    <a:pt x="328" y="1859"/>
                  </a:lnTo>
                  <a:lnTo>
                    <a:pt x="300" y="1871"/>
                  </a:lnTo>
                  <a:lnTo>
                    <a:pt x="316" y="1855"/>
                  </a:lnTo>
                  <a:lnTo>
                    <a:pt x="332" y="1839"/>
                  </a:lnTo>
                  <a:lnTo>
                    <a:pt x="348" y="1823"/>
                  </a:lnTo>
                  <a:cubicBezTo>
                    <a:pt x="356" y="1816"/>
                    <a:pt x="366" y="1811"/>
                    <a:pt x="376" y="1811"/>
                  </a:cubicBezTo>
                  <a:lnTo>
                    <a:pt x="392" y="1811"/>
                  </a:lnTo>
                  <a:lnTo>
                    <a:pt x="408" y="1811"/>
                  </a:lnTo>
                  <a:lnTo>
                    <a:pt x="391" y="1816"/>
                  </a:lnTo>
                  <a:lnTo>
                    <a:pt x="423" y="1800"/>
                  </a:lnTo>
                  <a:cubicBezTo>
                    <a:pt x="428" y="1797"/>
                    <a:pt x="434" y="1795"/>
                    <a:pt x="440" y="1795"/>
                  </a:cubicBezTo>
                  <a:lnTo>
                    <a:pt x="456" y="1795"/>
                  </a:lnTo>
                  <a:lnTo>
                    <a:pt x="428" y="1807"/>
                  </a:lnTo>
                  <a:lnTo>
                    <a:pt x="444" y="1791"/>
                  </a:lnTo>
                  <a:lnTo>
                    <a:pt x="460" y="1775"/>
                  </a:lnTo>
                  <a:cubicBezTo>
                    <a:pt x="468" y="1768"/>
                    <a:pt x="478" y="1763"/>
                    <a:pt x="488" y="1763"/>
                  </a:cubicBezTo>
                  <a:lnTo>
                    <a:pt x="504" y="1763"/>
                  </a:lnTo>
                  <a:lnTo>
                    <a:pt x="476" y="1775"/>
                  </a:lnTo>
                  <a:lnTo>
                    <a:pt x="492" y="1759"/>
                  </a:lnTo>
                  <a:lnTo>
                    <a:pt x="508" y="1743"/>
                  </a:lnTo>
                  <a:cubicBezTo>
                    <a:pt x="516" y="1736"/>
                    <a:pt x="526" y="1731"/>
                    <a:pt x="536" y="1731"/>
                  </a:cubicBezTo>
                  <a:lnTo>
                    <a:pt x="552" y="1731"/>
                  </a:lnTo>
                  <a:lnTo>
                    <a:pt x="524" y="1743"/>
                  </a:lnTo>
                  <a:lnTo>
                    <a:pt x="540" y="1727"/>
                  </a:lnTo>
                  <a:lnTo>
                    <a:pt x="533" y="1738"/>
                  </a:lnTo>
                  <a:lnTo>
                    <a:pt x="549" y="1706"/>
                  </a:lnTo>
                  <a:cubicBezTo>
                    <a:pt x="551" y="1702"/>
                    <a:pt x="553" y="1698"/>
                    <a:pt x="556" y="1695"/>
                  </a:cubicBezTo>
                  <a:lnTo>
                    <a:pt x="572" y="1679"/>
                  </a:lnTo>
                  <a:cubicBezTo>
                    <a:pt x="580" y="1672"/>
                    <a:pt x="590" y="1667"/>
                    <a:pt x="600" y="1667"/>
                  </a:cubicBezTo>
                  <a:lnTo>
                    <a:pt x="632" y="1667"/>
                  </a:lnTo>
                  <a:lnTo>
                    <a:pt x="648" y="1667"/>
                  </a:lnTo>
                  <a:lnTo>
                    <a:pt x="611" y="1695"/>
                  </a:lnTo>
                  <a:lnTo>
                    <a:pt x="627" y="1647"/>
                  </a:lnTo>
                  <a:cubicBezTo>
                    <a:pt x="628" y="1641"/>
                    <a:pt x="632" y="1636"/>
                    <a:pt x="636" y="1631"/>
                  </a:cubicBezTo>
                  <a:lnTo>
                    <a:pt x="652" y="1615"/>
                  </a:lnTo>
                  <a:lnTo>
                    <a:pt x="668" y="1599"/>
                  </a:lnTo>
                  <a:lnTo>
                    <a:pt x="684" y="1583"/>
                  </a:lnTo>
                  <a:lnTo>
                    <a:pt x="700" y="1567"/>
                  </a:lnTo>
                  <a:lnTo>
                    <a:pt x="716" y="1551"/>
                  </a:lnTo>
                  <a:lnTo>
                    <a:pt x="732" y="1535"/>
                  </a:lnTo>
                  <a:lnTo>
                    <a:pt x="725" y="1546"/>
                  </a:lnTo>
                  <a:lnTo>
                    <a:pt x="741" y="1514"/>
                  </a:lnTo>
                  <a:cubicBezTo>
                    <a:pt x="747" y="1500"/>
                    <a:pt x="761" y="1491"/>
                    <a:pt x="776" y="1491"/>
                  </a:cubicBezTo>
                  <a:lnTo>
                    <a:pt x="792" y="1491"/>
                  </a:lnTo>
                  <a:lnTo>
                    <a:pt x="808" y="1491"/>
                  </a:lnTo>
                  <a:lnTo>
                    <a:pt x="791" y="1496"/>
                  </a:lnTo>
                  <a:lnTo>
                    <a:pt x="823" y="1480"/>
                  </a:lnTo>
                  <a:lnTo>
                    <a:pt x="805" y="1498"/>
                  </a:lnTo>
                  <a:lnTo>
                    <a:pt x="821" y="1466"/>
                  </a:lnTo>
                  <a:cubicBezTo>
                    <a:pt x="823" y="1462"/>
                    <a:pt x="825" y="1458"/>
                    <a:pt x="828" y="1455"/>
                  </a:cubicBezTo>
                  <a:lnTo>
                    <a:pt x="844" y="1439"/>
                  </a:lnTo>
                  <a:lnTo>
                    <a:pt x="837" y="1450"/>
                  </a:lnTo>
                  <a:lnTo>
                    <a:pt x="853" y="1418"/>
                  </a:lnTo>
                  <a:cubicBezTo>
                    <a:pt x="859" y="1404"/>
                    <a:pt x="873" y="1395"/>
                    <a:pt x="888" y="1395"/>
                  </a:cubicBezTo>
                  <a:lnTo>
                    <a:pt x="904" y="1395"/>
                  </a:lnTo>
                  <a:lnTo>
                    <a:pt x="876" y="1407"/>
                  </a:lnTo>
                  <a:lnTo>
                    <a:pt x="892" y="1391"/>
                  </a:lnTo>
                  <a:cubicBezTo>
                    <a:pt x="900" y="1384"/>
                    <a:pt x="910" y="1379"/>
                    <a:pt x="920" y="1379"/>
                  </a:cubicBezTo>
                  <a:lnTo>
                    <a:pt x="936" y="1379"/>
                  </a:lnTo>
                  <a:lnTo>
                    <a:pt x="952" y="1379"/>
                  </a:lnTo>
                  <a:lnTo>
                    <a:pt x="968" y="1379"/>
                  </a:lnTo>
                  <a:lnTo>
                    <a:pt x="984" y="1379"/>
                  </a:lnTo>
                  <a:lnTo>
                    <a:pt x="956" y="1391"/>
                  </a:lnTo>
                  <a:lnTo>
                    <a:pt x="972" y="1375"/>
                  </a:lnTo>
                  <a:cubicBezTo>
                    <a:pt x="975" y="1372"/>
                    <a:pt x="979" y="1370"/>
                    <a:pt x="983" y="1368"/>
                  </a:cubicBezTo>
                  <a:lnTo>
                    <a:pt x="1015" y="1352"/>
                  </a:lnTo>
                  <a:lnTo>
                    <a:pt x="997" y="1370"/>
                  </a:lnTo>
                  <a:lnTo>
                    <a:pt x="1013" y="1338"/>
                  </a:lnTo>
                  <a:lnTo>
                    <a:pt x="1029" y="1306"/>
                  </a:lnTo>
                  <a:cubicBezTo>
                    <a:pt x="1031" y="1302"/>
                    <a:pt x="1033" y="1298"/>
                    <a:pt x="1036" y="1295"/>
                  </a:cubicBezTo>
                  <a:lnTo>
                    <a:pt x="1052" y="1279"/>
                  </a:lnTo>
                  <a:lnTo>
                    <a:pt x="1068" y="1263"/>
                  </a:lnTo>
                  <a:cubicBezTo>
                    <a:pt x="1076" y="1256"/>
                    <a:pt x="1086" y="1251"/>
                    <a:pt x="1096" y="1251"/>
                  </a:cubicBezTo>
                  <a:lnTo>
                    <a:pt x="1112" y="1251"/>
                  </a:lnTo>
                  <a:lnTo>
                    <a:pt x="1128" y="1251"/>
                  </a:lnTo>
                  <a:lnTo>
                    <a:pt x="1100" y="1263"/>
                  </a:lnTo>
                  <a:lnTo>
                    <a:pt x="1116" y="1247"/>
                  </a:lnTo>
                  <a:cubicBezTo>
                    <a:pt x="1124" y="1240"/>
                    <a:pt x="1134" y="1235"/>
                    <a:pt x="1144" y="1235"/>
                  </a:cubicBezTo>
                  <a:lnTo>
                    <a:pt x="1160" y="1235"/>
                  </a:lnTo>
                  <a:lnTo>
                    <a:pt x="1125" y="1258"/>
                  </a:lnTo>
                  <a:lnTo>
                    <a:pt x="1141" y="1226"/>
                  </a:lnTo>
                  <a:cubicBezTo>
                    <a:pt x="1147" y="1212"/>
                    <a:pt x="1161" y="1203"/>
                    <a:pt x="1176" y="1203"/>
                  </a:cubicBezTo>
                  <a:lnTo>
                    <a:pt x="1192" y="1203"/>
                  </a:lnTo>
                  <a:lnTo>
                    <a:pt x="1164" y="1215"/>
                  </a:lnTo>
                  <a:lnTo>
                    <a:pt x="1180" y="1199"/>
                  </a:lnTo>
                  <a:cubicBezTo>
                    <a:pt x="1188" y="1192"/>
                    <a:pt x="1198" y="1187"/>
                    <a:pt x="1208" y="1187"/>
                  </a:cubicBezTo>
                  <a:lnTo>
                    <a:pt x="1240" y="1187"/>
                  </a:lnTo>
                  <a:lnTo>
                    <a:pt x="1205" y="1210"/>
                  </a:lnTo>
                  <a:lnTo>
                    <a:pt x="1221" y="1178"/>
                  </a:lnTo>
                  <a:cubicBezTo>
                    <a:pt x="1227" y="1164"/>
                    <a:pt x="1241" y="1155"/>
                    <a:pt x="1256" y="1155"/>
                  </a:cubicBezTo>
                  <a:lnTo>
                    <a:pt x="1272" y="1155"/>
                  </a:lnTo>
                  <a:lnTo>
                    <a:pt x="1244" y="1167"/>
                  </a:lnTo>
                  <a:lnTo>
                    <a:pt x="1260" y="1151"/>
                  </a:lnTo>
                  <a:lnTo>
                    <a:pt x="1276" y="1135"/>
                  </a:lnTo>
                  <a:lnTo>
                    <a:pt x="1292" y="1119"/>
                  </a:lnTo>
                  <a:lnTo>
                    <a:pt x="1308" y="1103"/>
                  </a:lnTo>
                  <a:lnTo>
                    <a:pt x="1324" y="1087"/>
                  </a:lnTo>
                  <a:cubicBezTo>
                    <a:pt x="1332" y="1080"/>
                    <a:pt x="1342" y="1075"/>
                    <a:pt x="1352" y="1075"/>
                  </a:cubicBezTo>
                  <a:lnTo>
                    <a:pt x="1368" y="1075"/>
                  </a:lnTo>
                  <a:lnTo>
                    <a:pt x="1340" y="1087"/>
                  </a:lnTo>
                  <a:lnTo>
                    <a:pt x="1356" y="1071"/>
                  </a:lnTo>
                  <a:lnTo>
                    <a:pt x="1372" y="1055"/>
                  </a:lnTo>
                  <a:lnTo>
                    <a:pt x="1404" y="1023"/>
                  </a:lnTo>
                  <a:lnTo>
                    <a:pt x="1397" y="1034"/>
                  </a:lnTo>
                  <a:lnTo>
                    <a:pt x="1413" y="1002"/>
                  </a:lnTo>
                  <a:cubicBezTo>
                    <a:pt x="1415" y="998"/>
                    <a:pt x="1417" y="994"/>
                    <a:pt x="1420" y="991"/>
                  </a:cubicBezTo>
                  <a:lnTo>
                    <a:pt x="1436" y="975"/>
                  </a:lnTo>
                  <a:cubicBezTo>
                    <a:pt x="1444" y="968"/>
                    <a:pt x="1454" y="963"/>
                    <a:pt x="1464" y="963"/>
                  </a:cubicBezTo>
                  <a:lnTo>
                    <a:pt x="1480" y="963"/>
                  </a:lnTo>
                  <a:lnTo>
                    <a:pt x="1452" y="975"/>
                  </a:lnTo>
                  <a:lnTo>
                    <a:pt x="1468" y="959"/>
                  </a:lnTo>
                  <a:cubicBezTo>
                    <a:pt x="1476" y="952"/>
                    <a:pt x="1486" y="947"/>
                    <a:pt x="1496" y="947"/>
                  </a:cubicBezTo>
                  <a:lnTo>
                    <a:pt x="1512" y="947"/>
                  </a:lnTo>
                  <a:lnTo>
                    <a:pt x="1484" y="959"/>
                  </a:lnTo>
                  <a:lnTo>
                    <a:pt x="1500" y="943"/>
                  </a:lnTo>
                  <a:lnTo>
                    <a:pt x="1516" y="927"/>
                  </a:lnTo>
                  <a:lnTo>
                    <a:pt x="1532" y="911"/>
                  </a:lnTo>
                  <a:lnTo>
                    <a:pt x="1548" y="895"/>
                  </a:lnTo>
                  <a:cubicBezTo>
                    <a:pt x="1556" y="888"/>
                    <a:pt x="1566" y="883"/>
                    <a:pt x="1576" y="883"/>
                  </a:cubicBezTo>
                  <a:lnTo>
                    <a:pt x="1592" y="883"/>
                  </a:lnTo>
                  <a:lnTo>
                    <a:pt x="1564" y="895"/>
                  </a:lnTo>
                  <a:lnTo>
                    <a:pt x="1580" y="879"/>
                  </a:lnTo>
                  <a:cubicBezTo>
                    <a:pt x="1588" y="872"/>
                    <a:pt x="1598" y="867"/>
                    <a:pt x="1608" y="867"/>
                  </a:cubicBezTo>
                  <a:lnTo>
                    <a:pt x="1640" y="867"/>
                  </a:lnTo>
                  <a:lnTo>
                    <a:pt x="1656" y="867"/>
                  </a:lnTo>
                  <a:lnTo>
                    <a:pt x="1672" y="867"/>
                  </a:lnTo>
                  <a:lnTo>
                    <a:pt x="1644" y="879"/>
                  </a:lnTo>
                  <a:lnTo>
                    <a:pt x="1660" y="863"/>
                  </a:lnTo>
                  <a:lnTo>
                    <a:pt x="1676" y="847"/>
                  </a:lnTo>
                  <a:cubicBezTo>
                    <a:pt x="1684" y="840"/>
                    <a:pt x="1694" y="835"/>
                    <a:pt x="1704" y="835"/>
                  </a:cubicBezTo>
                  <a:lnTo>
                    <a:pt x="1720" y="835"/>
                  </a:lnTo>
                  <a:lnTo>
                    <a:pt x="1736" y="835"/>
                  </a:lnTo>
                  <a:lnTo>
                    <a:pt x="1752" y="835"/>
                  </a:lnTo>
                  <a:lnTo>
                    <a:pt x="1724" y="847"/>
                  </a:lnTo>
                  <a:lnTo>
                    <a:pt x="1740" y="831"/>
                  </a:lnTo>
                  <a:lnTo>
                    <a:pt x="1756" y="815"/>
                  </a:lnTo>
                  <a:lnTo>
                    <a:pt x="1749" y="826"/>
                  </a:lnTo>
                  <a:lnTo>
                    <a:pt x="1765" y="794"/>
                  </a:lnTo>
                  <a:lnTo>
                    <a:pt x="1799" y="741"/>
                  </a:lnTo>
                  <a:cubicBezTo>
                    <a:pt x="1801" y="739"/>
                    <a:pt x="1802" y="737"/>
                    <a:pt x="1804" y="735"/>
                  </a:cubicBezTo>
                  <a:lnTo>
                    <a:pt x="1820" y="719"/>
                  </a:lnTo>
                  <a:cubicBezTo>
                    <a:pt x="1828" y="712"/>
                    <a:pt x="1838" y="707"/>
                    <a:pt x="1848" y="707"/>
                  </a:cubicBezTo>
                  <a:lnTo>
                    <a:pt x="1864" y="707"/>
                  </a:lnTo>
                  <a:lnTo>
                    <a:pt x="1880" y="707"/>
                  </a:lnTo>
                  <a:lnTo>
                    <a:pt x="1852" y="719"/>
                  </a:lnTo>
                  <a:lnTo>
                    <a:pt x="1868" y="703"/>
                  </a:lnTo>
                  <a:cubicBezTo>
                    <a:pt x="1876" y="696"/>
                    <a:pt x="1886" y="691"/>
                    <a:pt x="1896" y="691"/>
                  </a:cubicBezTo>
                  <a:lnTo>
                    <a:pt x="1912" y="691"/>
                  </a:lnTo>
                  <a:lnTo>
                    <a:pt x="1884" y="703"/>
                  </a:lnTo>
                  <a:lnTo>
                    <a:pt x="1900" y="687"/>
                  </a:lnTo>
                  <a:lnTo>
                    <a:pt x="1916" y="671"/>
                  </a:lnTo>
                  <a:cubicBezTo>
                    <a:pt x="1924" y="664"/>
                    <a:pt x="1934" y="659"/>
                    <a:pt x="1944" y="659"/>
                  </a:cubicBezTo>
                  <a:lnTo>
                    <a:pt x="1960" y="659"/>
                  </a:lnTo>
                  <a:lnTo>
                    <a:pt x="1925" y="682"/>
                  </a:lnTo>
                  <a:lnTo>
                    <a:pt x="1941" y="650"/>
                  </a:lnTo>
                  <a:cubicBezTo>
                    <a:pt x="1947" y="636"/>
                    <a:pt x="1961" y="627"/>
                    <a:pt x="1976" y="627"/>
                  </a:cubicBezTo>
                  <a:lnTo>
                    <a:pt x="1992" y="627"/>
                  </a:lnTo>
                  <a:lnTo>
                    <a:pt x="2008" y="627"/>
                  </a:lnTo>
                  <a:lnTo>
                    <a:pt x="1991" y="632"/>
                  </a:lnTo>
                  <a:lnTo>
                    <a:pt x="2023" y="616"/>
                  </a:lnTo>
                  <a:lnTo>
                    <a:pt x="2005" y="634"/>
                  </a:lnTo>
                  <a:lnTo>
                    <a:pt x="2021" y="602"/>
                  </a:lnTo>
                  <a:cubicBezTo>
                    <a:pt x="2023" y="598"/>
                    <a:pt x="2025" y="594"/>
                    <a:pt x="2028" y="591"/>
                  </a:cubicBezTo>
                  <a:lnTo>
                    <a:pt x="2044" y="575"/>
                  </a:lnTo>
                  <a:cubicBezTo>
                    <a:pt x="2052" y="568"/>
                    <a:pt x="2062" y="563"/>
                    <a:pt x="2072" y="563"/>
                  </a:cubicBezTo>
                  <a:lnTo>
                    <a:pt x="2088" y="563"/>
                  </a:lnTo>
                  <a:lnTo>
                    <a:pt x="2104" y="563"/>
                  </a:lnTo>
                  <a:lnTo>
                    <a:pt x="2076" y="575"/>
                  </a:lnTo>
                  <a:lnTo>
                    <a:pt x="2092" y="559"/>
                  </a:lnTo>
                  <a:cubicBezTo>
                    <a:pt x="2100" y="552"/>
                    <a:pt x="2110" y="547"/>
                    <a:pt x="2120" y="547"/>
                  </a:cubicBezTo>
                  <a:lnTo>
                    <a:pt x="2136" y="547"/>
                  </a:lnTo>
                  <a:lnTo>
                    <a:pt x="2108" y="559"/>
                  </a:lnTo>
                  <a:lnTo>
                    <a:pt x="2124" y="543"/>
                  </a:lnTo>
                  <a:lnTo>
                    <a:pt x="2140" y="527"/>
                  </a:lnTo>
                  <a:cubicBezTo>
                    <a:pt x="2148" y="520"/>
                    <a:pt x="2158" y="515"/>
                    <a:pt x="2168" y="515"/>
                  </a:cubicBezTo>
                  <a:lnTo>
                    <a:pt x="2184" y="515"/>
                  </a:lnTo>
                  <a:lnTo>
                    <a:pt x="2200" y="515"/>
                  </a:lnTo>
                  <a:lnTo>
                    <a:pt x="2183" y="520"/>
                  </a:lnTo>
                  <a:lnTo>
                    <a:pt x="2215" y="504"/>
                  </a:lnTo>
                  <a:cubicBezTo>
                    <a:pt x="2220" y="501"/>
                    <a:pt x="2226" y="499"/>
                    <a:pt x="2232" y="499"/>
                  </a:cubicBezTo>
                  <a:lnTo>
                    <a:pt x="2248" y="499"/>
                  </a:lnTo>
                  <a:lnTo>
                    <a:pt x="2264" y="499"/>
                  </a:lnTo>
                  <a:lnTo>
                    <a:pt x="2229" y="522"/>
                  </a:lnTo>
                  <a:lnTo>
                    <a:pt x="2245" y="490"/>
                  </a:lnTo>
                  <a:cubicBezTo>
                    <a:pt x="2247" y="486"/>
                    <a:pt x="2249" y="482"/>
                    <a:pt x="2252" y="479"/>
                  </a:cubicBezTo>
                  <a:lnTo>
                    <a:pt x="2268" y="463"/>
                  </a:lnTo>
                  <a:cubicBezTo>
                    <a:pt x="2276" y="456"/>
                    <a:pt x="2286" y="451"/>
                    <a:pt x="2296" y="451"/>
                  </a:cubicBezTo>
                  <a:lnTo>
                    <a:pt x="2312" y="451"/>
                  </a:lnTo>
                  <a:lnTo>
                    <a:pt x="2284" y="463"/>
                  </a:lnTo>
                  <a:lnTo>
                    <a:pt x="2300" y="447"/>
                  </a:lnTo>
                  <a:lnTo>
                    <a:pt x="2316" y="431"/>
                  </a:lnTo>
                  <a:lnTo>
                    <a:pt x="2332" y="415"/>
                  </a:lnTo>
                  <a:lnTo>
                    <a:pt x="2348" y="399"/>
                  </a:lnTo>
                  <a:lnTo>
                    <a:pt x="2364" y="383"/>
                  </a:lnTo>
                  <a:lnTo>
                    <a:pt x="2380" y="367"/>
                  </a:lnTo>
                  <a:cubicBezTo>
                    <a:pt x="2383" y="364"/>
                    <a:pt x="2387" y="362"/>
                    <a:pt x="2391" y="360"/>
                  </a:cubicBezTo>
                  <a:lnTo>
                    <a:pt x="2423" y="344"/>
                  </a:lnTo>
                  <a:lnTo>
                    <a:pt x="2412" y="351"/>
                  </a:lnTo>
                  <a:lnTo>
                    <a:pt x="2428" y="335"/>
                  </a:lnTo>
                  <a:cubicBezTo>
                    <a:pt x="2436" y="328"/>
                    <a:pt x="2446" y="323"/>
                    <a:pt x="2456" y="323"/>
                  </a:cubicBezTo>
                  <a:lnTo>
                    <a:pt x="2472" y="323"/>
                  </a:lnTo>
                  <a:lnTo>
                    <a:pt x="2437" y="346"/>
                  </a:lnTo>
                  <a:lnTo>
                    <a:pt x="2453" y="314"/>
                  </a:lnTo>
                  <a:cubicBezTo>
                    <a:pt x="2455" y="310"/>
                    <a:pt x="2457" y="306"/>
                    <a:pt x="2460" y="303"/>
                  </a:cubicBezTo>
                  <a:lnTo>
                    <a:pt x="2476" y="287"/>
                  </a:lnTo>
                  <a:cubicBezTo>
                    <a:pt x="2484" y="280"/>
                    <a:pt x="2494" y="275"/>
                    <a:pt x="2504" y="275"/>
                  </a:cubicBezTo>
                  <a:lnTo>
                    <a:pt x="2520" y="275"/>
                  </a:lnTo>
                  <a:lnTo>
                    <a:pt x="2483" y="303"/>
                  </a:lnTo>
                  <a:lnTo>
                    <a:pt x="2499" y="255"/>
                  </a:lnTo>
                  <a:cubicBezTo>
                    <a:pt x="2500" y="249"/>
                    <a:pt x="2504" y="244"/>
                    <a:pt x="2508" y="239"/>
                  </a:cubicBezTo>
                  <a:lnTo>
                    <a:pt x="2524" y="223"/>
                  </a:lnTo>
                  <a:cubicBezTo>
                    <a:pt x="2532" y="216"/>
                    <a:pt x="2542" y="211"/>
                    <a:pt x="2552" y="211"/>
                  </a:cubicBezTo>
                  <a:lnTo>
                    <a:pt x="2568" y="211"/>
                  </a:lnTo>
                  <a:lnTo>
                    <a:pt x="2584" y="211"/>
                  </a:lnTo>
                  <a:lnTo>
                    <a:pt x="2556" y="223"/>
                  </a:lnTo>
                  <a:lnTo>
                    <a:pt x="2572" y="207"/>
                  </a:lnTo>
                  <a:cubicBezTo>
                    <a:pt x="2580" y="200"/>
                    <a:pt x="2590" y="195"/>
                    <a:pt x="2600" y="195"/>
                  </a:cubicBezTo>
                  <a:lnTo>
                    <a:pt x="2632" y="195"/>
                  </a:lnTo>
                  <a:lnTo>
                    <a:pt x="2648" y="195"/>
                  </a:lnTo>
                  <a:lnTo>
                    <a:pt x="2611" y="223"/>
                  </a:lnTo>
                  <a:lnTo>
                    <a:pt x="2627" y="175"/>
                  </a:lnTo>
                  <a:cubicBezTo>
                    <a:pt x="2632" y="158"/>
                    <a:pt x="2647" y="147"/>
                    <a:pt x="2664" y="147"/>
                  </a:cubicBezTo>
                  <a:lnTo>
                    <a:pt x="2680" y="147"/>
                  </a:lnTo>
                  <a:lnTo>
                    <a:pt x="2652" y="159"/>
                  </a:lnTo>
                  <a:lnTo>
                    <a:pt x="2668" y="143"/>
                  </a:lnTo>
                  <a:lnTo>
                    <a:pt x="2684" y="127"/>
                  </a:lnTo>
                  <a:cubicBezTo>
                    <a:pt x="2692" y="120"/>
                    <a:pt x="2702" y="115"/>
                    <a:pt x="2712" y="115"/>
                  </a:cubicBezTo>
                  <a:lnTo>
                    <a:pt x="2728" y="115"/>
                  </a:lnTo>
                  <a:lnTo>
                    <a:pt x="2744" y="115"/>
                  </a:lnTo>
                  <a:lnTo>
                    <a:pt x="2760" y="115"/>
                  </a:lnTo>
                  <a:lnTo>
                    <a:pt x="2732" y="127"/>
                  </a:lnTo>
                  <a:lnTo>
                    <a:pt x="2748" y="111"/>
                  </a:lnTo>
                  <a:lnTo>
                    <a:pt x="2741" y="122"/>
                  </a:lnTo>
                  <a:lnTo>
                    <a:pt x="2757" y="90"/>
                  </a:lnTo>
                  <a:cubicBezTo>
                    <a:pt x="2763" y="76"/>
                    <a:pt x="2777" y="67"/>
                    <a:pt x="2792" y="67"/>
                  </a:cubicBezTo>
                  <a:lnTo>
                    <a:pt x="2808" y="67"/>
                  </a:lnTo>
                  <a:lnTo>
                    <a:pt x="2840" y="67"/>
                  </a:lnTo>
                  <a:lnTo>
                    <a:pt x="2856" y="67"/>
                  </a:lnTo>
                  <a:lnTo>
                    <a:pt x="2821" y="90"/>
                  </a:lnTo>
                  <a:lnTo>
                    <a:pt x="2837" y="58"/>
                  </a:lnTo>
                  <a:cubicBezTo>
                    <a:pt x="2839" y="54"/>
                    <a:pt x="2841" y="50"/>
                    <a:pt x="2844" y="47"/>
                  </a:cubicBezTo>
                  <a:lnTo>
                    <a:pt x="2860" y="31"/>
                  </a:lnTo>
                  <a:lnTo>
                    <a:pt x="2876" y="15"/>
                  </a:lnTo>
                  <a:cubicBezTo>
                    <a:pt x="2892" y="0"/>
                    <a:pt x="2917" y="0"/>
                    <a:pt x="2933" y="15"/>
                  </a:cubicBezTo>
                  <a:cubicBezTo>
                    <a:pt x="2948" y="31"/>
                    <a:pt x="2948" y="56"/>
                    <a:pt x="2933" y="72"/>
                  </a:cubicBezTo>
                  <a:lnTo>
                    <a:pt x="2917" y="88"/>
                  </a:lnTo>
                  <a:lnTo>
                    <a:pt x="2901" y="104"/>
                  </a:lnTo>
                  <a:lnTo>
                    <a:pt x="2908" y="93"/>
                  </a:lnTo>
                  <a:lnTo>
                    <a:pt x="2892" y="125"/>
                  </a:lnTo>
                  <a:cubicBezTo>
                    <a:pt x="2885" y="139"/>
                    <a:pt x="2872" y="147"/>
                    <a:pt x="2856" y="147"/>
                  </a:cubicBezTo>
                  <a:lnTo>
                    <a:pt x="2840" y="147"/>
                  </a:lnTo>
                  <a:lnTo>
                    <a:pt x="2808" y="147"/>
                  </a:lnTo>
                  <a:lnTo>
                    <a:pt x="2792" y="147"/>
                  </a:lnTo>
                  <a:lnTo>
                    <a:pt x="2828" y="125"/>
                  </a:lnTo>
                  <a:lnTo>
                    <a:pt x="2812" y="157"/>
                  </a:lnTo>
                  <a:cubicBezTo>
                    <a:pt x="2810" y="161"/>
                    <a:pt x="2808" y="165"/>
                    <a:pt x="2805" y="168"/>
                  </a:cubicBezTo>
                  <a:lnTo>
                    <a:pt x="2789" y="184"/>
                  </a:lnTo>
                  <a:cubicBezTo>
                    <a:pt x="2781" y="191"/>
                    <a:pt x="2771" y="195"/>
                    <a:pt x="2760" y="195"/>
                  </a:cubicBezTo>
                  <a:lnTo>
                    <a:pt x="2744" y="195"/>
                  </a:lnTo>
                  <a:lnTo>
                    <a:pt x="2728" y="195"/>
                  </a:lnTo>
                  <a:lnTo>
                    <a:pt x="2712" y="195"/>
                  </a:lnTo>
                  <a:lnTo>
                    <a:pt x="2741" y="184"/>
                  </a:lnTo>
                  <a:lnTo>
                    <a:pt x="2725" y="200"/>
                  </a:lnTo>
                  <a:lnTo>
                    <a:pt x="2709" y="216"/>
                  </a:lnTo>
                  <a:cubicBezTo>
                    <a:pt x="2701" y="223"/>
                    <a:pt x="2691" y="227"/>
                    <a:pt x="2680" y="227"/>
                  </a:cubicBezTo>
                  <a:lnTo>
                    <a:pt x="2664" y="227"/>
                  </a:lnTo>
                  <a:lnTo>
                    <a:pt x="2702" y="200"/>
                  </a:lnTo>
                  <a:lnTo>
                    <a:pt x="2686" y="248"/>
                  </a:lnTo>
                  <a:cubicBezTo>
                    <a:pt x="2681" y="264"/>
                    <a:pt x="2666" y="275"/>
                    <a:pt x="2648" y="275"/>
                  </a:cubicBezTo>
                  <a:lnTo>
                    <a:pt x="2632" y="275"/>
                  </a:lnTo>
                  <a:lnTo>
                    <a:pt x="2600" y="275"/>
                  </a:lnTo>
                  <a:lnTo>
                    <a:pt x="2629" y="264"/>
                  </a:lnTo>
                  <a:lnTo>
                    <a:pt x="2613" y="280"/>
                  </a:lnTo>
                  <a:cubicBezTo>
                    <a:pt x="2605" y="287"/>
                    <a:pt x="2595" y="291"/>
                    <a:pt x="2584" y="291"/>
                  </a:cubicBezTo>
                  <a:lnTo>
                    <a:pt x="2568" y="291"/>
                  </a:lnTo>
                  <a:lnTo>
                    <a:pt x="2552" y="291"/>
                  </a:lnTo>
                  <a:lnTo>
                    <a:pt x="2581" y="280"/>
                  </a:lnTo>
                  <a:lnTo>
                    <a:pt x="2565" y="296"/>
                  </a:lnTo>
                  <a:lnTo>
                    <a:pt x="2574" y="280"/>
                  </a:lnTo>
                  <a:lnTo>
                    <a:pt x="2558" y="328"/>
                  </a:lnTo>
                  <a:cubicBezTo>
                    <a:pt x="2553" y="344"/>
                    <a:pt x="2538" y="355"/>
                    <a:pt x="2520" y="355"/>
                  </a:cubicBezTo>
                  <a:lnTo>
                    <a:pt x="2504" y="355"/>
                  </a:lnTo>
                  <a:lnTo>
                    <a:pt x="2533" y="344"/>
                  </a:lnTo>
                  <a:lnTo>
                    <a:pt x="2517" y="360"/>
                  </a:lnTo>
                  <a:lnTo>
                    <a:pt x="2524" y="349"/>
                  </a:lnTo>
                  <a:lnTo>
                    <a:pt x="2508" y="381"/>
                  </a:lnTo>
                  <a:cubicBezTo>
                    <a:pt x="2501" y="395"/>
                    <a:pt x="2488" y="403"/>
                    <a:pt x="2472" y="403"/>
                  </a:cubicBezTo>
                  <a:lnTo>
                    <a:pt x="2456" y="403"/>
                  </a:lnTo>
                  <a:lnTo>
                    <a:pt x="2485" y="392"/>
                  </a:lnTo>
                  <a:lnTo>
                    <a:pt x="2469" y="408"/>
                  </a:lnTo>
                  <a:cubicBezTo>
                    <a:pt x="2466" y="411"/>
                    <a:pt x="2462" y="413"/>
                    <a:pt x="2458" y="415"/>
                  </a:cubicBezTo>
                  <a:lnTo>
                    <a:pt x="2426" y="431"/>
                  </a:lnTo>
                  <a:lnTo>
                    <a:pt x="2437" y="424"/>
                  </a:lnTo>
                  <a:lnTo>
                    <a:pt x="2421" y="440"/>
                  </a:lnTo>
                  <a:lnTo>
                    <a:pt x="2405" y="456"/>
                  </a:lnTo>
                  <a:lnTo>
                    <a:pt x="2389" y="472"/>
                  </a:lnTo>
                  <a:lnTo>
                    <a:pt x="2373" y="488"/>
                  </a:lnTo>
                  <a:lnTo>
                    <a:pt x="2357" y="504"/>
                  </a:lnTo>
                  <a:lnTo>
                    <a:pt x="2341" y="520"/>
                  </a:lnTo>
                  <a:cubicBezTo>
                    <a:pt x="2333" y="527"/>
                    <a:pt x="2323" y="531"/>
                    <a:pt x="2312" y="531"/>
                  </a:cubicBezTo>
                  <a:lnTo>
                    <a:pt x="2296" y="531"/>
                  </a:lnTo>
                  <a:lnTo>
                    <a:pt x="2325" y="520"/>
                  </a:lnTo>
                  <a:lnTo>
                    <a:pt x="2309" y="536"/>
                  </a:lnTo>
                  <a:lnTo>
                    <a:pt x="2316" y="525"/>
                  </a:lnTo>
                  <a:lnTo>
                    <a:pt x="2300" y="557"/>
                  </a:lnTo>
                  <a:cubicBezTo>
                    <a:pt x="2293" y="571"/>
                    <a:pt x="2280" y="579"/>
                    <a:pt x="2264" y="579"/>
                  </a:cubicBezTo>
                  <a:lnTo>
                    <a:pt x="2248" y="579"/>
                  </a:lnTo>
                  <a:lnTo>
                    <a:pt x="2232" y="579"/>
                  </a:lnTo>
                  <a:lnTo>
                    <a:pt x="2250" y="575"/>
                  </a:lnTo>
                  <a:lnTo>
                    <a:pt x="2218" y="591"/>
                  </a:lnTo>
                  <a:cubicBezTo>
                    <a:pt x="2213" y="594"/>
                    <a:pt x="2207" y="595"/>
                    <a:pt x="2200" y="595"/>
                  </a:cubicBezTo>
                  <a:lnTo>
                    <a:pt x="2184" y="595"/>
                  </a:lnTo>
                  <a:lnTo>
                    <a:pt x="2168" y="595"/>
                  </a:lnTo>
                  <a:lnTo>
                    <a:pt x="2197" y="584"/>
                  </a:lnTo>
                  <a:lnTo>
                    <a:pt x="2181" y="600"/>
                  </a:lnTo>
                  <a:lnTo>
                    <a:pt x="2165" y="616"/>
                  </a:lnTo>
                  <a:cubicBezTo>
                    <a:pt x="2157" y="623"/>
                    <a:pt x="2147" y="627"/>
                    <a:pt x="2136" y="627"/>
                  </a:cubicBezTo>
                  <a:lnTo>
                    <a:pt x="2120" y="627"/>
                  </a:lnTo>
                  <a:lnTo>
                    <a:pt x="2149" y="616"/>
                  </a:lnTo>
                  <a:lnTo>
                    <a:pt x="2133" y="632"/>
                  </a:lnTo>
                  <a:cubicBezTo>
                    <a:pt x="2125" y="639"/>
                    <a:pt x="2115" y="643"/>
                    <a:pt x="2104" y="643"/>
                  </a:cubicBezTo>
                  <a:lnTo>
                    <a:pt x="2088" y="643"/>
                  </a:lnTo>
                  <a:lnTo>
                    <a:pt x="2072" y="643"/>
                  </a:lnTo>
                  <a:lnTo>
                    <a:pt x="2101" y="632"/>
                  </a:lnTo>
                  <a:lnTo>
                    <a:pt x="2085" y="648"/>
                  </a:lnTo>
                  <a:lnTo>
                    <a:pt x="2092" y="637"/>
                  </a:lnTo>
                  <a:lnTo>
                    <a:pt x="2076" y="669"/>
                  </a:lnTo>
                  <a:cubicBezTo>
                    <a:pt x="2072" y="677"/>
                    <a:pt x="2066" y="683"/>
                    <a:pt x="2058" y="687"/>
                  </a:cubicBezTo>
                  <a:lnTo>
                    <a:pt x="2026" y="703"/>
                  </a:lnTo>
                  <a:cubicBezTo>
                    <a:pt x="2021" y="706"/>
                    <a:pt x="2015" y="707"/>
                    <a:pt x="2008" y="707"/>
                  </a:cubicBezTo>
                  <a:lnTo>
                    <a:pt x="1992" y="707"/>
                  </a:lnTo>
                  <a:lnTo>
                    <a:pt x="1976" y="707"/>
                  </a:lnTo>
                  <a:lnTo>
                    <a:pt x="2012" y="685"/>
                  </a:lnTo>
                  <a:lnTo>
                    <a:pt x="1996" y="717"/>
                  </a:lnTo>
                  <a:cubicBezTo>
                    <a:pt x="1989" y="731"/>
                    <a:pt x="1976" y="739"/>
                    <a:pt x="1960" y="739"/>
                  </a:cubicBezTo>
                  <a:lnTo>
                    <a:pt x="1944" y="739"/>
                  </a:lnTo>
                  <a:lnTo>
                    <a:pt x="1973" y="728"/>
                  </a:lnTo>
                  <a:lnTo>
                    <a:pt x="1957" y="744"/>
                  </a:lnTo>
                  <a:lnTo>
                    <a:pt x="1941" y="760"/>
                  </a:lnTo>
                  <a:cubicBezTo>
                    <a:pt x="1933" y="767"/>
                    <a:pt x="1923" y="771"/>
                    <a:pt x="1912" y="771"/>
                  </a:cubicBezTo>
                  <a:lnTo>
                    <a:pt x="1896" y="771"/>
                  </a:lnTo>
                  <a:lnTo>
                    <a:pt x="1925" y="760"/>
                  </a:lnTo>
                  <a:lnTo>
                    <a:pt x="1909" y="776"/>
                  </a:lnTo>
                  <a:cubicBezTo>
                    <a:pt x="1901" y="783"/>
                    <a:pt x="1891" y="787"/>
                    <a:pt x="1880" y="787"/>
                  </a:cubicBezTo>
                  <a:lnTo>
                    <a:pt x="1864" y="787"/>
                  </a:lnTo>
                  <a:lnTo>
                    <a:pt x="1848" y="787"/>
                  </a:lnTo>
                  <a:lnTo>
                    <a:pt x="1877" y="776"/>
                  </a:lnTo>
                  <a:lnTo>
                    <a:pt x="1861" y="792"/>
                  </a:lnTo>
                  <a:lnTo>
                    <a:pt x="1866" y="786"/>
                  </a:lnTo>
                  <a:lnTo>
                    <a:pt x="1836" y="829"/>
                  </a:lnTo>
                  <a:lnTo>
                    <a:pt x="1820" y="861"/>
                  </a:lnTo>
                  <a:cubicBezTo>
                    <a:pt x="1818" y="865"/>
                    <a:pt x="1816" y="869"/>
                    <a:pt x="1813" y="872"/>
                  </a:cubicBezTo>
                  <a:lnTo>
                    <a:pt x="1797" y="888"/>
                  </a:lnTo>
                  <a:lnTo>
                    <a:pt x="1781" y="904"/>
                  </a:lnTo>
                  <a:cubicBezTo>
                    <a:pt x="1773" y="911"/>
                    <a:pt x="1763" y="915"/>
                    <a:pt x="1752" y="915"/>
                  </a:cubicBezTo>
                  <a:lnTo>
                    <a:pt x="1736" y="915"/>
                  </a:lnTo>
                  <a:lnTo>
                    <a:pt x="1720" y="915"/>
                  </a:lnTo>
                  <a:lnTo>
                    <a:pt x="1704" y="915"/>
                  </a:lnTo>
                  <a:lnTo>
                    <a:pt x="1733" y="904"/>
                  </a:lnTo>
                  <a:lnTo>
                    <a:pt x="1717" y="920"/>
                  </a:lnTo>
                  <a:lnTo>
                    <a:pt x="1701" y="936"/>
                  </a:lnTo>
                  <a:cubicBezTo>
                    <a:pt x="1693" y="943"/>
                    <a:pt x="1683" y="947"/>
                    <a:pt x="1672" y="947"/>
                  </a:cubicBezTo>
                  <a:lnTo>
                    <a:pt x="1656" y="947"/>
                  </a:lnTo>
                  <a:lnTo>
                    <a:pt x="1640" y="947"/>
                  </a:lnTo>
                  <a:lnTo>
                    <a:pt x="1608" y="947"/>
                  </a:lnTo>
                  <a:lnTo>
                    <a:pt x="1637" y="936"/>
                  </a:lnTo>
                  <a:lnTo>
                    <a:pt x="1621" y="952"/>
                  </a:lnTo>
                  <a:cubicBezTo>
                    <a:pt x="1613" y="959"/>
                    <a:pt x="1603" y="963"/>
                    <a:pt x="1592" y="963"/>
                  </a:cubicBezTo>
                  <a:lnTo>
                    <a:pt x="1576" y="963"/>
                  </a:lnTo>
                  <a:lnTo>
                    <a:pt x="1605" y="952"/>
                  </a:lnTo>
                  <a:lnTo>
                    <a:pt x="1589" y="968"/>
                  </a:lnTo>
                  <a:lnTo>
                    <a:pt x="1573" y="984"/>
                  </a:lnTo>
                  <a:lnTo>
                    <a:pt x="1557" y="1000"/>
                  </a:lnTo>
                  <a:lnTo>
                    <a:pt x="1541" y="1016"/>
                  </a:lnTo>
                  <a:cubicBezTo>
                    <a:pt x="1533" y="1023"/>
                    <a:pt x="1523" y="1027"/>
                    <a:pt x="1512" y="1027"/>
                  </a:cubicBezTo>
                  <a:lnTo>
                    <a:pt x="1496" y="1027"/>
                  </a:lnTo>
                  <a:lnTo>
                    <a:pt x="1525" y="1016"/>
                  </a:lnTo>
                  <a:lnTo>
                    <a:pt x="1509" y="1032"/>
                  </a:lnTo>
                  <a:cubicBezTo>
                    <a:pt x="1501" y="1039"/>
                    <a:pt x="1491" y="1043"/>
                    <a:pt x="1480" y="1043"/>
                  </a:cubicBezTo>
                  <a:lnTo>
                    <a:pt x="1464" y="1043"/>
                  </a:lnTo>
                  <a:lnTo>
                    <a:pt x="1493" y="1032"/>
                  </a:lnTo>
                  <a:lnTo>
                    <a:pt x="1477" y="1048"/>
                  </a:lnTo>
                  <a:lnTo>
                    <a:pt x="1484" y="1037"/>
                  </a:lnTo>
                  <a:lnTo>
                    <a:pt x="1468" y="1069"/>
                  </a:lnTo>
                  <a:cubicBezTo>
                    <a:pt x="1466" y="1073"/>
                    <a:pt x="1464" y="1077"/>
                    <a:pt x="1461" y="1080"/>
                  </a:cubicBezTo>
                  <a:lnTo>
                    <a:pt x="1429" y="1112"/>
                  </a:lnTo>
                  <a:lnTo>
                    <a:pt x="1413" y="1128"/>
                  </a:lnTo>
                  <a:lnTo>
                    <a:pt x="1397" y="1144"/>
                  </a:lnTo>
                  <a:cubicBezTo>
                    <a:pt x="1389" y="1151"/>
                    <a:pt x="1379" y="1155"/>
                    <a:pt x="1368" y="1155"/>
                  </a:cubicBezTo>
                  <a:lnTo>
                    <a:pt x="1352" y="1155"/>
                  </a:lnTo>
                  <a:lnTo>
                    <a:pt x="1381" y="1144"/>
                  </a:lnTo>
                  <a:lnTo>
                    <a:pt x="1365" y="1160"/>
                  </a:lnTo>
                  <a:lnTo>
                    <a:pt x="1349" y="1176"/>
                  </a:lnTo>
                  <a:lnTo>
                    <a:pt x="1333" y="1192"/>
                  </a:lnTo>
                  <a:lnTo>
                    <a:pt x="1317" y="1208"/>
                  </a:lnTo>
                  <a:lnTo>
                    <a:pt x="1301" y="1224"/>
                  </a:lnTo>
                  <a:cubicBezTo>
                    <a:pt x="1293" y="1231"/>
                    <a:pt x="1283" y="1235"/>
                    <a:pt x="1272" y="1235"/>
                  </a:cubicBezTo>
                  <a:lnTo>
                    <a:pt x="1256" y="1235"/>
                  </a:lnTo>
                  <a:lnTo>
                    <a:pt x="1292" y="1213"/>
                  </a:lnTo>
                  <a:lnTo>
                    <a:pt x="1276" y="1245"/>
                  </a:lnTo>
                  <a:cubicBezTo>
                    <a:pt x="1269" y="1259"/>
                    <a:pt x="1256" y="1267"/>
                    <a:pt x="1240" y="1267"/>
                  </a:cubicBezTo>
                  <a:lnTo>
                    <a:pt x="1208" y="1267"/>
                  </a:lnTo>
                  <a:lnTo>
                    <a:pt x="1237" y="1256"/>
                  </a:lnTo>
                  <a:lnTo>
                    <a:pt x="1221" y="1272"/>
                  </a:lnTo>
                  <a:cubicBezTo>
                    <a:pt x="1213" y="1279"/>
                    <a:pt x="1203" y="1283"/>
                    <a:pt x="1192" y="1283"/>
                  </a:cubicBezTo>
                  <a:lnTo>
                    <a:pt x="1176" y="1283"/>
                  </a:lnTo>
                  <a:lnTo>
                    <a:pt x="1212" y="1261"/>
                  </a:lnTo>
                  <a:lnTo>
                    <a:pt x="1196" y="1293"/>
                  </a:lnTo>
                  <a:cubicBezTo>
                    <a:pt x="1189" y="1307"/>
                    <a:pt x="1176" y="1315"/>
                    <a:pt x="1160" y="1315"/>
                  </a:cubicBezTo>
                  <a:lnTo>
                    <a:pt x="1144" y="1315"/>
                  </a:lnTo>
                  <a:lnTo>
                    <a:pt x="1173" y="1304"/>
                  </a:lnTo>
                  <a:lnTo>
                    <a:pt x="1157" y="1320"/>
                  </a:lnTo>
                  <a:cubicBezTo>
                    <a:pt x="1149" y="1327"/>
                    <a:pt x="1139" y="1331"/>
                    <a:pt x="1128" y="1331"/>
                  </a:cubicBezTo>
                  <a:lnTo>
                    <a:pt x="1112" y="1331"/>
                  </a:lnTo>
                  <a:lnTo>
                    <a:pt x="1096" y="1331"/>
                  </a:lnTo>
                  <a:lnTo>
                    <a:pt x="1125" y="1320"/>
                  </a:lnTo>
                  <a:lnTo>
                    <a:pt x="1109" y="1336"/>
                  </a:lnTo>
                  <a:lnTo>
                    <a:pt x="1093" y="1352"/>
                  </a:lnTo>
                  <a:lnTo>
                    <a:pt x="1100" y="1341"/>
                  </a:lnTo>
                  <a:lnTo>
                    <a:pt x="1084" y="1373"/>
                  </a:lnTo>
                  <a:lnTo>
                    <a:pt x="1068" y="1405"/>
                  </a:lnTo>
                  <a:cubicBezTo>
                    <a:pt x="1064" y="1413"/>
                    <a:pt x="1058" y="1419"/>
                    <a:pt x="1050" y="1423"/>
                  </a:cubicBezTo>
                  <a:lnTo>
                    <a:pt x="1018" y="1439"/>
                  </a:lnTo>
                  <a:lnTo>
                    <a:pt x="1029" y="1432"/>
                  </a:lnTo>
                  <a:lnTo>
                    <a:pt x="1013" y="1448"/>
                  </a:lnTo>
                  <a:cubicBezTo>
                    <a:pt x="1005" y="1455"/>
                    <a:pt x="995" y="1459"/>
                    <a:pt x="984" y="1459"/>
                  </a:cubicBezTo>
                  <a:lnTo>
                    <a:pt x="968" y="1459"/>
                  </a:lnTo>
                  <a:lnTo>
                    <a:pt x="952" y="1459"/>
                  </a:lnTo>
                  <a:lnTo>
                    <a:pt x="936" y="1459"/>
                  </a:lnTo>
                  <a:lnTo>
                    <a:pt x="920" y="1459"/>
                  </a:lnTo>
                  <a:lnTo>
                    <a:pt x="949" y="1448"/>
                  </a:lnTo>
                  <a:lnTo>
                    <a:pt x="933" y="1464"/>
                  </a:lnTo>
                  <a:cubicBezTo>
                    <a:pt x="925" y="1471"/>
                    <a:pt x="915" y="1475"/>
                    <a:pt x="904" y="1475"/>
                  </a:cubicBezTo>
                  <a:lnTo>
                    <a:pt x="888" y="1475"/>
                  </a:lnTo>
                  <a:lnTo>
                    <a:pt x="924" y="1453"/>
                  </a:lnTo>
                  <a:lnTo>
                    <a:pt x="908" y="1485"/>
                  </a:lnTo>
                  <a:cubicBezTo>
                    <a:pt x="906" y="1489"/>
                    <a:pt x="904" y="1493"/>
                    <a:pt x="901" y="1496"/>
                  </a:cubicBezTo>
                  <a:lnTo>
                    <a:pt x="885" y="1512"/>
                  </a:lnTo>
                  <a:lnTo>
                    <a:pt x="892" y="1501"/>
                  </a:lnTo>
                  <a:lnTo>
                    <a:pt x="876" y="1533"/>
                  </a:lnTo>
                  <a:cubicBezTo>
                    <a:pt x="872" y="1541"/>
                    <a:pt x="866" y="1547"/>
                    <a:pt x="858" y="1551"/>
                  </a:cubicBezTo>
                  <a:lnTo>
                    <a:pt x="826" y="1567"/>
                  </a:lnTo>
                  <a:cubicBezTo>
                    <a:pt x="821" y="1570"/>
                    <a:pt x="815" y="1571"/>
                    <a:pt x="808" y="1571"/>
                  </a:cubicBezTo>
                  <a:lnTo>
                    <a:pt x="792" y="1571"/>
                  </a:lnTo>
                  <a:lnTo>
                    <a:pt x="776" y="1571"/>
                  </a:lnTo>
                  <a:lnTo>
                    <a:pt x="812" y="1549"/>
                  </a:lnTo>
                  <a:lnTo>
                    <a:pt x="796" y="1581"/>
                  </a:lnTo>
                  <a:cubicBezTo>
                    <a:pt x="794" y="1585"/>
                    <a:pt x="792" y="1589"/>
                    <a:pt x="789" y="1592"/>
                  </a:cubicBezTo>
                  <a:lnTo>
                    <a:pt x="773" y="1608"/>
                  </a:lnTo>
                  <a:lnTo>
                    <a:pt x="757" y="1624"/>
                  </a:lnTo>
                  <a:lnTo>
                    <a:pt x="741" y="1640"/>
                  </a:lnTo>
                  <a:lnTo>
                    <a:pt x="725" y="1656"/>
                  </a:lnTo>
                  <a:lnTo>
                    <a:pt x="709" y="1672"/>
                  </a:lnTo>
                  <a:lnTo>
                    <a:pt x="693" y="1688"/>
                  </a:lnTo>
                  <a:lnTo>
                    <a:pt x="702" y="1672"/>
                  </a:lnTo>
                  <a:lnTo>
                    <a:pt x="686" y="1720"/>
                  </a:lnTo>
                  <a:cubicBezTo>
                    <a:pt x="681" y="1736"/>
                    <a:pt x="666" y="1747"/>
                    <a:pt x="648" y="1747"/>
                  </a:cubicBezTo>
                  <a:lnTo>
                    <a:pt x="632" y="1747"/>
                  </a:lnTo>
                  <a:lnTo>
                    <a:pt x="600" y="1747"/>
                  </a:lnTo>
                  <a:lnTo>
                    <a:pt x="629" y="1736"/>
                  </a:lnTo>
                  <a:lnTo>
                    <a:pt x="613" y="1752"/>
                  </a:lnTo>
                  <a:lnTo>
                    <a:pt x="620" y="1741"/>
                  </a:lnTo>
                  <a:lnTo>
                    <a:pt x="604" y="1773"/>
                  </a:lnTo>
                  <a:cubicBezTo>
                    <a:pt x="602" y="1777"/>
                    <a:pt x="600" y="1781"/>
                    <a:pt x="597" y="1784"/>
                  </a:cubicBezTo>
                  <a:lnTo>
                    <a:pt x="581" y="1800"/>
                  </a:lnTo>
                  <a:cubicBezTo>
                    <a:pt x="573" y="1807"/>
                    <a:pt x="563" y="1811"/>
                    <a:pt x="552" y="1811"/>
                  </a:cubicBezTo>
                  <a:lnTo>
                    <a:pt x="536" y="1811"/>
                  </a:lnTo>
                  <a:lnTo>
                    <a:pt x="565" y="1800"/>
                  </a:lnTo>
                  <a:lnTo>
                    <a:pt x="549" y="1816"/>
                  </a:lnTo>
                  <a:lnTo>
                    <a:pt x="533" y="1832"/>
                  </a:lnTo>
                  <a:cubicBezTo>
                    <a:pt x="525" y="1839"/>
                    <a:pt x="515" y="1843"/>
                    <a:pt x="504" y="1843"/>
                  </a:cubicBezTo>
                  <a:lnTo>
                    <a:pt x="488" y="1843"/>
                  </a:lnTo>
                  <a:lnTo>
                    <a:pt x="517" y="1832"/>
                  </a:lnTo>
                  <a:lnTo>
                    <a:pt x="501" y="1848"/>
                  </a:lnTo>
                  <a:lnTo>
                    <a:pt x="485" y="1864"/>
                  </a:lnTo>
                  <a:cubicBezTo>
                    <a:pt x="477" y="1871"/>
                    <a:pt x="467" y="1875"/>
                    <a:pt x="456" y="1875"/>
                  </a:cubicBezTo>
                  <a:lnTo>
                    <a:pt x="440" y="1875"/>
                  </a:lnTo>
                  <a:lnTo>
                    <a:pt x="458" y="1871"/>
                  </a:lnTo>
                  <a:lnTo>
                    <a:pt x="426" y="1887"/>
                  </a:lnTo>
                  <a:cubicBezTo>
                    <a:pt x="421" y="1890"/>
                    <a:pt x="415" y="1891"/>
                    <a:pt x="408" y="1891"/>
                  </a:cubicBezTo>
                  <a:lnTo>
                    <a:pt x="392" y="1891"/>
                  </a:lnTo>
                  <a:lnTo>
                    <a:pt x="376" y="1891"/>
                  </a:lnTo>
                  <a:lnTo>
                    <a:pt x="405" y="1880"/>
                  </a:lnTo>
                  <a:lnTo>
                    <a:pt x="389" y="1896"/>
                  </a:lnTo>
                  <a:lnTo>
                    <a:pt x="373" y="1912"/>
                  </a:lnTo>
                  <a:lnTo>
                    <a:pt x="357" y="1928"/>
                  </a:lnTo>
                  <a:cubicBezTo>
                    <a:pt x="349" y="1935"/>
                    <a:pt x="339" y="1939"/>
                    <a:pt x="328" y="1939"/>
                  </a:cubicBezTo>
                  <a:lnTo>
                    <a:pt x="312" y="1939"/>
                  </a:lnTo>
                  <a:lnTo>
                    <a:pt x="341" y="1928"/>
                  </a:lnTo>
                  <a:lnTo>
                    <a:pt x="325" y="1944"/>
                  </a:lnTo>
                  <a:lnTo>
                    <a:pt x="309" y="1960"/>
                  </a:lnTo>
                  <a:cubicBezTo>
                    <a:pt x="301" y="1967"/>
                    <a:pt x="291" y="1971"/>
                    <a:pt x="280" y="1971"/>
                  </a:cubicBezTo>
                  <a:lnTo>
                    <a:pt x="264" y="1971"/>
                  </a:lnTo>
                  <a:lnTo>
                    <a:pt x="293" y="1960"/>
                  </a:lnTo>
                  <a:lnTo>
                    <a:pt x="277" y="1976"/>
                  </a:lnTo>
                  <a:lnTo>
                    <a:pt x="284" y="1965"/>
                  </a:lnTo>
                  <a:lnTo>
                    <a:pt x="268" y="1997"/>
                  </a:lnTo>
                  <a:cubicBezTo>
                    <a:pt x="266" y="2001"/>
                    <a:pt x="264" y="2005"/>
                    <a:pt x="261" y="2008"/>
                  </a:cubicBezTo>
                  <a:lnTo>
                    <a:pt x="229" y="2040"/>
                  </a:lnTo>
                  <a:lnTo>
                    <a:pt x="213" y="2056"/>
                  </a:lnTo>
                  <a:cubicBezTo>
                    <a:pt x="205" y="2063"/>
                    <a:pt x="195" y="2067"/>
                    <a:pt x="184" y="2067"/>
                  </a:cubicBezTo>
                  <a:lnTo>
                    <a:pt x="168" y="2067"/>
                  </a:lnTo>
                  <a:lnTo>
                    <a:pt x="197" y="2056"/>
                  </a:lnTo>
                  <a:lnTo>
                    <a:pt x="181" y="2072"/>
                  </a:lnTo>
                  <a:lnTo>
                    <a:pt x="188" y="2061"/>
                  </a:lnTo>
                  <a:lnTo>
                    <a:pt x="172" y="2093"/>
                  </a:lnTo>
                  <a:cubicBezTo>
                    <a:pt x="165" y="2107"/>
                    <a:pt x="152" y="2115"/>
                    <a:pt x="136" y="2115"/>
                  </a:cubicBezTo>
                  <a:lnTo>
                    <a:pt x="120" y="2115"/>
                  </a:lnTo>
                  <a:lnTo>
                    <a:pt x="149" y="2104"/>
                  </a:lnTo>
                  <a:lnTo>
                    <a:pt x="133" y="2120"/>
                  </a:lnTo>
                  <a:lnTo>
                    <a:pt x="117" y="2136"/>
                  </a:lnTo>
                  <a:lnTo>
                    <a:pt x="101" y="2152"/>
                  </a:lnTo>
                  <a:lnTo>
                    <a:pt x="108" y="2141"/>
                  </a:lnTo>
                  <a:lnTo>
                    <a:pt x="92" y="2173"/>
                  </a:lnTo>
                  <a:cubicBezTo>
                    <a:pt x="85" y="2187"/>
                    <a:pt x="72" y="2195"/>
                    <a:pt x="56" y="2195"/>
                  </a:cubicBezTo>
                  <a:lnTo>
                    <a:pt x="40" y="2195"/>
                  </a:lnTo>
                  <a:cubicBezTo>
                    <a:pt x="18" y="2195"/>
                    <a:pt x="0" y="2178"/>
                    <a:pt x="0" y="2155"/>
                  </a:cubicBezTo>
                  <a:cubicBezTo>
                    <a:pt x="0" y="2133"/>
                    <a:pt x="18" y="2115"/>
                    <a:pt x="40" y="2115"/>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grpSp>
      <p:sp>
        <p:nvSpPr>
          <p:cNvPr id="218" name="Rectangle 43">
            <a:extLst>
              <a:ext uri="{FF2B5EF4-FFF2-40B4-BE49-F238E27FC236}">
                <a16:creationId xmlns:a16="http://schemas.microsoft.com/office/drawing/2014/main" id="{1B498A42-AED1-4654-8AD9-9012DEF5ECA7}"/>
              </a:ext>
            </a:extLst>
          </p:cNvPr>
          <p:cNvSpPr>
            <a:spLocks noChangeArrowheads="1"/>
          </p:cNvSpPr>
          <p:nvPr/>
        </p:nvSpPr>
        <p:spPr bwMode="auto">
          <a:xfrm>
            <a:off x="627760" y="4788086"/>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0%</a:t>
            </a:r>
            <a:endParaRPr lang="en-US" altLang="en-US" sz="4400" dirty="0">
              <a:solidFill>
                <a:srgbClr val="000000"/>
              </a:solidFill>
              <a:latin typeface="Arial Narrow"/>
              <a:cs typeface="Arial Narrow"/>
            </a:endParaRPr>
          </a:p>
        </p:txBody>
      </p:sp>
      <p:sp>
        <p:nvSpPr>
          <p:cNvPr id="219" name="Rectangle 44">
            <a:extLst>
              <a:ext uri="{FF2B5EF4-FFF2-40B4-BE49-F238E27FC236}">
                <a16:creationId xmlns:a16="http://schemas.microsoft.com/office/drawing/2014/main" id="{0BF72FC9-695A-420E-9AB4-4CB537EE9AF3}"/>
              </a:ext>
            </a:extLst>
          </p:cNvPr>
          <p:cNvSpPr>
            <a:spLocks noChangeArrowheads="1"/>
          </p:cNvSpPr>
          <p:nvPr/>
        </p:nvSpPr>
        <p:spPr bwMode="auto">
          <a:xfrm>
            <a:off x="627760" y="4203886"/>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2%</a:t>
            </a:r>
            <a:endParaRPr lang="en-US" altLang="en-US" sz="4400" dirty="0">
              <a:solidFill>
                <a:srgbClr val="000000"/>
              </a:solidFill>
              <a:latin typeface="Arial Narrow"/>
              <a:cs typeface="Arial Narrow"/>
            </a:endParaRPr>
          </a:p>
        </p:txBody>
      </p:sp>
      <p:sp>
        <p:nvSpPr>
          <p:cNvPr id="220" name="Rectangle 45">
            <a:extLst>
              <a:ext uri="{FF2B5EF4-FFF2-40B4-BE49-F238E27FC236}">
                <a16:creationId xmlns:a16="http://schemas.microsoft.com/office/drawing/2014/main" id="{04AE06F9-198D-4D13-93DA-51D65AC410CB}"/>
              </a:ext>
            </a:extLst>
          </p:cNvPr>
          <p:cNvSpPr>
            <a:spLocks noChangeArrowheads="1"/>
          </p:cNvSpPr>
          <p:nvPr/>
        </p:nvSpPr>
        <p:spPr bwMode="auto">
          <a:xfrm>
            <a:off x="627760" y="3621273"/>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4%</a:t>
            </a:r>
            <a:endParaRPr lang="en-US" altLang="en-US" sz="4400" dirty="0">
              <a:solidFill>
                <a:srgbClr val="000000"/>
              </a:solidFill>
              <a:latin typeface="Arial Narrow"/>
              <a:cs typeface="Arial Narrow"/>
            </a:endParaRPr>
          </a:p>
        </p:txBody>
      </p:sp>
      <p:sp>
        <p:nvSpPr>
          <p:cNvPr id="221" name="Rectangle 46">
            <a:extLst>
              <a:ext uri="{FF2B5EF4-FFF2-40B4-BE49-F238E27FC236}">
                <a16:creationId xmlns:a16="http://schemas.microsoft.com/office/drawing/2014/main" id="{ECD1C24A-138F-495A-B2DD-BC4D1585761E}"/>
              </a:ext>
            </a:extLst>
          </p:cNvPr>
          <p:cNvSpPr>
            <a:spLocks noChangeArrowheads="1"/>
          </p:cNvSpPr>
          <p:nvPr/>
        </p:nvSpPr>
        <p:spPr bwMode="auto">
          <a:xfrm>
            <a:off x="627760" y="3038661"/>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6%</a:t>
            </a:r>
            <a:endParaRPr lang="en-US" altLang="en-US" sz="4400" dirty="0">
              <a:solidFill>
                <a:srgbClr val="000000"/>
              </a:solidFill>
              <a:latin typeface="Arial Narrow"/>
              <a:cs typeface="Arial Narrow"/>
            </a:endParaRPr>
          </a:p>
        </p:txBody>
      </p:sp>
      <p:sp>
        <p:nvSpPr>
          <p:cNvPr id="222" name="Rectangle 47">
            <a:extLst>
              <a:ext uri="{FF2B5EF4-FFF2-40B4-BE49-F238E27FC236}">
                <a16:creationId xmlns:a16="http://schemas.microsoft.com/office/drawing/2014/main" id="{661A5079-01FE-446B-86B6-15106F6CE576}"/>
              </a:ext>
            </a:extLst>
          </p:cNvPr>
          <p:cNvSpPr>
            <a:spLocks noChangeArrowheads="1"/>
          </p:cNvSpPr>
          <p:nvPr/>
        </p:nvSpPr>
        <p:spPr bwMode="auto">
          <a:xfrm>
            <a:off x="627760" y="2454461"/>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8%</a:t>
            </a:r>
            <a:endParaRPr lang="en-US" altLang="en-US" sz="4400" dirty="0">
              <a:solidFill>
                <a:srgbClr val="000000"/>
              </a:solidFill>
              <a:latin typeface="Arial Narrow"/>
              <a:cs typeface="Arial Narrow"/>
            </a:endParaRPr>
          </a:p>
        </p:txBody>
      </p:sp>
      <p:sp>
        <p:nvSpPr>
          <p:cNvPr id="223" name="Rectangle 48">
            <a:extLst>
              <a:ext uri="{FF2B5EF4-FFF2-40B4-BE49-F238E27FC236}">
                <a16:creationId xmlns:a16="http://schemas.microsoft.com/office/drawing/2014/main" id="{772BD843-0D4D-43F1-AB24-C86C7202EFF4}"/>
              </a:ext>
            </a:extLst>
          </p:cNvPr>
          <p:cNvSpPr>
            <a:spLocks noChangeArrowheads="1"/>
          </p:cNvSpPr>
          <p:nvPr/>
        </p:nvSpPr>
        <p:spPr bwMode="auto">
          <a:xfrm>
            <a:off x="534786" y="1871848"/>
            <a:ext cx="33502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1600" dirty="0">
                <a:solidFill>
                  <a:srgbClr val="000000"/>
                </a:solidFill>
                <a:latin typeface="Arial Narrow"/>
                <a:cs typeface="Arial Narrow"/>
              </a:rPr>
              <a:t>10%</a:t>
            </a:r>
            <a:endParaRPr lang="en-US" altLang="en-US" sz="4400" dirty="0">
              <a:solidFill>
                <a:srgbClr val="000000"/>
              </a:solidFill>
              <a:latin typeface="Arial Narrow"/>
              <a:cs typeface="Arial Narrow"/>
            </a:endParaRPr>
          </a:p>
        </p:txBody>
      </p:sp>
      <p:sp>
        <p:nvSpPr>
          <p:cNvPr id="224" name="Rectangle 49">
            <a:extLst>
              <a:ext uri="{FF2B5EF4-FFF2-40B4-BE49-F238E27FC236}">
                <a16:creationId xmlns:a16="http://schemas.microsoft.com/office/drawing/2014/main" id="{D48EA973-97F8-458C-81F3-528598713A98}"/>
              </a:ext>
            </a:extLst>
          </p:cNvPr>
          <p:cNvSpPr>
            <a:spLocks noChangeArrowheads="1"/>
          </p:cNvSpPr>
          <p:nvPr/>
        </p:nvSpPr>
        <p:spPr bwMode="auto">
          <a:xfrm>
            <a:off x="894337" y="4976226"/>
            <a:ext cx="929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0000"/>
                </a:solidFill>
                <a:latin typeface="Arial Narrow"/>
                <a:cs typeface="Arial Narrow"/>
              </a:rPr>
              <a:t>0</a:t>
            </a:r>
          </a:p>
        </p:txBody>
      </p:sp>
      <p:sp>
        <p:nvSpPr>
          <p:cNvPr id="225" name="Rectangle 50">
            <a:extLst>
              <a:ext uri="{FF2B5EF4-FFF2-40B4-BE49-F238E27FC236}">
                <a16:creationId xmlns:a16="http://schemas.microsoft.com/office/drawing/2014/main" id="{192C443E-C135-4500-AD90-23C4ACF5A27C}"/>
              </a:ext>
            </a:extLst>
          </p:cNvPr>
          <p:cNvSpPr>
            <a:spLocks noChangeArrowheads="1"/>
          </p:cNvSpPr>
          <p:nvPr/>
        </p:nvSpPr>
        <p:spPr bwMode="auto">
          <a:xfrm>
            <a:off x="1715916" y="4976226"/>
            <a:ext cx="18594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0000"/>
                </a:solidFill>
                <a:latin typeface="Arial Narrow"/>
                <a:cs typeface="Arial Narrow"/>
              </a:rPr>
              <a:t>90</a:t>
            </a:r>
          </a:p>
        </p:txBody>
      </p:sp>
      <p:sp>
        <p:nvSpPr>
          <p:cNvPr id="226" name="Rectangle 51">
            <a:extLst>
              <a:ext uri="{FF2B5EF4-FFF2-40B4-BE49-F238E27FC236}">
                <a16:creationId xmlns:a16="http://schemas.microsoft.com/office/drawing/2014/main" id="{0AFE1C05-D919-4E83-9D48-C2317A364E74}"/>
              </a:ext>
            </a:extLst>
          </p:cNvPr>
          <p:cNvSpPr>
            <a:spLocks noChangeArrowheads="1"/>
          </p:cNvSpPr>
          <p:nvPr/>
        </p:nvSpPr>
        <p:spPr bwMode="auto">
          <a:xfrm>
            <a:off x="2517973" y="4976226"/>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0000"/>
                </a:solidFill>
                <a:latin typeface="Arial Narrow"/>
                <a:cs typeface="Arial Narrow"/>
              </a:rPr>
              <a:t>180</a:t>
            </a:r>
          </a:p>
        </p:txBody>
      </p:sp>
      <p:sp>
        <p:nvSpPr>
          <p:cNvPr id="227" name="Rectangle 52">
            <a:extLst>
              <a:ext uri="{FF2B5EF4-FFF2-40B4-BE49-F238E27FC236}">
                <a16:creationId xmlns:a16="http://schemas.microsoft.com/office/drawing/2014/main" id="{FA841C37-F5F3-4039-84F9-673B4B9CD395}"/>
              </a:ext>
            </a:extLst>
          </p:cNvPr>
          <p:cNvSpPr>
            <a:spLocks noChangeArrowheads="1"/>
          </p:cNvSpPr>
          <p:nvPr/>
        </p:nvSpPr>
        <p:spPr bwMode="auto">
          <a:xfrm>
            <a:off x="3373327" y="4976226"/>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0000"/>
                </a:solidFill>
                <a:latin typeface="Arial Narrow"/>
                <a:cs typeface="Arial Narrow"/>
              </a:rPr>
              <a:t>270</a:t>
            </a:r>
          </a:p>
        </p:txBody>
      </p:sp>
      <p:sp>
        <p:nvSpPr>
          <p:cNvPr id="228" name="Rectangle 53">
            <a:extLst>
              <a:ext uri="{FF2B5EF4-FFF2-40B4-BE49-F238E27FC236}">
                <a16:creationId xmlns:a16="http://schemas.microsoft.com/office/drawing/2014/main" id="{9D6B33FA-B445-4C80-BB51-67F330C9B396}"/>
              </a:ext>
            </a:extLst>
          </p:cNvPr>
          <p:cNvSpPr>
            <a:spLocks noChangeArrowheads="1"/>
          </p:cNvSpPr>
          <p:nvPr/>
        </p:nvSpPr>
        <p:spPr bwMode="auto">
          <a:xfrm>
            <a:off x="4228682" y="4976226"/>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0000"/>
                </a:solidFill>
                <a:latin typeface="Arial Narrow"/>
                <a:cs typeface="Arial Narrow"/>
              </a:rPr>
              <a:t>360</a:t>
            </a:r>
          </a:p>
        </p:txBody>
      </p:sp>
      <p:sp>
        <p:nvSpPr>
          <p:cNvPr id="229" name="Rectangle 57">
            <a:extLst>
              <a:ext uri="{FF2B5EF4-FFF2-40B4-BE49-F238E27FC236}">
                <a16:creationId xmlns:a16="http://schemas.microsoft.com/office/drawing/2014/main" id="{0C0D5682-0636-430B-BD72-DD3EAC2B8760}"/>
              </a:ext>
            </a:extLst>
          </p:cNvPr>
          <p:cNvSpPr>
            <a:spLocks noChangeArrowheads="1"/>
          </p:cNvSpPr>
          <p:nvPr/>
        </p:nvSpPr>
        <p:spPr bwMode="auto">
          <a:xfrm>
            <a:off x="108728" y="5302484"/>
            <a:ext cx="59631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b="1" dirty="0">
                <a:solidFill>
                  <a:srgbClr val="000000"/>
                </a:solidFill>
                <a:latin typeface="Arial Narrow"/>
                <a:cs typeface="Arial Narrow"/>
              </a:rPr>
              <a:t>No. at Risk</a:t>
            </a:r>
            <a:endParaRPr lang="en-US" altLang="en-US" sz="3600" b="1" dirty="0">
              <a:solidFill>
                <a:srgbClr val="000000"/>
              </a:solidFill>
              <a:latin typeface="Arial Narrow"/>
              <a:cs typeface="Arial Narrow"/>
            </a:endParaRPr>
          </a:p>
        </p:txBody>
      </p:sp>
      <p:sp>
        <p:nvSpPr>
          <p:cNvPr id="230" name="Rectangle 58">
            <a:extLst>
              <a:ext uri="{FF2B5EF4-FFF2-40B4-BE49-F238E27FC236}">
                <a16:creationId xmlns:a16="http://schemas.microsoft.com/office/drawing/2014/main" id="{3EF89FB3-D04E-4922-8E19-0F4EBEFE6DA3}"/>
              </a:ext>
            </a:extLst>
          </p:cNvPr>
          <p:cNvSpPr>
            <a:spLocks noChangeArrowheads="1"/>
          </p:cNvSpPr>
          <p:nvPr/>
        </p:nvSpPr>
        <p:spPr bwMode="auto">
          <a:xfrm>
            <a:off x="108718" y="5435834"/>
            <a:ext cx="41678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Placebo</a:t>
            </a:r>
            <a:endParaRPr lang="en-US" altLang="en-US" sz="3600" dirty="0">
              <a:solidFill>
                <a:srgbClr val="000000"/>
              </a:solidFill>
              <a:latin typeface="Arial Narrow"/>
              <a:cs typeface="Arial Narrow"/>
            </a:endParaRPr>
          </a:p>
        </p:txBody>
      </p:sp>
      <p:sp>
        <p:nvSpPr>
          <p:cNvPr id="231" name="Rectangle 59">
            <a:extLst>
              <a:ext uri="{FF2B5EF4-FFF2-40B4-BE49-F238E27FC236}">
                <a16:creationId xmlns:a16="http://schemas.microsoft.com/office/drawing/2014/main" id="{14358484-BE35-4A28-AF18-5A9ECCDB72F2}"/>
              </a:ext>
            </a:extLst>
          </p:cNvPr>
          <p:cNvSpPr>
            <a:spLocks noChangeArrowheads="1"/>
          </p:cNvSpPr>
          <p:nvPr/>
        </p:nvSpPr>
        <p:spPr bwMode="auto">
          <a:xfrm>
            <a:off x="829841"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13780</a:t>
            </a:r>
            <a:endParaRPr lang="en-US" altLang="en-US" sz="3600" dirty="0">
              <a:solidFill>
                <a:srgbClr val="000000"/>
              </a:solidFill>
              <a:latin typeface="Arial Narrow"/>
              <a:cs typeface="Arial Narrow"/>
            </a:endParaRPr>
          </a:p>
        </p:txBody>
      </p:sp>
      <p:sp>
        <p:nvSpPr>
          <p:cNvPr id="232" name="Rectangle 60">
            <a:extLst>
              <a:ext uri="{FF2B5EF4-FFF2-40B4-BE49-F238E27FC236}">
                <a16:creationId xmlns:a16="http://schemas.microsoft.com/office/drawing/2014/main" id="{D15CE56C-A774-4430-AA0A-F3D8FB2FE6AF}"/>
              </a:ext>
            </a:extLst>
          </p:cNvPr>
          <p:cNvSpPr>
            <a:spLocks noChangeArrowheads="1"/>
          </p:cNvSpPr>
          <p:nvPr/>
        </p:nvSpPr>
        <p:spPr bwMode="auto">
          <a:xfrm>
            <a:off x="1636491"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13542</a:t>
            </a:r>
            <a:endParaRPr lang="en-US" altLang="en-US" sz="3600" dirty="0">
              <a:solidFill>
                <a:srgbClr val="000000"/>
              </a:solidFill>
              <a:latin typeface="Arial Narrow"/>
              <a:cs typeface="Arial Narrow"/>
            </a:endParaRPr>
          </a:p>
        </p:txBody>
      </p:sp>
      <p:sp>
        <p:nvSpPr>
          <p:cNvPr id="233" name="Rectangle 61">
            <a:extLst>
              <a:ext uri="{FF2B5EF4-FFF2-40B4-BE49-F238E27FC236}">
                <a16:creationId xmlns:a16="http://schemas.microsoft.com/office/drawing/2014/main" id="{8C20A915-ED0F-4A6E-B66C-8B77202F6D31}"/>
              </a:ext>
            </a:extLst>
          </p:cNvPr>
          <p:cNvSpPr>
            <a:spLocks noChangeArrowheads="1"/>
          </p:cNvSpPr>
          <p:nvPr/>
        </p:nvSpPr>
        <p:spPr bwMode="auto">
          <a:xfrm>
            <a:off x="2525328"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13282</a:t>
            </a:r>
            <a:endParaRPr lang="en-US" altLang="en-US" sz="3600" dirty="0">
              <a:solidFill>
                <a:srgbClr val="000000"/>
              </a:solidFill>
              <a:latin typeface="Arial Narrow"/>
              <a:cs typeface="Arial Narrow"/>
            </a:endParaRPr>
          </a:p>
        </p:txBody>
      </p:sp>
      <p:sp>
        <p:nvSpPr>
          <p:cNvPr id="234" name="Rectangle 62">
            <a:extLst>
              <a:ext uri="{FF2B5EF4-FFF2-40B4-BE49-F238E27FC236}">
                <a16:creationId xmlns:a16="http://schemas.microsoft.com/office/drawing/2014/main" id="{3550F7FF-181F-4C03-B1DC-E77E0B4011C7}"/>
              </a:ext>
            </a:extLst>
          </p:cNvPr>
          <p:cNvSpPr>
            <a:spLocks noChangeArrowheads="1"/>
          </p:cNvSpPr>
          <p:nvPr/>
        </p:nvSpPr>
        <p:spPr bwMode="auto">
          <a:xfrm>
            <a:off x="3331979"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13044</a:t>
            </a:r>
            <a:endParaRPr lang="en-US" altLang="en-US" sz="3600" dirty="0">
              <a:solidFill>
                <a:srgbClr val="000000"/>
              </a:solidFill>
              <a:latin typeface="Arial Narrow"/>
              <a:cs typeface="Arial Narrow"/>
            </a:endParaRPr>
          </a:p>
        </p:txBody>
      </p:sp>
      <p:sp>
        <p:nvSpPr>
          <p:cNvPr id="235" name="Rectangle 63">
            <a:extLst>
              <a:ext uri="{FF2B5EF4-FFF2-40B4-BE49-F238E27FC236}">
                <a16:creationId xmlns:a16="http://schemas.microsoft.com/office/drawing/2014/main" id="{EBF36980-3A66-4F9B-939E-D2DF146AF78D}"/>
              </a:ext>
            </a:extLst>
          </p:cNvPr>
          <p:cNvSpPr>
            <a:spLocks noChangeArrowheads="1"/>
          </p:cNvSpPr>
          <p:nvPr/>
        </p:nvSpPr>
        <p:spPr bwMode="auto">
          <a:xfrm>
            <a:off x="4220817"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12834</a:t>
            </a:r>
            <a:endParaRPr lang="en-US" altLang="en-US" sz="3600" dirty="0">
              <a:solidFill>
                <a:srgbClr val="000000"/>
              </a:solidFill>
              <a:latin typeface="Arial Narrow"/>
              <a:cs typeface="Arial Narrow"/>
            </a:endParaRPr>
          </a:p>
        </p:txBody>
      </p:sp>
      <p:sp>
        <p:nvSpPr>
          <p:cNvPr id="251" name="Rectangle 69">
            <a:extLst>
              <a:ext uri="{FF2B5EF4-FFF2-40B4-BE49-F238E27FC236}">
                <a16:creationId xmlns:a16="http://schemas.microsoft.com/office/drawing/2014/main" id="{8494A037-071E-420B-BA38-61CF04F662A3}"/>
              </a:ext>
            </a:extLst>
          </p:cNvPr>
          <p:cNvSpPr>
            <a:spLocks noChangeArrowheads="1"/>
          </p:cNvSpPr>
          <p:nvPr/>
        </p:nvSpPr>
        <p:spPr bwMode="auto">
          <a:xfrm>
            <a:off x="108730" y="5564422"/>
            <a:ext cx="63478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Evolocumab</a:t>
            </a:r>
            <a:endParaRPr lang="en-US" altLang="en-US" sz="3600" dirty="0">
              <a:solidFill>
                <a:srgbClr val="000000"/>
              </a:solidFill>
              <a:latin typeface="Arial Narrow"/>
              <a:cs typeface="Arial Narrow"/>
            </a:endParaRPr>
          </a:p>
        </p:txBody>
      </p:sp>
      <p:sp>
        <p:nvSpPr>
          <p:cNvPr id="252" name="Rectangle 70">
            <a:extLst>
              <a:ext uri="{FF2B5EF4-FFF2-40B4-BE49-F238E27FC236}">
                <a16:creationId xmlns:a16="http://schemas.microsoft.com/office/drawing/2014/main" id="{ACE9B5B0-6F47-42E8-B6DA-535046822AEF}"/>
              </a:ext>
            </a:extLst>
          </p:cNvPr>
          <p:cNvSpPr>
            <a:spLocks noChangeArrowheads="1"/>
          </p:cNvSpPr>
          <p:nvPr/>
        </p:nvSpPr>
        <p:spPr bwMode="auto">
          <a:xfrm>
            <a:off x="829840"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13784</a:t>
            </a:r>
            <a:endParaRPr lang="en-US" altLang="en-US" sz="3600" dirty="0">
              <a:solidFill>
                <a:srgbClr val="000000"/>
              </a:solidFill>
              <a:latin typeface="Arial Narrow"/>
              <a:cs typeface="Arial Narrow"/>
            </a:endParaRPr>
          </a:p>
        </p:txBody>
      </p:sp>
      <p:sp>
        <p:nvSpPr>
          <p:cNvPr id="253" name="Rectangle 71">
            <a:extLst>
              <a:ext uri="{FF2B5EF4-FFF2-40B4-BE49-F238E27FC236}">
                <a16:creationId xmlns:a16="http://schemas.microsoft.com/office/drawing/2014/main" id="{8AAC6F77-76BD-484D-BF0D-CC984E6FD27C}"/>
              </a:ext>
            </a:extLst>
          </p:cNvPr>
          <p:cNvSpPr>
            <a:spLocks noChangeArrowheads="1"/>
          </p:cNvSpPr>
          <p:nvPr/>
        </p:nvSpPr>
        <p:spPr bwMode="auto">
          <a:xfrm>
            <a:off x="1636491"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13563</a:t>
            </a:r>
            <a:endParaRPr lang="en-US" altLang="en-US" sz="3600" dirty="0">
              <a:solidFill>
                <a:srgbClr val="000000"/>
              </a:solidFill>
              <a:latin typeface="Arial Narrow"/>
              <a:cs typeface="Arial Narrow"/>
            </a:endParaRPr>
          </a:p>
        </p:txBody>
      </p:sp>
      <p:sp>
        <p:nvSpPr>
          <p:cNvPr id="254" name="Rectangle 72">
            <a:extLst>
              <a:ext uri="{FF2B5EF4-FFF2-40B4-BE49-F238E27FC236}">
                <a16:creationId xmlns:a16="http://schemas.microsoft.com/office/drawing/2014/main" id="{4DC546D7-E57F-492B-BC8F-3F24D3B6B7D0}"/>
              </a:ext>
            </a:extLst>
          </p:cNvPr>
          <p:cNvSpPr>
            <a:spLocks noChangeArrowheads="1"/>
          </p:cNvSpPr>
          <p:nvPr/>
        </p:nvSpPr>
        <p:spPr bwMode="auto">
          <a:xfrm>
            <a:off x="2525328"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13358</a:t>
            </a:r>
            <a:endParaRPr lang="en-US" altLang="en-US" sz="3600" dirty="0">
              <a:solidFill>
                <a:srgbClr val="000000"/>
              </a:solidFill>
              <a:latin typeface="Arial Narrow"/>
              <a:cs typeface="Arial Narrow"/>
            </a:endParaRPr>
          </a:p>
        </p:txBody>
      </p:sp>
      <p:sp>
        <p:nvSpPr>
          <p:cNvPr id="255" name="Rectangle 73">
            <a:extLst>
              <a:ext uri="{FF2B5EF4-FFF2-40B4-BE49-F238E27FC236}">
                <a16:creationId xmlns:a16="http://schemas.microsoft.com/office/drawing/2014/main" id="{5C3A7FD1-EDCB-4C7D-B960-BB5C886905ED}"/>
              </a:ext>
            </a:extLst>
          </p:cNvPr>
          <p:cNvSpPr>
            <a:spLocks noChangeArrowheads="1"/>
          </p:cNvSpPr>
          <p:nvPr/>
        </p:nvSpPr>
        <p:spPr bwMode="auto">
          <a:xfrm>
            <a:off x="3331980"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13137</a:t>
            </a:r>
            <a:endParaRPr lang="en-US" altLang="en-US" sz="3600" dirty="0">
              <a:solidFill>
                <a:srgbClr val="000000"/>
              </a:solidFill>
              <a:latin typeface="Arial Narrow"/>
              <a:cs typeface="Arial Narrow"/>
            </a:endParaRPr>
          </a:p>
        </p:txBody>
      </p:sp>
      <p:sp>
        <p:nvSpPr>
          <p:cNvPr id="256" name="Rectangle 74">
            <a:extLst>
              <a:ext uri="{FF2B5EF4-FFF2-40B4-BE49-F238E27FC236}">
                <a16:creationId xmlns:a16="http://schemas.microsoft.com/office/drawing/2014/main" id="{7F46B30C-5F2B-4C75-9ADF-02F384DCF4D1}"/>
              </a:ext>
            </a:extLst>
          </p:cNvPr>
          <p:cNvSpPr>
            <a:spLocks noChangeArrowheads="1"/>
          </p:cNvSpPr>
          <p:nvPr/>
        </p:nvSpPr>
        <p:spPr bwMode="auto">
          <a:xfrm>
            <a:off x="4220818"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Arial Narrow"/>
                <a:cs typeface="Arial Narrow"/>
              </a:rPr>
              <a:t>12950</a:t>
            </a:r>
            <a:endParaRPr lang="en-US" altLang="en-US" sz="3600" dirty="0">
              <a:solidFill>
                <a:srgbClr val="000000"/>
              </a:solidFill>
              <a:latin typeface="Arial Narrow"/>
              <a:cs typeface="Arial Narrow"/>
            </a:endParaRPr>
          </a:p>
        </p:txBody>
      </p:sp>
      <p:sp>
        <p:nvSpPr>
          <p:cNvPr id="257" name="Rectangle 85">
            <a:extLst>
              <a:ext uri="{FF2B5EF4-FFF2-40B4-BE49-F238E27FC236}">
                <a16:creationId xmlns:a16="http://schemas.microsoft.com/office/drawing/2014/main" id="{6F80C9F9-B36E-411C-8839-7733CDB73EE4}"/>
              </a:ext>
            </a:extLst>
          </p:cNvPr>
          <p:cNvSpPr>
            <a:spLocks noChangeArrowheads="1"/>
          </p:cNvSpPr>
          <p:nvPr/>
        </p:nvSpPr>
        <p:spPr bwMode="auto">
          <a:xfrm>
            <a:off x="1003494" y="1929855"/>
            <a:ext cx="154329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b="1" dirty="0">
                <a:solidFill>
                  <a:srgbClr val="000000"/>
                </a:solidFill>
                <a:latin typeface="Arial Narrow"/>
                <a:cs typeface="Arial Narrow"/>
              </a:rPr>
              <a:t>Hazard ratio 0.88</a:t>
            </a:r>
          </a:p>
          <a:p>
            <a:pPr algn="ctr" defTabSz="914400"/>
            <a:r>
              <a:rPr lang="en-US" altLang="en-US" sz="1600" b="1" dirty="0">
                <a:solidFill>
                  <a:srgbClr val="000000"/>
                </a:solidFill>
                <a:latin typeface="Arial Narrow"/>
                <a:cs typeface="Arial Narrow"/>
              </a:rPr>
              <a:t>(95% CI, 0.80-0.97)</a:t>
            </a:r>
            <a:endParaRPr lang="en-US" altLang="en-US" sz="1600" dirty="0">
              <a:solidFill>
                <a:srgbClr val="000000"/>
              </a:solidFill>
              <a:latin typeface="Arial Narrow"/>
              <a:cs typeface="Arial Narrow"/>
            </a:endParaRPr>
          </a:p>
        </p:txBody>
      </p:sp>
      <p:grpSp>
        <p:nvGrpSpPr>
          <p:cNvPr id="258" name="Group 257">
            <a:extLst>
              <a:ext uri="{FF2B5EF4-FFF2-40B4-BE49-F238E27FC236}">
                <a16:creationId xmlns:a16="http://schemas.microsoft.com/office/drawing/2014/main" id="{38986055-4D1C-4256-BAA0-A0AF83F3DE26}"/>
              </a:ext>
            </a:extLst>
          </p:cNvPr>
          <p:cNvGrpSpPr/>
          <p:nvPr/>
        </p:nvGrpSpPr>
        <p:grpSpPr>
          <a:xfrm>
            <a:off x="5379519" y="2004839"/>
            <a:ext cx="3479448" cy="2916238"/>
            <a:chOff x="5379519" y="1935163"/>
            <a:chExt cx="3479448" cy="2916238"/>
          </a:xfrm>
          <a:solidFill>
            <a:schemeClr val="tx1">
              <a:lumMod val="65000"/>
              <a:lumOff val="35000"/>
            </a:schemeClr>
          </a:solidFill>
        </p:grpSpPr>
        <p:sp>
          <p:nvSpPr>
            <p:cNvPr id="259" name="Freeform 11">
              <a:extLst>
                <a:ext uri="{FF2B5EF4-FFF2-40B4-BE49-F238E27FC236}">
                  <a16:creationId xmlns:a16="http://schemas.microsoft.com/office/drawing/2014/main" id="{29DCF162-8A93-4A1D-BEBB-C1E2C3017CE4}"/>
                </a:ext>
              </a:extLst>
            </p:cNvPr>
            <p:cNvSpPr>
              <a:spLocks/>
            </p:cNvSpPr>
            <p:nvPr/>
          </p:nvSpPr>
          <p:spPr bwMode="auto">
            <a:xfrm>
              <a:off x="5379519" y="3916363"/>
              <a:ext cx="968461" cy="935038"/>
            </a:xfrm>
            <a:custGeom>
              <a:avLst/>
              <a:gdLst>
                <a:gd name="T0" fmla="*/ 145 w 3685"/>
                <a:gd name="T1" fmla="*/ 2812 h 2982"/>
                <a:gd name="T2" fmla="*/ 248 w 3685"/>
                <a:gd name="T3" fmla="*/ 2684 h 2982"/>
                <a:gd name="T4" fmla="*/ 362 w 3685"/>
                <a:gd name="T5" fmla="*/ 2583 h 2982"/>
                <a:gd name="T6" fmla="*/ 481 w 3685"/>
                <a:gd name="T7" fmla="*/ 2460 h 2982"/>
                <a:gd name="T8" fmla="*/ 636 w 3685"/>
                <a:gd name="T9" fmla="*/ 2341 h 2982"/>
                <a:gd name="T10" fmla="*/ 749 w 3685"/>
                <a:gd name="T11" fmla="*/ 2224 h 2982"/>
                <a:gd name="T12" fmla="*/ 861 w 3685"/>
                <a:gd name="T13" fmla="*/ 2144 h 2982"/>
                <a:gd name="T14" fmla="*/ 945 w 3685"/>
                <a:gd name="T15" fmla="*/ 2060 h 2982"/>
                <a:gd name="T16" fmla="*/ 1117 w 3685"/>
                <a:gd name="T17" fmla="*/ 1904 h 2982"/>
                <a:gd name="T18" fmla="*/ 1212 w 3685"/>
                <a:gd name="T19" fmla="*/ 1813 h 2982"/>
                <a:gd name="T20" fmla="*/ 1297 w 3685"/>
                <a:gd name="T21" fmla="*/ 1692 h 2982"/>
                <a:gd name="T22" fmla="*/ 1453 w 3685"/>
                <a:gd name="T23" fmla="*/ 1520 h 2982"/>
                <a:gd name="T24" fmla="*/ 1530 w 3685"/>
                <a:gd name="T25" fmla="*/ 1431 h 2982"/>
                <a:gd name="T26" fmla="*/ 1665 w 3685"/>
                <a:gd name="T27" fmla="*/ 1340 h 2982"/>
                <a:gd name="T28" fmla="*/ 1756 w 3685"/>
                <a:gd name="T29" fmla="*/ 1269 h 2982"/>
                <a:gd name="T30" fmla="*/ 1901 w 3685"/>
                <a:gd name="T31" fmla="*/ 1152 h 2982"/>
                <a:gd name="T32" fmla="*/ 2013 w 3685"/>
                <a:gd name="T33" fmla="*/ 1104 h 2982"/>
                <a:gd name="T34" fmla="*/ 2088 w 3685"/>
                <a:gd name="T35" fmla="*/ 1020 h 2982"/>
                <a:gd name="T36" fmla="*/ 2237 w 3685"/>
                <a:gd name="T37" fmla="*/ 880 h 2982"/>
                <a:gd name="T38" fmla="*/ 2298 w 3685"/>
                <a:gd name="T39" fmla="*/ 839 h 2982"/>
                <a:gd name="T40" fmla="*/ 2429 w 3685"/>
                <a:gd name="T41" fmla="*/ 752 h 2982"/>
                <a:gd name="T42" fmla="*/ 2513 w 3685"/>
                <a:gd name="T43" fmla="*/ 732 h 2982"/>
                <a:gd name="T44" fmla="*/ 2652 w 3685"/>
                <a:gd name="T45" fmla="*/ 677 h 2982"/>
                <a:gd name="T46" fmla="*/ 2765 w 3685"/>
                <a:gd name="T47" fmla="*/ 608 h 2982"/>
                <a:gd name="T48" fmla="*/ 2877 w 3685"/>
                <a:gd name="T49" fmla="*/ 560 h 2982"/>
                <a:gd name="T50" fmla="*/ 2989 w 3685"/>
                <a:gd name="T51" fmla="*/ 480 h 2982"/>
                <a:gd name="T52" fmla="*/ 3036 w 3685"/>
                <a:gd name="T53" fmla="*/ 418 h 2982"/>
                <a:gd name="T54" fmla="*/ 3213 w 3685"/>
                <a:gd name="T55" fmla="*/ 288 h 2982"/>
                <a:gd name="T56" fmla="*/ 3288 w 3685"/>
                <a:gd name="T57" fmla="*/ 188 h 2982"/>
                <a:gd name="T58" fmla="*/ 3437 w 3685"/>
                <a:gd name="T59" fmla="*/ 96 h 2982"/>
                <a:gd name="T60" fmla="*/ 3537 w 3685"/>
                <a:gd name="T61" fmla="*/ 28 h 2982"/>
                <a:gd name="T62" fmla="*/ 3597 w 3685"/>
                <a:gd name="T63" fmla="*/ 80 h 2982"/>
                <a:gd name="T64" fmla="*/ 3482 w 3685"/>
                <a:gd name="T65" fmla="*/ 117 h 2982"/>
                <a:gd name="T66" fmla="*/ 3370 w 3685"/>
                <a:gd name="T67" fmla="*/ 229 h 2982"/>
                <a:gd name="T68" fmla="*/ 3290 w 3685"/>
                <a:gd name="T69" fmla="*/ 341 h 2982"/>
                <a:gd name="T70" fmla="*/ 3117 w 3685"/>
                <a:gd name="T71" fmla="*/ 432 h 2982"/>
                <a:gd name="T72" fmla="*/ 3005 w 3685"/>
                <a:gd name="T73" fmla="*/ 528 h 2982"/>
                <a:gd name="T74" fmla="*/ 2945 w 3685"/>
                <a:gd name="T75" fmla="*/ 586 h 2982"/>
                <a:gd name="T76" fmla="*/ 2831 w 3685"/>
                <a:gd name="T77" fmla="*/ 668 h 2982"/>
                <a:gd name="T78" fmla="*/ 2701 w 3685"/>
                <a:gd name="T79" fmla="*/ 752 h 2982"/>
                <a:gd name="T80" fmla="*/ 2573 w 3685"/>
                <a:gd name="T81" fmla="*/ 784 h 2982"/>
                <a:gd name="T82" fmla="*/ 2490 w 3685"/>
                <a:gd name="T83" fmla="*/ 821 h 2982"/>
                <a:gd name="T84" fmla="*/ 2367 w 3685"/>
                <a:gd name="T85" fmla="*/ 892 h 2982"/>
                <a:gd name="T86" fmla="*/ 2298 w 3685"/>
                <a:gd name="T87" fmla="*/ 933 h 2982"/>
                <a:gd name="T88" fmla="*/ 2170 w 3685"/>
                <a:gd name="T89" fmla="*/ 1061 h 2982"/>
                <a:gd name="T90" fmla="*/ 2074 w 3685"/>
                <a:gd name="T91" fmla="*/ 1141 h 2982"/>
                <a:gd name="T92" fmla="*/ 1967 w 3685"/>
                <a:gd name="T93" fmla="*/ 1212 h 2982"/>
                <a:gd name="T94" fmla="*/ 1821 w 3685"/>
                <a:gd name="T95" fmla="*/ 1328 h 2982"/>
                <a:gd name="T96" fmla="*/ 1738 w 3685"/>
                <a:gd name="T97" fmla="*/ 1397 h 2982"/>
                <a:gd name="T98" fmla="*/ 1626 w 3685"/>
                <a:gd name="T99" fmla="*/ 1445 h 2982"/>
                <a:gd name="T100" fmla="*/ 1514 w 3685"/>
                <a:gd name="T101" fmla="*/ 1573 h 2982"/>
                <a:gd name="T102" fmla="*/ 1418 w 3685"/>
                <a:gd name="T103" fmla="*/ 1685 h 2982"/>
                <a:gd name="T104" fmla="*/ 1281 w 3685"/>
                <a:gd name="T105" fmla="*/ 1850 h 2982"/>
                <a:gd name="T106" fmla="*/ 1162 w 3685"/>
                <a:gd name="T107" fmla="*/ 1941 h 2982"/>
                <a:gd name="T108" fmla="*/ 1041 w 3685"/>
                <a:gd name="T109" fmla="*/ 2074 h 2982"/>
                <a:gd name="T110" fmla="*/ 922 w 3685"/>
                <a:gd name="T111" fmla="*/ 2197 h 2982"/>
                <a:gd name="T112" fmla="*/ 815 w 3685"/>
                <a:gd name="T113" fmla="*/ 2284 h 2982"/>
                <a:gd name="T114" fmla="*/ 714 w 3685"/>
                <a:gd name="T115" fmla="*/ 2373 h 2982"/>
                <a:gd name="T116" fmla="*/ 586 w 3685"/>
                <a:gd name="T117" fmla="*/ 2469 h 2982"/>
                <a:gd name="T118" fmla="*/ 413 w 3685"/>
                <a:gd name="T119" fmla="*/ 2624 h 2982"/>
                <a:gd name="T120" fmla="*/ 337 w 3685"/>
                <a:gd name="T121" fmla="*/ 2698 h 2982"/>
                <a:gd name="T122" fmla="*/ 189 w 3685"/>
                <a:gd name="T123" fmla="*/ 2848 h 2982"/>
                <a:gd name="T124" fmla="*/ 106 w 3685"/>
                <a:gd name="T125" fmla="*/ 2949 h 2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5" h="2982">
                  <a:moveTo>
                    <a:pt x="28" y="2901"/>
                  </a:moveTo>
                  <a:lnTo>
                    <a:pt x="60" y="2885"/>
                  </a:lnTo>
                  <a:lnTo>
                    <a:pt x="49" y="2892"/>
                  </a:lnTo>
                  <a:lnTo>
                    <a:pt x="65" y="2876"/>
                  </a:lnTo>
                  <a:cubicBezTo>
                    <a:pt x="73" y="2869"/>
                    <a:pt x="83" y="2864"/>
                    <a:pt x="93" y="2864"/>
                  </a:cubicBezTo>
                  <a:lnTo>
                    <a:pt x="109" y="2864"/>
                  </a:lnTo>
                  <a:lnTo>
                    <a:pt x="81" y="2876"/>
                  </a:lnTo>
                  <a:lnTo>
                    <a:pt x="97" y="2860"/>
                  </a:lnTo>
                  <a:lnTo>
                    <a:pt x="113" y="2844"/>
                  </a:lnTo>
                  <a:lnTo>
                    <a:pt x="129" y="2828"/>
                  </a:lnTo>
                  <a:lnTo>
                    <a:pt x="145" y="2812"/>
                  </a:lnTo>
                  <a:lnTo>
                    <a:pt x="138" y="2823"/>
                  </a:lnTo>
                  <a:lnTo>
                    <a:pt x="154" y="2791"/>
                  </a:lnTo>
                  <a:cubicBezTo>
                    <a:pt x="160" y="2777"/>
                    <a:pt x="174" y="2768"/>
                    <a:pt x="189" y="2768"/>
                  </a:cubicBezTo>
                  <a:lnTo>
                    <a:pt x="221" y="2768"/>
                  </a:lnTo>
                  <a:lnTo>
                    <a:pt x="186" y="2791"/>
                  </a:lnTo>
                  <a:lnTo>
                    <a:pt x="202" y="2759"/>
                  </a:lnTo>
                  <a:cubicBezTo>
                    <a:pt x="204" y="2755"/>
                    <a:pt x="206" y="2751"/>
                    <a:pt x="209" y="2748"/>
                  </a:cubicBezTo>
                  <a:lnTo>
                    <a:pt x="225" y="2732"/>
                  </a:lnTo>
                  <a:lnTo>
                    <a:pt x="241" y="2716"/>
                  </a:lnTo>
                  <a:lnTo>
                    <a:pt x="232" y="2732"/>
                  </a:lnTo>
                  <a:lnTo>
                    <a:pt x="248" y="2684"/>
                  </a:lnTo>
                  <a:cubicBezTo>
                    <a:pt x="249" y="2678"/>
                    <a:pt x="253" y="2673"/>
                    <a:pt x="257" y="2668"/>
                  </a:cubicBezTo>
                  <a:lnTo>
                    <a:pt x="273" y="2652"/>
                  </a:lnTo>
                  <a:lnTo>
                    <a:pt x="266" y="2663"/>
                  </a:lnTo>
                  <a:lnTo>
                    <a:pt x="282" y="2631"/>
                  </a:lnTo>
                  <a:cubicBezTo>
                    <a:pt x="284" y="2627"/>
                    <a:pt x="286" y="2623"/>
                    <a:pt x="289" y="2620"/>
                  </a:cubicBezTo>
                  <a:lnTo>
                    <a:pt x="305" y="2604"/>
                  </a:lnTo>
                  <a:cubicBezTo>
                    <a:pt x="313" y="2597"/>
                    <a:pt x="323" y="2592"/>
                    <a:pt x="333" y="2592"/>
                  </a:cubicBezTo>
                  <a:lnTo>
                    <a:pt x="365" y="2592"/>
                  </a:lnTo>
                  <a:lnTo>
                    <a:pt x="381" y="2592"/>
                  </a:lnTo>
                  <a:lnTo>
                    <a:pt x="346" y="2615"/>
                  </a:lnTo>
                  <a:lnTo>
                    <a:pt x="362" y="2583"/>
                  </a:lnTo>
                  <a:cubicBezTo>
                    <a:pt x="364" y="2579"/>
                    <a:pt x="366" y="2575"/>
                    <a:pt x="369" y="2572"/>
                  </a:cubicBezTo>
                  <a:lnTo>
                    <a:pt x="385" y="2556"/>
                  </a:lnTo>
                  <a:cubicBezTo>
                    <a:pt x="393" y="2549"/>
                    <a:pt x="403" y="2544"/>
                    <a:pt x="413" y="2544"/>
                  </a:cubicBezTo>
                  <a:lnTo>
                    <a:pt x="429" y="2544"/>
                  </a:lnTo>
                  <a:lnTo>
                    <a:pt x="401" y="2556"/>
                  </a:lnTo>
                  <a:lnTo>
                    <a:pt x="417" y="2540"/>
                  </a:lnTo>
                  <a:lnTo>
                    <a:pt x="433" y="2524"/>
                  </a:lnTo>
                  <a:lnTo>
                    <a:pt x="426" y="2535"/>
                  </a:lnTo>
                  <a:lnTo>
                    <a:pt x="442" y="2503"/>
                  </a:lnTo>
                  <a:cubicBezTo>
                    <a:pt x="444" y="2499"/>
                    <a:pt x="446" y="2495"/>
                    <a:pt x="449" y="2492"/>
                  </a:cubicBezTo>
                  <a:lnTo>
                    <a:pt x="481" y="2460"/>
                  </a:lnTo>
                  <a:lnTo>
                    <a:pt x="497" y="2444"/>
                  </a:lnTo>
                  <a:lnTo>
                    <a:pt x="513" y="2428"/>
                  </a:lnTo>
                  <a:lnTo>
                    <a:pt x="529" y="2412"/>
                  </a:lnTo>
                  <a:lnTo>
                    <a:pt x="545" y="2396"/>
                  </a:lnTo>
                  <a:cubicBezTo>
                    <a:pt x="553" y="2389"/>
                    <a:pt x="563" y="2384"/>
                    <a:pt x="573" y="2384"/>
                  </a:cubicBezTo>
                  <a:lnTo>
                    <a:pt x="589" y="2384"/>
                  </a:lnTo>
                  <a:lnTo>
                    <a:pt x="561" y="2396"/>
                  </a:lnTo>
                  <a:lnTo>
                    <a:pt x="577" y="2380"/>
                  </a:lnTo>
                  <a:lnTo>
                    <a:pt x="593" y="2364"/>
                  </a:lnTo>
                  <a:cubicBezTo>
                    <a:pt x="596" y="2361"/>
                    <a:pt x="600" y="2359"/>
                    <a:pt x="604" y="2357"/>
                  </a:cubicBezTo>
                  <a:lnTo>
                    <a:pt x="636" y="2341"/>
                  </a:lnTo>
                  <a:lnTo>
                    <a:pt x="625" y="2348"/>
                  </a:lnTo>
                  <a:lnTo>
                    <a:pt x="641" y="2332"/>
                  </a:lnTo>
                  <a:lnTo>
                    <a:pt x="657" y="2316"/>
                  </a:lnTo>
                  <a:cubicBezTo>
                    <a:pt x="665" y="2309"/>
                    <a:pt x="675" y="2304"/>
                    <a:pt x="685" y="2304"/>
                  </a:cubicBezTo>
                  <a:lnTo>
                    <a:pt x="701" y="2304"/>
                  </a:lnTo>
                  <a:lnTo>
                    <a:pt x="673" y="2316"/>
                  </a:lnTo>
                  <a:lnTo>
                    <a:pt x="689" y="2300"/>
                  </a:lnTo>
                  <a:lnTo>
                    <a:pt x="682" y="2311"/>
                  </a:lnTo>
                  <a:lnTo>
                    <a:pt x="698" y="2279"/>
                  </a:lnTo>
                  <a:lnTo>
                    <a:pt x="714" y="2247"/>
                  </a:lnTo>
                  <a:cubicBezTo>
                    <a:pt x="720" y="2233"/>
                    <a:pt x="734" y="2224"/>
                    <a:pt x="749" y="2224"/>
                  </a:cubicBezTo>
                  <a:lnTo>
                    <a:pt x="765" y="2224"/>
                  </a:lnTo>
                  <a:lnTo>
                    <a:pt x="748" y="2229"/>
                  </a:lnTo>
                  <a:lnTo>
                    <a:pt x="780" y="2213"/>
                  </a:lnTo>
                  <a:lnTo>
                    <a:pt x="760" y="2236"/>
                  </a:lnTo>
                  <a:lnTo>
                    <a:pt x="776" y="2188"/>
                  </a:lnTo>
                  <a:cubicBezTo>
                    <a:pt x="781" y="2171"/>
                    <a:pt x="796" y="2160"/>
                    <a:pt x="813" y="2160"/>
                  </a:cubicBezTo>
                  <a:lnTo>
                    <a:pt x="829" y="2160"/>
                  </a:lnTo>
                  <a:lnTo>
                    <a:pt x="845" y="2160"/>
                  </a:lnTo>
                  <a:lnTo>
                    <a:pt x="817" y="2172"/>
                  </a:lnTo>
                  <a:lnTo>
                    <a:pt x="833" y="2156"/>
                  </a:lnTo>
                  <a:cubicBezTo>
                    <a:pt x="841" y="2149"/>
                    <a:pt x="851" y="2144"/>
                    <a:pt x="861" y="2144"/>
                  </a:cubicBezTo>
                  <a:lnTo>
                    <a:pt x="877" y="2144"/>
                  </a:lnTo>
                  <a:lnTo>
                    <a:pt x="849" y="2156"/>
                  </a:lnTo>
                  <a:lnTo>
                    <a:pt x="865" y="2140"/>
                  </a:lnTo>
                  <a:cubicBezTo>
                    <a:pt x="873" y="2133"/>
                    <a:pt x="883" y="2128"/>
                    <a:pt x="893" y="2128"/>
                  </a:cubicBezTo>
                  <a:lnTo>
                    <a:pt x="909" y="2128"/>
                  </a:lnTo>
                  <a:lnTo>
                    <a:pt x="881" y="2140"/>
                  </a:lnTo>
                  <a:lnTo>
                    <a:pt x="913" y="2108"/>
                  </a:lnTo>
                  <a:lnTo>
                    <a:pt x="906" y="2119"/>
                  </a:lnTo>
                  <a:lnTo>
                    <a:pt x="922" y="2087"/>
                  </a:lnTo>
                  <a:cubicBezTo>
                    <a:pt x="924" y="2083"/>
                    <a:pt x="926" y="2079"/>
                    <a:pt x="929" y="2076"/>
                  </a:cubicBezTo>
                  <a:lnTo>
                    <a:pt x="945" y="2060"/>
                  </a:lnTo>
                  <a:lnTo>
                    <a:pt x="961" y="2044"/>
                  </a:lnTo>
                  <a:lnTo>
                    <a:pt x="977" y="2028"/>
                  </a:lnTo>
                  <a:lnTo>
                    <a:pt x="970" y="2039"/>
                  </a:lnTo>
                  <a:lnTo>
                    <a:pt x="986" y="2007"/>
                  </a:lnTo>
                  <a:cubicBezTo>
                    <a:pt x="988" y="2003"/>
                    <a:pt x="990" y="1999"/>
                    <a:pt x="993" y="1996"/>
                  </a:cubicBezTo>
                  <a:lnTo>
                    <a:pt x="1009" y="1980"/>
                  </a:lnTo>
                  <a:lnTo>
                    <a:pt x="1025" y="1964"/>
                  </a:lnTo>
                  <a:lnTo>
                    <a:pt x="1057" y="1932"/>
                  </a:lnTo>
                  <a:lnTo>
                    <a:pt x="1073" y="1916"/>
                  </a:lnTo>
                  <a:cubicBezTo>
                    <a:pt x="1081" y="1909"/>
                    <a:pt x="1091" y="1904"/>
                    <a:pt x="1101" y="1904"/>
                  </a:cubicBezTo>
                  <a:lnTo>
                    <a:pt x="1117" y="1904"/>
                  </a:lnTo>
                  <a:lnTo>
                    <a:pt x="1082" y="1927"/>
                  </a:lnTo>
                  <a:lnTo>
                    <a:pt x="1098" y="1895"/>
                  </a:lnTo>
                  <a:cubicBezTo>
                    <a:pt x="1100" y="1891"/>
                    <a:pt x="1102" y="1887"/>
                    <a:pt x="1105" y="1884"/>
                  </a:cubicBezTo>
                  <a:lnTo>
                    <a:pt x="1121" y="1868"/>
                  </a:lnTo>
                  <a:cubicBezTo>
                    <a:pt x="1129" y="1861"/>
                    <a:pt x="1139" y="1856"/>
                    <a:pt x="1149" y="1856"/>
                  </a:cubicBezTo>
                  <a:lnTo>
                    <a:pt x="1165" y="1856"/>
                  </a:lnTo>
                  <a:lnTo>
                    <a:pt x="1137" y="1868"/>
                  </a:lnTo>
                  <a:lnTo>
                    <a:pt x="1153" y="1852"/>
                  </a:lnTo>
                  <a:lnTo>
                    <a:pt x="1169" y="1836"/>
                  </a:lnTo>
                  <a:cubicBezTo>
                    <a:pt x="1172" y="1833"/>
                    <a:pt x="1176" y="1831"/>
                    <a:pt x="1180" y="1829"/>
                  </a:cubicBezTo>
                  <a:lnTo>
                    <a:pt x="1212" y="1813"/>
                  </a:lnTo>
                  <a:lnTo>
                    <a:pt x="1201" y="1820"/>
                  </a:lnTo>
                  <a:lnTo>
                    <a:pt x="1217" y="1804"/>
                  </a:lnTo>
                  <a:lnTo>
                    <a:pt x="1210" y="1815"/>
                  </a:lnTo>
                  <a:lnTo>
                    <a:pt x="1226" y="1783"/>
                  </a:lnTo>
                  <a:cubicBezTo>
                    <a:pt x="1228" y="1779"/>
                    <a:pt x="1230" y="1775"/>
                    <a:pt x="1233" y="1772"/>
                  </a:cubicBezTo>
                  <a:lnTo>
                    <a:pt x="1249" y="1756"/>
                  </a:lnTo>
                  <a:lnTo>
                    <a:pt x="1242" y="1767"/>
                  </a:lnTo>
                  <a:lnTo>
                    <a:pt x="1258" y="1735"/>
                  </a:lnTo>
                  <a:cubicBezTo>
                    <a:pt x="1260" y="1731"/>
                    <a:pt x="1262" y="1727"/>
                    <a:pt x="1265" y="1724"/>
                  </a:cubicBezTo>
                  <a:lnTo>
                    <a:pt x="1281" y="1708"/>
                  </a:lnTo>
                  <a:lnTo>
                    <a:pt x="1297" y="1692"/>
                  </a:lnTo>
                  <a:lnTo>
                    <a:pt x="1313" y="1676"/>
                  </a:lnTo>
                  <a:lnTo>
                    <a:pt x="1345" y="1644"/>
                  </a:lnTo>
                  <a:lnTo>
                    <a:pt x="1361" y="1628"/>
                  </a:lnTo>
                  <a:lnTo>
                    <a:pt x="1377" y="1612"/>
                  </a:lnTo>
                  <a:lnTo>
                    <a:pt x="1370" y="1623"/>
                  </a:lnTo>
                  <a:lnTo>
                    <a:pt x="1386" y="1591"/>
                  </a:lnTo>
                  <a:cubicBezTo>
                    <a:pt x="1388" y="1587"/>
                    <a:pt x="1390" y="1583"/>
                    <a:pt x="1393" y="1580"/>
                  </a:cubicBezTo>
                  <a:lnTo>
                    <a:pt x="1409" y="1564"/>
                  </a:lnTo>
                  <a:lnTo>
                    <a:pt x="1402" y="1575"/>
                  </a:lnTo>
                  <a:lnTo>
                    <a:pt x="1418" y="1543"/>
                  </a:lnTo>
                  <a:cubicBezTo>
                    <a:pt x="1424" y="1529"/>
                    <a:pt x="1438" y="1520"/>
                    <a:pt x="1453" y="1520"/>
                  </a:cubicBezTo>
                  <a:lnTo>
                    <a:pt x="1469" y="1520"/>
                  </a:lnTo>
                  <a:lnTo>
                    <a:pt x="1441" y="1532"/>
                  </a:lnTo>
                  <a:lnTo>
                    <a:pt x="1457" y="1516"/>
                  </a:lnTo>
                  <a:cubicBezTo>
                    <a:pt x="1460" y="1513"/>
                    <a:pt x="1464" y="1511"/>
                    <a:pt x="1468" y="1509"/>
                  </a:cubicBezTo>
                  <a:lnTo>
                    <a:pt x="1500" y="1493"/>
                  </a:lnTo>
                  <a:lnTo>
                    <a:pt x="1482" y="1511"/>
                  </a:lnTo>
                  <a:lnTo>
                    <a:pt x="1498" y="1479"/>
                  </a:lnTo>
                  <a:cubicBezTo>
                    <a:pt x="1500" y="1475"/>
                    <a:pt x="1502" y="1471"/>
                    <a:pt x="1505" y="1468"/>
                  </a:cubicBezTo>
                  <a:lnTo>
                    <a:pt x="1521" y="1452"/>
                  </a:lnTo>
                  <a:lnTo>
                    <a:pt x="1514" y="1463"/>
                  </a:lnTo>
                  <a:lnTo>
                    <a:pt x="1530" y="1431"/>
                  </a:lnTo>
                  <a:cubicBezTo>
                    <a:pt x="1532" y="1427"/>
                    <a:pt x="1534" y="1423"/>
                    <a:pt x="1537" y="1420"/>
                  </a:cubicBezTo>
                  <a:lnTo>
                    <a:pt x="1553" y="1404"/>
                  </a:lnTo>
                  <a:lnTo>
                    <a:pt x="1569" y="1388"/>
                  </a:lnTo>
                  <a:lnTo>
                    <a:pt x="1562" y="1399"/>
                  </a:lnTo>
                  <a:lnTo>
                    <a:pt x="1578" y="1367"/>
                  </a:lnTo>
                  <a:cubicBezTo>
                    <a:pt x="1584" y="1353"/>
                    <a:pt x="1598" y="1344"/>
                    <a:pt x="1613" y="1344"/>
                  </a:cubicBezTo>
                  <a:lnTo>
                    <a:pt x="1629" y="1344"/>
                  </a:lnTo>
                  <a:lnTo>
                    <a:pt x="1661" y="1344"/>
                  </a:lnTo>
                  <a:lnTo>
                    <a:pt x="1677" y="1344"/>
                  </a:lnTo>
                  <a:lnTo>
                    <a:pt x="1649" y="1356"/>
                  </a:lnTo>
                  <a:lnTo>
                    <a:pt x="1665" y="1340"/>
                  </a:lnTo>
                  <a:cubicBezTo>
                    <a:pt x="1673" y="1333"/>
                    <a:pt x="1683" y="1328"/>
                    <a:pt x="1693" y="1328"/>
                  </a:cubicBezTo>
                  <a:lnTo>
                    <a:pt x="1709" y="1328"/>
                  </a:lnTo>
                  <a:lnTo>
                    <a:pt x="1681" y="1340"/>
                  </a:lnTo>
                  <a:lnTo>
                    <a:pt x="1697" y="1324"/>
                  </a:lnTo>
                  <a:cubicBezTo>
                    <a:pt x="1705" y="1317"/>
                    <a:pt x="1715" y="1312"/>
                    <a:pt x="1725" y="1312"/>
                  </a:cubicBezTo>
                  <a:lnTo>
                    <a:pt x="1741" y="1312"/>
                  </a:lnTo>
                  <a:lnTo>
                    <a:pt x="1713" y="1324"/>
                  </a:lnTo>
                  <a:lnTo>
                    <a:pt x="1729" y="1308"/>
                  </a:lnTo>
                  <a:lnTo>
                    <a:pt x="1722" y="1319"/>
                  </a:lnTo>
                  <a:lnTo>
                    <a:pt x="1738" y="1287"/>
                  </a:lnTo>
                  <a:cubicBezTo>
                    <a:pt x="1742" y="1279"/>
                    <a:pt x="1748" y="1273"/>
                    <a:pt x="1756" y="1269"/>
                  </a:cubicBezTo>
                  <a:lnTo>
                    <a:pt x="1788" y="1253"/>
                  </a:lnTo>
                  <a:cubicBezTo>
                    <a:pt x="1793" y="1250"/>
                    <a:pt x="1799" y="1248"/>
                    <a:pt x="1805" y="1248"/>
                  </a:cubicBezTo>
                  <a:lnTo>
                    <a:pt x="1821" y="1248"/>
                  </a:lnTo>
                  <a:lnTo>
                    <a:pt x="1786" y="1271"/>
                  </a:lnTo>
                  <a:lnTo>
                    <a:pt x="1802" y="1239"/>
                  </a:lnTo>
                  <a:cubicBezTo>
                    <a:pt x="1804" y="1235"/>
                    <a:pt x="1806" y="1231"/>
                    <a:pt x="1809" y="1228"/>
                  </a:cubicBezTo>
                  <a:lnTo>
                    <a:pt x="1825" y="1212"/>
                  </a:lnTo>
                  <a:lnTo>
                    <a:pt x="1841" y="1196"/>
                  </a:lnTo>
                  <a:lnTo>
                    <a:pt x="1857" y="1180"/>
                  </a:lnTo>
                  <a:lnTo>
                    <a:pt x="1873" y="1164"/>
                  </a:lnTo>
                  <a:cubicBezTo>
                    <a:pt x="1881" y="1157"/>
                    <a:pt x="1891" y="1152"/>
                    <a:pt x="1901" y="1152"/>
                  </a:cubicBezTo>
                  <a:lnTo>
                    <a:pt x="1917" y="1152"/>
                  </a:lnTo>
                  <a:lnTo>
                    <a:pt x="1900" y="1157"/>
                  </a:lnTo>
                  <a:lnTo>
                    <a:pt x="1932" y="1141"/>
                  </a:lnTo>
                  <a:lnTo>
                    <a:pt x="1921" y="1148"/>
                  </a:lnTo>
                  <a:lnTo>
                    <a:pt x="1937" y="1132"/>
                  </a:lnTo>
                  <a:cubicBezTo>
                    <a:pt x="1945" y="1125"/>
                    <a:pt x="1955" y="1120"/>
                    <a:pt x="1965" y="1120"/>
                  </a:cubicBezTo>
                  <a:lnTo>
                    <a:pt x="1981" y="1120"/>
                  </a:lnTo>
                  <a:lnTo>
                    <a:pt x="1953" y="1132"/>
                  </a:lnTo>
                  <a:lnTo>
                    <a:pt x="1969" y="1116"/>
                  </a:lnTo>
                  <a:cubicBezTo>
                    <a:pt x="1977" y="1109"/>
                    <a:pt x="1987" y="1104"/>
                    <a:pt x="1997" y="1104"/>
                  </a:cubicBezTo>
                  <a:lnTo>
                    <a:pt x="2013" y="1104"/>
                  </a:lnTo>
                  <a:lnTo>
                    <a:pt x="1985" y="1116"/>
                  </a:lnTo>
                  <a:lnTo>
                    <a:pt x="2001" y="1100"/>
                  </a:lnTo>
                  <a:lnTo>
                    <a:pt x="2017" y="1084"/>
                  </a:lnTo>
                  <a:cubicBezTo>
                    <a:pt x="2025" y="1077"/>
                    <a:pt x="2035" y="1072"/>
                    <a:pt x="2045" y="1072"/>
                  </a:cubicBezTo>
                  <a:lnTo>
                    <a:pt x="2061" y="1072"/>
                  </a:lnTo>
                  <a:lnTo>
                    <a:pt x="2044" y="1077"/>
                  </a:lnTo>
                  <a:lnTo>
                    <a:pt x="2076" y="1061"/>
                  </a:lnTo>
                  <a:lnTo>
                    <a:pt x="2065" y="1068"/>
                  </a:lnTo>
                  <a:lnTo>
                    <a:pt x="2081" y="1052"/>
                  </a:lnTo>
                  <a:lnTo>
                    <a:pt x="2072" y="1068"/>
                  </a:lnTo>
                  <a:lnTo>
                    <a:pt x="2088" y="1020"/>
                  </a:lnTo>
                  <a:cubicBezTo>
                    <a:pt x="2093" y="1003"/>
                    <a:pt x="2108" y="992"/>
                    <a:pt x="2125" y="992"/>
                  </a:cubicBezTo>
                  <a:lnTo>
                    <a:pt x="2141" y="992"/>
                  </a:lnTo>
                  <a:lnTo>
                    <a:pt x="2113" y="1004"/>
                  </a:lnTo>
                  <a:lnTo>
                    <a:pt x="2129" y="988"/>
                  </a:lnTo>
                  <a:lnTo>
                    <a:pt x="2122" y="999"/>
                  </a:lnTo>
                  <a:lnTo>
                    <a:pt x="2138" y="967"/>
                  </a:lnTo>
                  <a:cubicBezTo>
                    <a:pt x="2140" y="963"/>
                    <a:pt x="2142" y="959"/>
                    <a:pt x="2145" y="956"/>
                  </a:cubicBezTo>
                  <a:lnTo>
                    <a:pt x="2161" y="940"/>
                  </a:lnTo>
                  <a:lnTo>
                    <a:pt x="2177" y="924"/>
                  </a:lnTo>
                  <a:lnTo>
                    <a:pt x="2209" y="892"/>
                  </a:lnTo>
                  <a:cubicBezTo>
                    <a:pt x="2217" y="885"/>
                    <a:pt x="2227" y="880"/>
                    <a:pt x="2237" y="880"/>
                  </a:cubicBezTo>
                  <a:lnTo>
                    <a:pt x="2253" y="880"/>
                  </a:lnTo>
                  <a:lnTo>
                    <a:pt x="2225" y="892"/>
                  </a:lnTo>
                  <a:lnTo>
                    <a:pt x="2241" y="876"/>
                  </a:lnTo>
                  <a:cubicBezTo>
                    <a:pt x="2249" y="869"/>
                    <a:pt x="2259" y="864"/>
                    <a:pt x="2269" y="864"/>
                  </a:cubicBezTo>
                  <a:lnTo>
                    <a:pt x="2285" y="864"/>
                  </a:lnTo>
                  <a:lnTo>
                    <a:pt x="2257" y="876"/>
                  </a:lnTo>
                  <a:lnTo>
                    <a:pt x="2273" y="860"/>
                  </a:lnTo>
                  <a:cubicBezTo>
                    <a:pt x="2281" y="853"/>
                    <a:pt x="2291" y="848"/>
                    <a:pt x="2301" y="848"/>
                  </a:cubicBezTo>
                  <a:lnTo>
                    <a:pt x="2317" y="848"/>
                  </a:lnTo>
                  <a:lnTo>
                    <a:pt x="2282" y="871"/>
                  </a:lnTo>
                  <a:lnTo>
                    <a:pt x="2298" y="839"/>
                  </a:lnTo>
                  <a:cubicBezTo>
                    <a:pt x="2304" y="825"/>
                    <a:pt x="2318" y="816"/>
                    <a:pt x="2333" y="816"/>
                  </a:cubicBezTo>
                  <a:lnTo>
                    <a:pt x="2349" y="816"/>
                  </a:lnTo>
                  <a:lnTo>
                    <a:pt x="2332" y="821"/>
                  </a:lnTo>
                  <a:lnTo>
                    <a:pt x="2364" y="805"/>
                  </a:lnTo>
                  <a:cubicBezTo>
                    <a:pt x="2369" y="802"/>
                    <a:pt x="2375" y="800"/>
                    <a:pt x="2381" y="800"/>
                  </a:cubicBezTo>
                  <a:lnTo>
                    <a:pt x="2397" y="800"/>
                  </a:lnTo>
                  <a:lnTo>
                    <a:pt x="2369" y="812"/>
                  </a:lnTo>
                  <a:lnTo>
                    <a:pt x="2385" y="796"/>
                  </a:lnTo>
                  <a:lnTo>
                    <a:pt x="2378" y="807"/>
                  </a:lnTo>
                  <a:lnTo>
                    <a:pt x="2394" y="775"/>
                  </a:lnTo>
                  <a:cubicBezTo>
                    <a:pt x="2400" y="761"/>
                    <a:pt x="2414" y="752"/>
                    <a:pt x="2429" y="752"/>
                  </a:cubicBezTo>
                  <a:lnTo>
                    <a:pt x="2445" y="752"/>
                  </a:lnTo>
                  <a:lnTo>
                    <a:pt x="2461" y="752"/>
                  </a:lnTo>
                  <a:lnTo>
                    <a:pt x="2433" y="764"/>
                  </a:lnTo>
                  <a:lnTo>
                    <a:pt x="2449" y="748"/>
                  </a:lnTo>
                  <a:cubicBezTo>
                    <a:pt x="2457" y="741"/>
                    <a:pt x="2467" y="736"/>
                    <a:pt x="2477" y="736"/>
                  </a:cubicBezTo>
                  <a:lnTo>
                    <a:pt x="2493" y="736"/>
                  </a:lnTo>
                  <a:lnTo>
                    <a:pt x="2476" y="741"/>
                  </a:lnTo>
                  <a:lnTo>
                    <a:pt x="2508" y="725"/>
                  </a:lnTo>
                  <a:cubicBezTo>
                    <a:pt x="2513" y="722"/>
                    <a:pt x="2519" y="720"/>
                    <a:pt x="2525" y="720"/>
                  </a:cubicBezTo>
                  <a:lnTo>
                    <a:pt x="2541" y="720"/>
                  </a:lnTo>
                  <a:lnTo>
                    <a:pt x="2513" y="732"/>
                  </a:lnTo>
                  <a:lnTo>
                    <a:pt x="2529" y="716"/>
                  </a:lnTo>
                  <a:cubicBezTo>
                    <a:pt x="2537" y="709"/>
                    <a:pt x="2547" y="704"/>
                    <a:pt x="2557" y="704"/>
                  </a:cubicBezTo>
                  <a:lnTo>
                    <a:pt x="2573" y="704"/>
                  </a:lnTo>
                  <a:lnTo>
                    <a:pt x="2589" y="704"/>
                  </a:lnTo>
                  <a:lnTo>
                    <a:pt x="2605" y="704"/>
                  </a:lnTo>
                  <a:lnTo>
                    <a:pt x="2577" y="716"/>
                  </a:lnTo>
                  <a:lnTo>
                    <a:pt x="2593" y="700"/>
                  </a:lnTo>
                  <a:cubicBezTo>
                    <a:pt x="2601" y="693"/>
                    <a:pt x="2611" y="688"/>
                    <a:pt x="2621" y="688"/>
                  </a:cubicBezTo>
                  <a:lnTo>
                    <a:pt x="2637" y="688"/>
                  </a:lnTo>
                  <a:lnTo>
                    <a:pt x="2620" y="693"/>
                  </a:lnTo>
                  <a:lnTo>
                    <a:pt x="2652" y="677"/>
                  </a:lnTo>
                  <a:cubicBezTo>
                    <a:pt x="2657" y="674"/>
                    <a:pt x="2663" y="672"/>
                    <a:pt x="2669" y="672"/>
                  </a:cubicBezTo>
                  <a:lnTo>
                    <a:pt x="2685" y="672"/>
                  </a:lnTo>
                  <a:lnTo>
                    <a:pt x="2701" y="672"/>
                  </a:lnTo>
                  <a:lnTo>
                    <a:pt x="2666" y="695"/>
                  </a:lnTo>
                  <a:lnTo>
                    <a:pt x="2682" y="663"/>
                  </a:lnTo>
                  <a:cubicBezTo>
                    <a:pt x="2688" y="649"/>
                    <a:pt x="2702" y="640"/>
                    <a:pt x="2717" y="640"/>
                  </a:cubicBezTo>
                  <a:lnTo>
                    <a:pt x="2733" y="640"/>
                  </a:lnTo>
                  <a:lnTo>
                    <a:pt x="2749" y="640"/>
                  </a:lnTo>
                  <a:lnTo>
                    <a:pt x="2714" y="663"/>
                  </a:lnTo>
                  <a:lnTo>
                    <a:pt x="2730" y="631"/>
                  </a:lnTo>
                  <a:cubicBezTo>
                    <a:pt x="2736" y="617"/>
                    <a:pt x="2750" y="608"/>
                    <a:pt x="2765" y="608"/>
                  </a:cubicBezTo>
                  <a:lnTo>
                    <a:pt x="2781" y="608"/>
                  </a:lnTo>
                  <a:lnTo>
                    <a:pt x="2764" y="613"/>
                  </a:lnTo>
                  <a:lnTo>
                    <a:pt x="2796" y="597"/>
                  </a:lnTo>
                  <a:lnTo>
                    <a:pt x="2785" y="604"/>
                  </a:lnTo>
                  <a:lnTo>
                    <a:pt x="2801" y="588"/>
                  </a:lnTo>
                  <a:cubicBezTo>
                    <a:pt x="2809" y="581"/>
                    <a:pt x="2819" y="576"/>
                    <a:pt x="2829" y="576"/>
                  </a:cubicBezTo>
                  <a:lnTo>
                    <a:pt x="2845" y="576"/>
                  </a:lnTo>
                  <a:lnTo>
                    <a:pt x="2861" y="576"/>
                  </a:lnTo>
                  <a:lnTo>
                    <a:pt x="2833" y="588"/>
                  </a:lnTo>
                  <a:lnTo>
                    <a:pt x="2849" y="572"/>
                  </a:lnTo>
                  <a:cubicBezTo>
                    <a:pt x="2857" y="565"/>
                    <a:pt x="2867" y="560"/>
                    <a:pt x="2877" y="560"/>
                  </a:cubicBezTo>
                  <a:lnTo>
                    <a:pt x="2893" y="560"/>
                  </a:lnTo>
                  <a:lnTo>
                    <a:pt x="2858" y="583"/>
                  </a:lnTo>
                  <a:lnTo>
                    <a:pt x="2874" y="551"/>
                  </a:lnTo>
                  <a:cubicBezTo>
                    <a:pt x="2876" y="547"/>
                    <a:pt x="2878" y="543"/>
                    <a:pt x="2881" y="540"/>
                  </a:cubicBezTo>
                  <a:lnTo>
                    <a:pt x="2897" y="524"/>
                  </a:lnTo>
                  <a:cubicBezTo>
                    <a:pt x="2900" y="521"/>
                    <a:pt x="2904" y="519"/>
                    <a:pt x="2908" y="517"/>
                  </a:cubicBezTo>
                  <a:lnTo>
                    <a:pt x="2940" y="501"/>
                  </a:lnTo>
                  <a:lnTo>
                    <a:pt x="2929" y="508"/>
                  </a:lnTo>
                  <a:lnTo>
                    <a:pt x="2945" y="492"/>
                  </a:lnTo>
                  <a:cubicBezTo>
                    <a:pt x="2953" y="485"/>
                    <a:pt x="2963" y="480"/>
                    <a:pt x="2973" y="480"/>
                  </a:cubicBezTo>
                  <a:lnTo>
                    <a:pt x="2989" y="480"/>
                  </a:lnTo>
                  <a:lnTo>
                    <a:pt x="2954" y="503"/>
                  </a:lnTo>
                  <a:lnTo>
                    <a:pt x="2970" y="471"/>
                  </a:lnTo>
                  <a:cubicBezTo>
                    <a:pt x="2976" y="457"/>
                    <a:pt x="2990" y="448"/>
                    <a:pt x="3005" y="448"/>
                  </a:cubicBezTo>
                  <a:lnTo>
                    <a:pt x="3021" y="448"/>
                  </a:lnTo>
                  <a:lnTo>
                    <a:pt x="2993" y="460"/>
                  </a:lnTo>
                  <a:lnTo>
                    <a:pt x="3009" y="444"/>
                  </a:lnTo>
                  <a:lnTo>
                    <a:pt x="3002" y="455"/>
                  </a:lnTo>
                  <a:lnTo>
                    <a:pt x="3018" y="423"/>
                  </a:lnTo>
                  <a:cubicBezTo>
                    <a:pt x="3024" y="409"/>
                    <a:pt x="3038" y="400"/>
                    <a:pt x="3053" y="400"/>
                  </a:cubicBezTo>
                  <a:lnTo>
                    <a:pt x="3069" y="400"/>
                  </a:lnTo>
                  <a:lnTo>
                    <a:pt x="3036" y="418"/>
                  </a:lnTo>
                  <a:lnTo>
                    <a:pt x="3068" y="370"/>
                  </a:lnTo>
                  <a:cubicBezTo>
                    <a:pt x="3076" y="359"/>
                    <a:pt x="3088" y="352"/>
                    <a:pt x="3101" y="352"/>
                  </a:cubicBezTo>
                  <a:lnTo>
                    <a:pt x="3117" y="352"/>
                  </a:lnTo>
                  <a:lnTo>
                    <a:pt x="3133" y="352"/>
                  </a:lnTo>
                  <a:lnTo>
                    <a:pt x="3149" y="352"/>
                  </a:lnTo>
                  <a:lnTo>
                    <a:pt x="3121" y="364"/>
                  </a:lnTo>
                  <a:lnTo>
                    <a:pt x="3137" y="348"/>
                  </a:lnTo>
                  <a:lnTo>
                    <a:pt x="3153" y="332"/>
                  </a:lnTo>
                  <a:lnTo>
                    <a:pt x="3169" y="316"/>
                  </a:lnTo>
                  <a:lnTo>
                    <a:pt x="3185" y="300"/>
                  </a:lnTo>
                  <a:cubicBezTo>
                    <a:pt x="3193" y="293"/>
                    <a:pt x="3203" y="288"/>
                    <a:pt x="3213" y="288"/>
                  </a:cubicBezTo>
                  <a:lnTo>
                    <a:pt x="3245" y="288"/>
                  </a:lnTo>
                  <a:lnTo>
                    <a:pt x="3217" y="300"/>
                  </a:lnTo>
                  <a:lnTo>
                    <a:pt x="3233" y="284"/>
                  </a:lnTo>
                  <a:lnTo>
                    <a:pt x="3224" y="300"/>
                  </a:lnTo>
                  <a:lnTo>
                    <a:pt x="3240" y="252"/>
                  </a:lnTo>
                  <a:cubicBezTo>
                    <a:pt x="3241" y="246"/>
                    <a:pt x="3245" y="241"/>
                    <a:pt x="3249" y="236"/>
                  </a:cubicBezTo>
                  <a:lnTo>
                    <a:pt x="3265" y="220"/>
                  </a:lnTo>
                  <a:cubicBezTo>
                    <a:pt x="3273" y="213"/>
                    <a:pt x="3283" y="208"/>
                    <a:pt x="3293" y="208"/>
                  </a:cubicBezTo>
                  <a:lnTo>
                    <a:pt x="3309" y="208"/>
                  </a:lnTo>
                  <a:lnTo>
                    <a:pt x="3272" y="236"/>
                  </a:lnTo>
                  <a:lnTo>
                    <a:pt x="3288" y="188"/>
                  </a:lnTo>
                  <a:cubicBezTo>
                    <a:pt x="3293" y="171"/>
                    <a:pt x="3308" y="160"/>
                    <a:pt x="3325" y="160"/>
                  </a:cubicBezTo>
                  <a:lnTo>
                    <a:pt x="3341" y="160"/>
                  </a:lnTo>
                  <a:lnTo>
                    <a:pt x="3313" y="172"/>
                  </a:lnTo>
                  <a:lnTo>
                    <a:pt x="3329" y="156"/>
                  </a:lnTo>
                  <a:cubicBezTo>
                    <a:pt x="3337" y="149"/>
                    <a:pt x="3347" y="144"/>
                    <a:pt x="3357" y="144"/>
                  </a:cubicBezTo>
                  <a:lnTo>
                    <a:pt x="3389" y="144"/>
                  </a:lnTo>
                  <a:lnTo>
                    <a:pt x="3352" y="172"/>
                  </a:lnTo>
                  <a:lnTo>
                    <a:pt x="3368" y="124"/>
                  </a:lnTo>
                  <a:cubicBezTo>
                    <a:pt x="3373" y="107"/>
                    <a:pt x="3388" y="96"/>
                    <a:pt x="3405" y="96"/>
                  </a:cubicBezTo>
                  <a:lnTo>
                    <a:pt x="3421" y="96"/>
                  </a:lnTo>
                  <a:lnTo>
                    <a:pt x="3437" y="96"/>
                  </a:lnTo>
                  <a:lnTo>
                    <a:pt x="3400" y="124"/>
                  </a:lnTo>
                  <a:lnTo>
                    <a:pt x="3416" y="76"/>
                  </a:lnTo>
                  <a:cubicBezTo>
                    <a:pt x="3417" y="70"/>
                    <a:pt x="3421" y="65"/>
                    <a:pt x="3425" y="60"/>
                  </a:cubicBezTo>
                  <a:lnTo>
                    <a:pt x="3441" y="44"/>
                  </a:lnTo>
                  <a:cubicBezTo>
                    <a:pt x="3449" y="37"/>
                    <a:pt x="3459" y="32"/>
                    <a:pt x="3469" y="32"/>
                  </a:cubicBezTo>
                  <a:lnTo>
                    <a:pt x="3485" y="32"/>
                  </a:lnTo>
                  <a:lnTo>
                    <a:pt x="3501" y="32"/>
                  </a:lnTo>
                  <a:lnTo>
                    <a:pt x="3533" y="32"/>
                  </a:lnTo>
                  <a:lnTo>
                    <a:pt x="3549" y="32"/>
                  </a:lnTo>
                  <a:lnTo>
                    <a:pt x="3521" y="44"/>
                  </a:lnTo>
                  <a:lnTo>
                    <a:pt x="3537" y="28"/>
                  </a:lnTo>
                  <a:lnTo>
                    <a:pt x="3553" y="12"/>
                  </a:lnTo>
                  <a:cubicBezTo>
                    <a:pt x="3561" y="5"/>
                    <a:pt x="3571" y="0"/>
                    <a:pt x="3581" y="0"/>
                  </a:cubicBezTo>
                  <a:lnTo>
                    <a:pt x="3597" y="0"/>
                  </a:lnTo>
                  <a:lnTo>
                    <a:pt x="3613" y="0"/>
                  </a:lnTo>
                  <a:lnTo>
                    <a:pt x="3629" y="0"/>
                  </a:lnTo>
                  <a:lnTo>
                    <a:pt x="3645" y="0"/>
                  </a:lnTo>
                  <a:cubicBezTo>
                    <a:pt x="3668" y="0"/>
                    <a:pt x="3685" y="18"/>
                    <a:pt x="3685" y="40"/>
                  </a:cubicBezTo>
                  <a:cubicBezTo>
                    <a:pt x="3685" y="63"/>
                    <a:pt x="3668" y="80"/>
                    <a:pt x="3645" y="80"/>
                  </a:cubicBezTo>
                  <a:lnTo>
                    <a:pt x="3629" y="80"/>
                  </a:lnTo>
                  <a:lnTo>
                    <a:pt x="3613" y="80"/>
                  </a:lnTo>
                  <a:lnTo>
                    <a:pt x="3597" y="80"/>
                  </a:lnTo>
                  <a:lnTo>
                    <a:pt x="3581" y="80"/>
                  </a:lnTo>
                  <a:lnTo>
                    <a:pt x="3610" y="69"/>
                  </a:lnTo>
                  <a:lnTo>
                    <a:pt x="3594" y="85"/>
                  </a:lnTo>
                  <a:lnTo>
                    <a:pt x="3578" y="101"/>
                  </a:lnTo>
                  <a:cubicBezTo>
                    <a:pt x="3570" y="108"/>
                    <a:pt x="3560" y="112"/>
                    <a:pt x="3549" y="112"/>
                  </a:cubicBezTo>
                  <a:lnTo>
                    <a:pt x="3533" y="112"/>
                  </a:lnTo>
                  <a:lnTo>
                    <a:pt x="3501" y="112"/>
                  </a:lnTo>
                  <a:lnTo>
                    <a:pt x="3485" y="112"/>
                  </a:lnTo>
                  <a:lnTo>
                    <a:pt x="3469" y="112"/>
                  </a:lnTo>
                  <a:lnTo>
                    <a:pt x="3498" y="101"/>
                  </a:lnTo>
                  <a:lnTo>
                    <a:pt x="3482" y="117"/>
                  </a:lnTo>
                  <a:lnTo>
                    <a:pt x="3491" y="101"/>
                  </a:lnTo>
                  <a:lnTo>
                    <a:pt x="3475" y="149"/>
                  </a:lnTo>
                  <a:cubicBezTo>
                    <a:pt x="3470" y="165"/>
                    <a:pt x="3455" y="176"/>
                    <a:pt x="3437" y="176"/>
                  </a:cubicBezTo>
                  <a:lnTo>
                    <a:pt x="3421" y="176"/>
                  </a:lnTo>
                  <a:lnTo>
                    <a:pt x="3405" y="176"/>
                  </a:lnTo>
                  <a:lnTo>
                    <a:pt x="3443" y="149"/>
                  </a:lnTo>
                  <a:lnTo>
                    <a:pt x="3427" y="197"/>
                  </a:lnTo>
                  <a:cubicBezTo>
                    <a:pt x="3422" y="213"/>
                    <a:pt x="3407" y="224"/>
                    <a:pt x="3389" y="224"/>
                  </a:cubicBezTo>
                  <a:lnTo>
                    <a:pt x="3357" y="224"/>
                  </a:lnTo>
                  <a:lnTo>
                    <a:pt x="3386" y="213"/>
                  </a:lnTo>
                  <a:lnTo>
                    <a:pt x="3370" y="229"/>
                  </a:lnTo>
                  <a:cubicBezTo>
                    <a:pt x="3362" y="236"/>
                    <a:pt x="3352" y="240"/>
                    <a:pt x="3341" y="240"/>
                  </a:cubicBezTo>
                  <a:lnTo>
                    <a:pt x="3325" y="240"/>
                  </a:lnTo>
                  <a:lnTo>
                    <a:pt x="3363" y="213"/>
                  </a:lnTo>
                  <a:lnTo>
                    <a:pt x="3347" y="261"/>
                  </a:lnTo>
                  <a:cubicBezTo>
                    <a:pt x="3342" y="277"/>
                    <a:pt x="3327" y="288"/>
                    <a:pt x="3309" y="288"/>
                  </a:cubicBezTo>
                  <a:lnTo>
                    <a:pt x="3293" y="288"/>
                  </a:lnTo>
                  <a:lnTo>
                    <a:pt x="3322" y="277"/>
                  </a:lnTo>
                  <a:lnTo>
                    <a:pt x="3306" y="293"/>
                  </a:lnTo>
                  <a:lnTo>
                    <a:pt x="3315" y="277"/>
                  </a:lnTo>
                  <a:lnTo>
                    <a:pt x="3299" y="325"/>
                  </a:lnTo>
                  <a:cubicBezTo>
                    <a:pt x="3297" y="331"/>
                    <a:pt x="3294" y="336"/>
                    <a:pt x="3290" y="341"/>
                  </a:cubicBezTo>
                  <a:lnTo>
                    <a:pt x="3274" y="357"/>
                  </a:lnTo>
                  <a:cubicBezTo>
                    <a:pt x="3266" y="364"/>
                    <a:pt x="3256" y="368"/>
                    <a:pt x="3245" y="368"/>
                  </a:cubicBezTo>
                  <a:lnTo>
                    <a:pt x="3213" y="368"/>
                  </a:lnTo>
                  <a:lnTo>
                    <a:pt x="3242" y="357"/>
                  </a:lnTo>
                  <a:lnTo>
                    <a:pt x="3226" y="373"/>
                  </a:lnTo>
                  <a:lnTo>
                    <a:pt x="3210" y="389"/>
                  </a:lnTo>
                  <a:lnTo>
                    <a:pt x="3194" y="405"/>
                  </a:lnTo>
                  <a:lnTo>
                    <a:pt x="3178" y="421"/>
                  </a:lnTo>
                  <a:cubicBezTo>
                    <a:pt x="3170" y="428"/>
                    <a:pt x="3160" y="432"/>
                    <a:pt x="3149" y="432"/>
                  </a:cubicBezTo>
                  <a:lnTo>
                    <a:pt x="3133" y="432"/>
                  </a:lnTo>
                  <a:lnTo>
                    <a:pt x="3117" y="432"/>
                  </a:lnTo>
                  <a:lnTo>
                    <a:pt x="3101" y="432"/>
                  </a:lnTo>
                  <a:lnTo>
                    <a:pt x="3135" y="415"/>
                  </a:lnTo>
                  <a:lnTo>
                    <a:pt x="3103" y="463"/>
                  </a:lnTo>
                  <a:cubicBezTo>
                    <a:pt x="3095" y="474"/>
                    <a:pt x="3083" y="480"/>
                    <a:pt x="3069" y="480"/>
                  </a:cubicBezTo>
                  <a:lnTo>
                    <a:pt x="3053" y="480"/>
                  </a:lnTo>
                  <a:lnTo>
                    <a:pt x="3089" y="458"/>
                  </a:lnTo>
                  <a:lnTo>
                    <a:pt x="3073" y="490"/>
                  </a:lnTo>
                  <a:cubicBezTo>
                    <a:pt x="3071" y="494"/>
                    <a:pt x="3069" y="498"/>
                    <a:pt x="3066" y="501"/>
                  </a:cubicBezTo>
                  <a:lnTo>
                    <a:pt x="3050" y="517"/>
                  </a:lnTo>
                  <a:cubicBezTo>
                    <a:pt x="3042" y="524"/>
                    <a:pt x="3032" y="528"/>
                    <a:pt x="3021" y="528"/>
                  </a:cubicBezTo>
                  <a:lnTo>
                    <a:pt x="3005" y="528"/>
                  </a:lnTo>
                  <a:lnTo>
                    <a:pt x="3041" y="506"/>
                  </a:lnTo>
                  <a:lnTo>
                    <a:pt x="3025" y="538"/>
                  </a:lnTo>
                  <a:cubicBezTo>
                    <a:pt x="3018" y="552"/>
                    <a:pt x="3005" y="560"/>
                    <a:pt x="2989" y="560"/>
                  </a:cubicBezTo>
                  <a:lnTo>
                    <a:pt x="2973" y="560"/>
                  </a:lnTo>
                  <a:lnTo>
                    <a:pt x="3002" y="549"/>
                  </a:lnTo>
                  <a:lnTo>
                    <a:pt x="2986" y="565"/>
                  </a:lnTo>
                  <a:cubicBezTo>
                    <a:pt x="2983" y="568"/>
                    <a:pt x="2979" y="570"/>
                    <a:pt x="2975" y="572"/>
                  </a:cubicBezTo>
                  <a:lnTo>
                    <a:pt x="2943" y="588"/>
                  </a:lnTo>
                  <a:lnTo>
                    <a:pt x="2954" y="581"/>
                  </a:lnTo>
                  <a:lnTo>
                    <a:pt x="2938" y="597"/>
                  </a:lnTo>
                  <a:lnTo>
                    <a:pt x="2945" y="586"/>
                  </a:lnTo>
                  <a:lnTo>
                    <a:pt x="2929" y="618"/>
                  </a:lnTo>
                  <a:cubicBezTo>
                    <a:pt x="2922" y="632"/>
                    <a:pt x="2909" y="640"/>
                    <a:pt x="2893" y="640"/>
                  </a:cubicBezTo>
                  <a:lnTo>
                    <a:pt x="2877" y="640"/>
                  </a:lnTo>
                  <a:lnTo>
                    <a:pt x="2906" y="629"/>
                  </a:lnTo>
                  <a:lnTo>
                    <a:pt x="2890" y="645"/>
                  </a:lnTo>
                  <a:cubicBezTo>
                    <a:pt x="2882" y="652"/>
                    <a:pt x="2872" y="656"/>
                    <a:pt x="2861" y="656"/>
                  </a:cubicBezTo>
                  <a:lnTo>
                    <a:pt x="2845" y="656"/>
                  </a:lnTo>
                  <a:lnTo>
                    <a:pt x="2829" y="656"/>
                  </a:lnTo>
                  <a:lnTo>
                    <a:pt x="2858" y="645"/>
                  </a:lnTo>
                  <a:lnTo>
                    <a:pt x="2842" y="661"/>
                  </a:lnTo>
                  <a:cubicBezTo>
                    <a:pt x="2839" y="664"/>
                    <a:pt x="2835" y="666"/>
                    <a:pt x="2831" y="668"/>
                  </a:cubicBezTo>
                  <a:lnTo>
                    <a:pt x="2799" y="684"/>
                  </a:lnTo>
                  <a:cubicBezTo>
                    <a:pt x="2794" y="687"/>
                    <a:pt x="2788" y="688"/>
                    <a:pt x="2781" y="688"/>
                  </a:cubicBezTo>
                  <a:lnTo>
                    <a:pt x="2765" y="688"/>
                  </a:lnTo>
                  <a:lnTo>
                    <a:pt x="2801" y="666"/>
                  </a:lnTo>
                  <a:lnTo>
                    <a:pt x="2785" y="698"/>
                  </a:lnTo>
                  <a:cubicBezTo>
                    <a:pt x="2778" y="712"/>
                    <a:pt x="2765" y="720"/>
                    <a:pt x="2749" y="720"/>
                  </a:cubicBezTo>
                  <a:lnTo>
                    <a:pt x="2733" y="720"/>
                  </a:lnTo>
                  <a:lnTo>
                    <a:pt x="2717" y="720"/>
                  </a:lnTo>
                  <a:lnTo>
                    <a:pt x="2753" y="698"/>
                  </a:lnTo>
                  <a:lnTo>
                    <a:pt x="2737" y="730"/>
                  </a:lnTo>
                  <a:cubicBezTo>
                    <a:pt x="2730" y="744"/>
                    <a:pt x="2717" y="752"/>
                    <a:pt x="2701" y="752"/>
                  </a:cubicBezTo>
                  <a:lnTo>
                    <a:pt x="2685" y="752"/>
                  </a:lnTo>
                  <a:lnTo>
                    <a:pt x="2669" y="752"/>
                  </a:lnTo>
                  <a:lnTo>
                    <a:pt x="2687" y="748"/>
                  </a:lnTo>
                  <a:lnTo>
                    <a:pt x="2655" y="764"/>
                  </a:lnTo>
                  <a:cubicBezTo>
                    <a:pt x="2650" y="767"/>
                    <a:pt x="2644" y="768"/>
                    <a:pt x="2637" y="768"/>
                  </a:cubicBezTo>
                  <a:lnTo>
                    <a:pt x="2621" y="768"/>
                  </a:lnTo>
                  <a:lnTo>
                    <a:pt x="2650" y="757"/>
                  </a:lnTo>
                  <a:lnTo>
                    <a:pt x="2634" y="773"/>
                  </a:lnTo>
                  <a:cubicBezTo>
                    <a:pt x="2626" y="780"/>
                    <a:pt x="2616" y="784"/>
                    <a:pt x="2605" y="784"/>
                  </a:cubicBezTo>
                  <a:lnTo>
                    <a:pt x="2589" y="784"/>
                  </a:lnTo>
                  <a:lnTo>
                    <a:pt x="2573" y="784"/>
                  </a:lnTo>
                  <a:lnTo>
                    <a:pt x="2557" y="784"/>
                  </a:lnTo>
                  <a:lnTo>
                    <a:pt x="2586" y="773"/>
                  </a:lnTo>
                  <a:lnTo>
                    <a:pt x="2570" y="789"/>
                  </a:lnTo>
                  <a:cubicBezTo>
                    <a:pt x="2562" y="796"/>
                    <a:pt x="2552" y="800"/>
                    <a:pt x="2541" y="800"/>
                  </a:cubicBezTo>
                  <a:lnTo>
                    <a:pt x="2525" y="800"/>
                  </a:lnTo>
                  <a:lnTo>
                    <a:pt x="2543" y="796"/>
                  </a:lnTo>
                  <a:lnTo>
                    <a:pt x="2511" y="812"/>
                  </a:lnTo>
                  <a:cubicBezTo>
                    <a:pt x="2506" y="815"/>
                    <a:pt x="2500" y="816"/>
                    <a:pt x="2493" y="816"/>
                  </a:cubicBezTo>
                  <a:lnTo>
                    <a:pt x="2477" y="816"/>
                  </a:lnTo>
                  <a:lnTo>
                    <a:pt x="2506" y="805"/>
                  </a:lnTo>
                  <a:lnTo>
                    <a:pt x="2490" y="821"/>
                  </a:lnTo>
                  <a:cubicBezTo>
                    <a:pt x="2482" y="828"/>
                    <a:pt x="2472" y="832"/>
                    <a:pt x="2461" y="832"/>
                  </a:cubicBezTo>
                  <a:lnTo>
                    <a:pt x="2445" y="832"/>
                  </a:lnTo>
                  <a:lnTo>
                    <a:pt x="2429" y="832"/>
                  </a:lnTo>
                  <a:lnTo>
                    <a:pt x="2465" y="810"/>
                  </a:lnTo>
                  <a:lnTo>
                    <a:pt x="2449" y="842"/>
                  </a:lnTo>
                  <a:cubicBezTo>
                    <a:pt x="2447" y="846"/>
                    <a:pt x="2445" y="850"/>
                    <a:pt x="2442" y="853"/>
                  </a:cubicBezTo>
                  <a:lnTo>
                    <a:pt x="2426" y="869"/>
                  </a:lnTo>
                  <a:cubicBezTo>
                    <a:pt x="2418" y="876"/>
                    <a:pt x="2408" y="880"/>
                    <a:pt x="2397" y="880"/>
                  </a:cubicBezTo>
                  <a:lnTo>
                    <a:pt x="2381" y="880"/>
                  </a:lnTo>
                  <a:lnTo>
                    <a:pt x="2399" y="876"/>
                  </a:lnTo>
                  <a:lnTo>
                    <a:pt x="2367" y="892"/>
                  </a:lnTo>
                  <a:cubicBezTo>
                    <a:pt x="2362" y="895"/>
                    <a:pt x="2356" y="896"/>
                    <a:pt x="2349" y="896"/>
                  </a:cubicBezTo>
                  <a:lnTo>
                    <a:pt x="2333" y="896"/>
                  </a:lnTo>
                  <a:lnTo>
                    <a:pt x="2369" y="874"/>
                  </a:lnTo>
                  <a:lnTo>
                    <a:pt x="2353" y="906"/>
                  </a:lnTo>
                  <a:cubicBezTo>
                    <a:pt x="2346" y="920"/>
                    <a:pt x="2333" y="928"/>
                    <a:pt x="2317" y="928"/>
                  </a:cubicBezTo>
                  <a:lnTo>
                    <a:pt x="2301" y="928"/>
                  </a:lnTo>
                  <a:lnTo>
                    <a:pt x="2330" y="917"/>
                  </a:lnTo>
                  <a:lnTo>
                    <a:pt x="2314" y="933"/>
                  </a:lnTo>
                  <a:cubicBezTo>
                    <a:pt x="2306" y="940"/>
                    <a:pt x="2296" y="944"/>
                    <a:pt x="2285" y="944"/>
                  </a:cubicBezTo>
                  <a:lnTo>
                    <a:pt x="2269" y="944"/>
                  </a:lnTo>
                  <a:lnTo>
                    <a:pt x="2298" y="933"/>
                  </a:lnTo>
                  <a:lnTo>
                    <a:pt x="2282" y="949"/>
                  </a:lnTo>
                  <a:cubicBezTo>
                    <a:pt x="2274" y="956"/>
                    <a:pt x="2264" y="960"/>
                    <a:pt x="2253" y="960"/>
                  </a:cubicBezTo>
                  <a:lnTo>
                    <a:pt x="2237" y="960"/>
                  </a:lnTo>
                  <a:lnTo>
                    <a:pt x="2266" y="949"/>
                  </a:lnTo>
                  <a:lnTo>
                    <a:pt x="2234" y="981"/>
                  </a:lnTo>
                  <a:lnTo>
                    <a:pt x="2218" y="997"/>
                  </a:lnTo>
                  <a:lnTo>
                    <a:pt x="2202" y="1013"/>
                  </a:lnTo>
                  <a:lnTo>
                    <a:pt x="2209" y="1002"/>
                  </a:lnTo>
                  <a:lnTo>
                    <a:pt x="2193" y="1034"/>
                  </a:lnTo>
                  <a:cubicBezTo>
                    <a:pt x="2191" y="1038"/>
                    <a:pt x="2189" y="1042"/>
                    <a:pt x="2186" y="1045"/>
                  </a:cubicBezTo>
                  <a:lnTo>
                    <a:pt x="2170" y="1061"/>
                  </a:lnTo>
                  <a:cubicBezTo>
                    <a:pt x="2162" y="1068"/>
                    <a:pt x="2152" y="1072"/>
                    <a:pt x="2141" y="1072"/>
                  </a:cubicBezTo>
                  <a:lnTo>
                    <a:pt x="2125" y="1072"/>
                  </a:lnTo>
                  <a:lnTo>
                    <a:pt x="2163" y="1045"/>
                  </a:lnTo>
                  <a:lnTo>
                    <a:pt x="2147" y="1093"/>
                  </a:lnTo>
                  <a:cubicBezTo>
                    <a:pt x="2145" y="1099"/>
                    <a:pt x="2142" y="1104"/>
                    <a:pt x="2138" y="1109"/>
                  </a:cubicBezTo>
                  <a:lnTo>
                    <a:pt x="2122" y="1125"/>
                  </a:lnTo>
                  <a:cubicBezTo>
                    <a:pt x="2119" y="1128"/>
                    <a:pt x="2115" y="1130"/>
                    <a:pt x="2111" y="1132"/>
                  </a:cubicBezTo>
                  <a:lnTo>
                    <a:pt x="2079" y="1148"/>
                  </a:lnTo>
                  <a:cubicBezTo>
                    <a:pt x="2074" y="1151"/>
                    <a:pt x="2068" y="1152"/>
                    <a:pt x="2061" y="1152"/>
                  </a:cubicBezTo>
                  <a:lnTo>
                    <a:pt x="2045" y="1152"/>
                  </a:lnTo>
                  <a:lnTo>
                    <a:pt x="2074" y="1141"/>
                  </a:lnTo>
                  <a:lnTo>
                    <a:pt x="2058" y="1157"/>
                  </a:lnTo>
                  <a:lnTo>
                    <a:pt x="2042" y="1173"/>
                  </a:lnTo>
                  <a:cubicBezTo>
                    <a:pt x="2034" y="1180"/>
                    <a:pt x="2024" y="1184"/>
                    <a:pt x="2013" y="1184"/>
                  </a:cubicBezTo>
                  <a:lnTo>
                    <a:pt x="1997" y="1184"/>
                  </a:lnTo>
                  <a:lnTo>
                    <a:pt x="2026" y="1173"/>
                  </a:lnTo>
                  <a:lnTo>
                    <a:pt x="2010" y="1189"/>
                  </a:lnTo>
                  <a:cubicBezTo>
                    <a:pt x="2002" y="1196"/>
                    <a:pt x="1992" y="1200"/>
                    <a:pt x="1981" y="1200"/>
                  </a:cubicBezTo>
                  <a:lnTo>
                    <a:pt x="1965" y="1200"/>
                  </a:lnTo>
                  <a:lnTo>
                    <a:pt x="1994" y="1189"/>
                  </a:lnTo>
                  <a:lnTo>
                    <a:pt x="1978" y="1205"/>
                  </a:lnTo>
                  <a:cubicBezTo>
                    <a:pt x="1975" y="1208"/>
                    <a:pt x="1971" y="1210"/>
                    <a:pt x="1967" y="1212"/>
                  </a:cubicBezTo>
                  <a:lnTo>
                    <a:pt x="1935" y="1228"/>
                  </a:lnTo>
                  <a:cubicBezTo>
                    <a:pt x="1930" y="1231"/>
                    <a:pt x="1924" y="1232"/>
                    <a:pt x="1917" y="1232"/>
                  </a:cubicBezTo>
                  <a:lnTo>
                    <a:pt x="1901" y="1232"/>
                  </a:lnTo>
                  <a:lnTo>
                    <a:pt x="1930" y="1221"/>
                  </a:lnTo>
                  <a:lnTo>
                    <a:pt x="1914" y="1237"/>
                  </a:lnTo>
                  <a:lnTo>
                    <a:pt x="1898" y="1253"/>
                  </a:lnTo>
                  <a:lnTo>
                    <a:pt x="1882" y="1269"/>
                  </a:lnTo>
                  <a:lnTo>
                    <a:pt x="1866" y="1285"/>
                  </a:lnTo>
                  <a:lnTo>
                    <a:pt x="1873" y="1274"/>
                  </a:lnTo>
                  <a:lnTo>
                    <a:pt x="1857" y="1306"/>
                  </a:lnTo>
                  <a:cubicBezTo>
                    <a:pt x="1850" y="1320"/>
                    <a:pt x="1837" y="1328"/>
                    <a:pt x="1821" y="1328"/>
                  </a:cubicBezTo>
                  <a:lnTo>
                    <a:pt x="1805" y="1328"/>
                  </a:lnTo>
                  <a:lnTo>
                    <a:pt x="1823" y="1324"/>
                  </a:lnTo>
                  <a:lnTo>
                    <a:pt x="1791" y="1340"/>
                  </a:lnTo>
                  <a:lnTo>
                    <a:pt x="1809" y="1322"/>
                  </a:lnTo>
                  <a:lnTo>
                    <a:pt x="1793" y="1354"/>
                  </a:lnTo>
                  <a:cubicBezTo>
                    <a:pt x="1791" y="1358"/>
                    <a:pt x="1789" y="1362"/>
                    <a:pt x="1786" y="1365"/>
                  </a:cubicBezTo>
                  <a:lnTo>
                    <a:pt x="1770" y="1381"/>
                  </a:lnTo>
                  <a:cubicBezTo>
                    <a:pt x="1762" y="1388"/>
                    <a:pt x="1752" y="1392"/>
                    <a:pt x="1741" y="1392"/>
                  </a:cubicBezTo>
                  <a:lnTo>
                    <a:pt x="1725" y="1392"/>
                  </a:lnTo>
                  <a:lnTo>
                    <a:pt x="1754" y="1381"/>
                  </a:lnTo>
                  <a:lnTo>
                    <a:pt x="1738" y="1397"/>
                  </a:lnTo>
                  <a:cubicBezTo>
                    <a:pt x="1730" y="1404"/>
                    <a:pt x="1720" y="1408"/>
                    <a:pt x="1709" y="1408"/>
                  </a:cubicBezTo>
                  <a:lnTo>
                    <a:pt x="1693" y="1408"/>
                  </a:lnTo>
                  <a:lnTo>
                    <a:pt x="1722" y="1397"/>
                  </a:lnTo>
                  <a:lnTo>
                    <a:pt x="1706" y="1413"/>
                  </a:lnTo>
                  <a:cubicBezTo>
                    <a:pt x="1698" y="1420"/>
                    <a:pt x="1688" y="1424"/>
                    <a:pt x="1677" y="1424"/>
                  </a:cubicBezTo>
                  <a:lnTo>
                    <a:pt x="1661" y="1424"/>
                  </a:lnTo>
                  <a:lnTo>
                    <a:pt x="1629" y="1424"/>
                  </a:lnTo>
                  <a:lnTo>
                    <a:pt x="1613" y="1424"/>
                  </a:lnTo>
                  <a:lnTo>
                    <a:pt x="1649" y="1402"/>
                  </a:lnTo>
                  <a:lnTo>
                    <a:pt x="1633" y="1434"/>
                  </a:lnTo>
                  <a:cubicBezTo>
                    <a:pt x="1631" y="1438"/>
                    <a:pt x="1629" y="1442"/>
                    <a:pt x="1626" y="1445"/>
                  </a:cubicBezTo>
                  <a:lnTo>
                    <a:pt x="1610" y="1461"/>
                  </a:lnTo>
                  <a:lnTo>
                    <a:pt x="1594" y="1477"/>
                  </a:lnTo>
                  <a:lnTo>
                    <a:pt x="1601" y="1466"/>
                  </a:lnTo>
                  <a:lnTo>
                    <a:pt x="1585" y="1498"/>
                  </a:lnTo>
                  <a:cubicBezTo>
                    <a:pt x="1583" y="1502"/>
                    <a:pt x="1581" y="1506"/>
                    <a:pt x="1578" y="1509"/>
                  </a:cubicBezTo>
                  <a:lnTo>
                    <a:pt x="1562" y="1525"/>
                  </a:lnTo>
                  <a:lnTo>
                    <a:pt x="1569" y="1514"/>
                  </a:lnTo>
                  <a:lnTo>
                    <a:pt x="1553" y="1546"/>
                  </a:lnTo>
                  <a:cubicBezTo>
                    <a:pt x="1549" y="1554"/>
                    <a:pt x="1543" y="1560"/>
                    <a:pt x="1535" y="1564"/>
                  </a:cubicBezTo>
                  <a:lnTo>
                    <a:pt x="1503" y="1580"/>
                  </a:lnTo>
                  <a:lnTo>
                    <a:pt x="1514" y="1573"/>
                  </a:lnTo>
                  <a:lnTo>
                    <a:pt x="1498" y="1589"/>
                  </a:lnTo>
                  <a:cubicBezTo>
                    <a:pt x="1490" y="1596"/>
                    <a:pt x="1480" y="1600"/>
                    <a:pt x="1469" y="1600"/>
                  </a:cubicBezTo>
                  <a:lnTo>
                    <a:pt x="1453" y="1600"/>
                  </a:lnTo>
                  <a:lnTo>
                    <a:pt x="1489" y="1578"/>
                  </a:lnTo>
                  <a:lnTo>
                    <a:pt x="1473" y="1610"/>
                  </a:lnTo>
                  <a:cubicBezTo>
                    <a:pt x="1471" y="1614"/>
                    <a:pt x="1469" y="1618"/>
                    <a:pt x="1466" y="1621"/>
                  </a:cubicBezTo>
                  <a:lnTo>
                    <a:pt x="1450" y="1637"/>
                  </a:lnTo>
                  <a:lnTo>
                    <a:pt x="1457" y="1626"/>
                  </a:lnTo>
                  <a:lnTo>
                    <a:pt x="1441" y="1658"/>
                  </a:lnTo>
                  <a:cubicBezTo>
                    <a:pt x="1439" y="1662"/>
                    <a:pt x="1437" y="1666"/>
                    <a:pt x="1434" y="1669"/>
                  </a:cubicBezTo>
                  <a:lnTo>
                    <a:pt x="1418" y="1685"/>
                  </a:lnTo>
                  <a:lnTo>
                    <a:pt x="1402" y="1701"/>
                  </a:lnTo>
                  <a:lnTo>
                    <a:pt x="1370" y="1733"/>
                  </a:lnTo>
                  <a:lnTo>
                    <a:pt x="1354" y="1749"/>
                  </a:lnTo>
                  <a:lnTo>
                    <a:pt x="1338" y="1765"/>
                  </a:lnTo>
                  <a:lnTo>
                    <a:pt x="1322" y="1781"/>
                  </a:lnTo>
                  <a:lnTo>
                    <a:pt x="1329" y="1770"/>
                  </a:lnTo>
                  <a:lnTo>
                    <a:pt x="1313" y="1802"/>
                  </a:lnTo>
                  <a:cubicBezTo>
                    <a:pt x="1311" y="1806"/>
                    <a:pt x="1309" y="1810"/>
                    <a:pt x="1306" y="1813"/>
                  </a:cubicBezTo>
                  <a:lnTo>
                    <a:pt x="1290" y="1829"/>
                  </a:lnTo>
                  <a:lnTo>
                    <a:pt x="1297" y="1818"/>
                  </a:lnTo>
                  <a:lnTo>
                    <a:pt x="1281" y="1850"/>
                  </a:lnTo>
                  <a:cubicBezTo>
                    <a:pt x="1279" y="1854"/>
                    <a:pt x="1277" y="1858"/>
                    <a:pt x="1274" y="1861"/>
                  </a:cubicBezTo>
                  <a:lnTo>
                    <a:pt x="1258" y="1877"/>
                  </a:lnTo>
                  <a:cubicBezTo>
                    <a:pt x="1255" y="1880"/>
                    <a:pt x="1251" y="1882"/>
                    <a:pt x="1247" y="1884"/>
                  </a:cubicBezTo>
                  <a:lnTo>
                    <a:pt x="1215" y="1900"/>
                  </a:lnTo>
                  <a:lnTo>
                    <a:pt x="1226" y="1893"/>
                  </a:lnTo>
                  <a:lnTo>
                    <a:pt x="1210" y="1909"/>
                  </a:lnTo>
                  <a:lnTo>
                    <a:pt x="1194" y="1925"/>
                  </a:lnTo>
                  <a:cubicBezTo>
                    <a:pt x="1186" y="1932"/>
                    <a:pt x="1176" y="1936"/>
                    <a:pt x="1165" y="1936"/>
                  </a:cubicBezTo>
                  <a:lnTo>
                    <a:pt x="1149" y="1936"/>
                  </a:lnTo>
                  <a:lnTo>
                    <a:pt x="1178" y="1925"/>
                  </a:lnTo>
                  <a:lnTo>
                    <a:pt x="1162" y="1941"/>
                  </a:lnTo>
                  <a:lnTo>
                    <a:pt x="1169" y="1930"/>
                  </a:lnTo>
                  <a:lnTo>
                    <a:pt x="1153" y="1962"/>
                  </a:lnTo>
                  <a:cubicBezTo>
                    <a:pt x="1146" y="1976"/>
                    <a:pt x="1133" y="1984"/>
                    <a:pt x="1117" y="1984"/>
                  </a:cubicBezTo>
                  <a:lnTo>
                    <a:pt x="1101" y="1984"/>
                  </a:lnTo>
                  <a:lnTo>
                    <a:pt x="1130" y="1973"/>
                  </a:lnTo>
                  <a:lnTo>
                    <a:pt x="1114" y="1989"/>
                  </a:lnTo>
                  <a:lnTo>
                    <a:pt x="1082" y="2021"/>
                  </a:lnTo>
                  <a:lnTo>
                    <a:pt x="1066" y="2037"/>
                  </a:lnTo>
                  <a:lnTo>
                    <a:pt x="1050" y="2053"/>
                  </a:lnTo>
                  <a:lnTo>
                    <a:pt x="1057" y="2042"/>
                  </a:lnTo>
                  <a:lnTo>
                    <a:pt x="1041" y="2074"/>
                  </a:lnTo>
                  <a:cubicBezTo>
                    <a:pt x="1039" y="2078"/>
                    <a:pt x="1037" y="2082"/>
                    <a:pt x="1034" y="2085"/>
                  </a:cubicBezTo>
                  <a:lnTo>
                    <a:pt x="1018" y="2101"/>
                  </a:lnTo>
                  <a:lnTo>
                    <a:pt x="1002" y="2117"/>
                  </a:lnTo>
                  <a:lnTo>
                    <a:pt x="986" y="2133"/>
                  </a:lnTo>
                  <a:lnTo>
                    <a:pt x="993" y="2122"/>
                  </a:lnTo>
                  <a:lnTo>
                    <a:pt x="977" y="2154"/>
                  </a:lnTo>
                  <a:cubicBezTo>
                    <a:pt x="975" y="2158"/>
                    <a:pt x="973" y="2162"/>
                    <a:pt x="970" y="2165"/>
                  </a:cubicBezTo>
                  <a:lnTo>
                    <a:pt x="938" y="2197"/>
                  </a:lnTo>
                  <a:cubicBezTo>
                    <a:pt x="930" y="2204"/>
                    <a:pt x="920" y="2208"/>
                    <a:pt x="909" y="2208"/>
                  </a:cubicBezTo>
                  <a:lnTo>
                    <a:pt x="893" y="2208"/>
                  </a:lnTo>
                  <a:lnTo>
                    <a:pt x="922" y="2197"/>
                  </a:lnTo>
                  <a:lnTo>
                    <a:pt x="906" y="2213"/>
                  </a:lnTo>
                  <a:cubicBezTo>
                    <a:pt x="898" y="2220"/>
                    <a:pt x="888" y="2224"/>
                    <a:pt x="877" y="2224"/>
                  </a:cubicBezTo>
                  <a:lnTo>
                    <a:pt x="861" y="2224"/>
                  </a:lnTo>
                  <a:lnTo>
                    <a:pt x="890" y="2213"/>
                  </a:lnTo>
                  <a:lnTo>
                    <a:pt x="874" y="2229"/>
                  </a:lnTo>
                  <a:cubicBezTo>
                    <a:pt x="866" y="2236"/>
                    <a:pt x="856" y="2240"/>
                    <a:pt x="845" y="2240"/>
                  </a:cubicBezTo>
                  <a:lnTo>
                    <a:pt x="829" y="2240"/>
                  </a:lnTo>
                  <a:lnTo>
                    <a:pt x="813" y="2240"/>
                  </a:lnTo>
                  <a:lnTo>
                    <a:pt x="851" y="2213"/>
                  </a:lnTo>
                  <a:lnTo>
                    <a:pt x="835" y="2261"/>
                  </a:lnTo>
                  <a:cubicBezTo>
                    <a:pt x="832" y="2271"/>
                    <a:pt x="825" y="2280"/>
                    <a:pt x="815" y="2284"/>
                  </a:cubicBezTo>
                  <a:lnTo>
                    <a:pt x="783" y="2300"/>
                  </a:lnTo>
                  <a:cubicBezTo>
                    <a:pt x="778" y="2303"/>
                    <a:pt x="772" y="2304"/>
                    <a:pt x="765" y="2304"/>
                  </a:cubicBezTo>
                  <a:lnTo>
                    <a:pt x="749" y="2304"/>
                  </a:lnTo>
                  <a:lnTo>
                    <a:pt x="785" y="2282"/>
                  </a:lnTo>
                  <a:lnTo>
                    <a:pt x="769" y="2314"/>
                  </a:lnTo>
                  <a:lnTo>
                    <a:pt x="753" y="2346"/>
                  </a:lnTo>
                  <a:cubicBezTo>
                    <a:pt x="751" y="2350"/>
                    <a:pt x="749" y="2354"/>
                    <a:pt x="746" y="2357"/>
                  </a:cubicBezTo>
                  <a:lnTo>
                    <a:pt x="730" y="2373"/>
                  </a:lnTo>
                  <a:cubicBezTo>
                    <a:pt x="722" y="2380"/>
                    <a:pt x="712" y="2384"/>
                    <a:pt x="701" y="2384"/>
                  </a:cubicBezTo>
                  <a:lnTo>
                    <a:pt x="685" y="2384"/>
                  </a:lnTo>
                  <a:lnTo>
                    <a:pt x="714" y="2373"/>
                  </a:lnTo>
                  <a:lnTo>
                    <a:pt x="698" y="2389"/>
                  </a:lnTo>
                  <a:lnTo>
                    <a:pt x="682" y="2405"/>
                  </a:lnTo>
                  <a:cubicBezTo>
                    <a:pt x="679" y="2408"/>
                    <a:pt x="675" y="2410"/>
                    <a:pt x="671" y="2412"/>
                  </a:cubicBezTo>
                  <a:lnTo>
                    <a:pt x="639" y="2428"/>
                  </a:lnTo>
                  <a:lnTo>
                    <a:pt x="650" y="2421"/>
                  </a:lnTo>
                  <a:lnTo>
                    <a:pt x="634" y="2437"/>
                  </a:lnTo>
                  <a:lnTo>
                    <a:pt x="618" y="2453"/>
                  </a:lnTo>
                  <a:cubicBezTo>
                    <a:pt x="610" y="2460"/>
                    <a:pt x="600" y="2464"/>
                    <a:pt x="589" y="2464"/>
                  </a:cubicBezTo>
                  <a:lnTo>
                    <a:pt x="573" y="2464"/>
                  </a:lnTo>
                  <a:lnTo>
                    <a:pt x="602" y="2453"/>
                  </a:lnTo>
                  <a:lnTo>
                    <a:pt x="586" y="2469"/>
                  </a:lnTo>
                  <a:lnTo>
                    <a:pt x="570" y="2485"/>
                  </a:lnTo>
                  <a:lnTo>
                    <a:pt x="554" y="2501"/>
                  </a:lnTo>
                  <a:lnTo>
                    <a:pt x="538" y="2517"/>
                  </a:lnTo>
                  <a:lnTo>
                    <a:pt x="506" y="2549"/>
                  </a:lnTo>
                  <a:lnTo>
                    <a:pt x="513" y="2538"/>
                  </a:lnTo>
                  <a:lnTo>
                    <a:pt x="497" y="2570"/>
                  </a:lnTo>
                  <a:cubicBezTo>
                    <a:pt x="495" y="2574"/>
                    <a:pt x="493" y="2578"/>
                    <a:pt x="490" y="2581"/>
                  </a:cubicBezTo>
                  <a:lnTo>
                    <a:pt x="474" y="2597"/>
                  </a:lnTo>
                  <a:lnTo>
                    <a:pt x="458" y="2613"/>
                  </a:lnTo>
                  <a:cubicBezTo>
                    <a:pt x="450" y="2620"/>
                    <a:pt x="440" y="2624"/>
                    <a:pt x="429" y="2624"/>
                  </a:cubicBezTo>
                  <a:lnTo>
                    <a:pt x="413" y="2624"/>
                  </a:lnTo>
                  <a:lnTo>
                    <a:pt x="442" y="2613"/>
                  </a:lnTo>
                  <a:lnTo>
                    <a:pt x="426" y="2629"/>
                  </a:lnTo>
                  <a:lnTo>
                    <a:pt x="433" y="2618"/>
                  </a:lnTo>
                  <a:lnTo>
                    <a:pt x="417" y="2650"/>
                  </a:lnTo>
                  <a:cubicBezTo>
                    <a:pt x="410" y="2664"/>
                    <a:pt x="397" y="2672"/>
                    <a:pt x="381" y="2672"/>
                  </a:cubicBezTo>
                  <a:lnTo>
                    <a:pt x="365" y="2672"/>
                  </a:lnTo>
                  <a:lnTo>
                    <a:pt x="333" y="2672"/>
                  </a:lnTo>
                  <a:lnTo>
                    <a:pt x="362" y="2661"/>
                  </a:lnTo>
                  <a:lnTo>
                    <a:pt x="346" y="2677"/>
                  </a:lnTo>
                  <a:lnTo>
                    <a:pt x="353" y="2666"/>
                  </a:lnTo>
                  <a:lnTo>
                    <a:pt x="337" y="2698"/>
                  </a:lnTo>
                  <a:cubicBezTo>
                    <a:pt x="335" y="2702"/>
                    <a:pt x="333" y="2706"/>
                    <a:pt x="330" y="2709"/>
                  </a:cubicBezTo>
                  <a:lnTo>
                    <a:pt x="314" y="2725"/>
                  </a:lnTo>
                  <a:lnTo>
                    <a:pt x="323" y="2709"/>
                  </a:lnTo>
                  <a:lnTo>
                    <a:pt x="307" y="2757"/>
                  </a:lnTo>
                  <a:cubicBezTo>
                    <a:pt x="305" y="2763"/>
                    <a:pt x="302" y="2768"/>
                    <a:pt x="298" y="2773"/>
                  </a:cubicBezTo>
                  <a:lnTo>
                    <a:pt x="282" y="2789"/>
                  </a:lnTo>
                  <a:lnTo>
                    <a:pt x="266" y="2805"/>
                  </a:lnTo>
                  <a:lnTo>
                    <a:pt x="273" y="2794"/>
                  </a:lnTo>
                  <a:lnTo>
                    <a:pt x="257" y="2826"/>
                  </a:lnTo>
                  <a:cubicBezTo>
                    <a:pt x="250" y="2840"/>
                    <a:pt x="237" y="2848"/>
                    <a:pt x="221" y="2848"/>
                  </a:cubicBezTo>
                  <a:lnTo>
                    <a:pt x="189" y="2848"/>
                  </a:lnTo>
                  <a:lnTo>
                    <a:pt x="225" y="2826"/>
                  </a:lnTo>
                  <a:lnTo>
                    <a:pt x="209" y="2858"/>
                  </a:lnTo>
                  <a:cubicBezTo>
                    <a:pt x="207" y="2862"/>
                    <a:pt x="205" y="2866"/>
                    <a:pt x="202" y="2869"/>
                  </a:cubicBezTo>
                  <a:lnTo>
                    <a:pt x="186" y="2885"/>
                  </a:lnTo>
                  <a:lnTo>
                    <a:pt x="170" y="2901"/>
                  </a:lnTo>
                  <a:lnTo>
                    <a:pt x="154" y="2917"/>
                  </a:lnTo>
                  <a:lnTo>
                    <a:pt x="138" y="2933"/>
                  </a:lnTo>
                  <a:cubicBezTo>
                    <a:pt x="130" y="2940"/>
                    <a:pt x="120" y="2944"/>
                    <a:pt x="109" y="2944"/>
                  </a:cubicBezTo>
                  <a:lnTo>
                    <a:pt x="93" y="2944"/>
                  </a:lnTo>
                  <a:lnTo>
                    <a:pt x="122" y="2933"/>
                  </a:lnTo>
                  <a:lnTo>
                    <a:pt x="106" y="2949"/>
                  </a:lnTo>
                  <a:cubicBezTo>
                    <a:pt x="103" y="2952"/>
                    <a:pt x="99" y="2954"/>
                    <a:pt x="95" y="2956"/>
                  </a:cubicBezTo>
                  <a:lnTo>
                    <a:pt x="63" y="2972"/>
                  </a:lnTo>
                  <a:cubicBezTo>
                    <a:pt x="44" y="2982"/>
                    <a:pt x="20" y="2974"/>
                    <a:pt x="10" y="2954"/>
                  </a:cubicBezTo>
                  <a:cubicBezTo>
                    <a:pt x="0" y="2935"/>
                    <a:pt x="8" y="2911"/>
                    <a:pt x="28" y="2901"/>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0" name="Freeform 12">
              <a:extLst>
                <a:ext uri="{FF2B5EF4-FFF2-40B4-BE49-F238E27FC236}">
                  <a16:creationId xmlns:a16="http://schemas.microsoft.com/office/drawing/2014/main" id="{5694FDE1-051F-4DE4-B493-50FC6372010C}"/>
                </a:ext>
              </a:extLst>
            </p:cNvPr>
            <p:cNvSpPr>
              <a:spLocks/>
            </p:cNvSpPr>
            <p:nvPr/>
          </p:nvSpPr>
          <p:spPr bwMode="auto">
            <a:xfrm>
              <a:off x="6326069" y="3068638"/>
              <a:ext cx="968461" cy="874713"/>
            </a:xfrm>
            <a:custGeom>
              <a:avLst/>
              <a:gdLst>
                <a:gd name="T0" fmla="*/ 136 w 3683"/>
                <a:gd name="T1" fmla="*/ 2599 h 2788"/>
                <a:gd name="T2" fmla="*/ 299 w 3683"/>
                <a:gd name="T3" fmla="*/ 2496 h 2788"/>
                <a:gd name="T4" fmla="*/ 427 w 3683"/>
                <a:gd name="T5" fmla="*/ 2400 h 2788"/>
                <a:gd name="T6" fmla="*/ 504 w 3683"/>
                <a:gd name="T7" fmla="*/ 2327 h 2788"/>
                <a:gd name="T8" fmla="*/ 651 w 3683"/>
                <a:gd name="T9" fmla="*/ 2240 h 2788"/>
                <a:gd name="T10" fmla="*/ 712 w 3683"/>
                <a:gd name="T11" fmla="*/ 2135 h 2788"/>
                <a:gd name="T12" fmla="*/ 824 w 3683"/>
                <a:gd name="T13" fmla="*/ 2055 h 2788"/>
                <a:gd name="T14" fmla="*/ 971 w 3683"/>
                <a:gd name="T15" fmla="*/ 1936 h 2788"/>
                <a:gd name="T16" fmla="*/ 1087 w 3683"/>
                <a:gd name="T17" fmla="*/ 1884 h 2788"/>
                <a:gd name="T18" fmla="*/ 1195 w 3683"/>
                <a:gd name="T19" fmla="*/ 1760 h 2788"/>
                <a:gd name="T20" fmla="*/ 1323 w 3683"/>
                <a:gd name="T21" fmla="*/ 1648 h 2788"/>
                <a:gd name="T22" fmla="*/ 1423 w 3683"/>
                <a:gd name="T23" fmla="*/ 1596 h 2788"/>
                <a:gd name="T24" fmla="*/ 1567 w 3683"/>
                <a:gd name="T25" fmla="*/ 1468 h 2788"/>
                <a:gd name="T26" fmla="*/ 1707 w 3683"/>
                <a:gd name="T27" fmla="*/ 1392 h 2788"/>
                <a:gd name="T28" fmla="*/ 1784 w 3683"/>
                <a:gd name="T29" fmla="*/ 1319 h 2788"/>
                <a:gd name="T30" fmla="*/ 1915 w 3683"/>
                <a:gd name="T31" fmla="*/ 1248 h 2788"/>
                <a:gd name="T32" fmla="*/ 1992 w 3683"/>
                <a:gd name="T33" fmla="*/ 1159 h 2788"/>
                <a:gd name="T34" fmla="*/ 2111 w 3683"/>
                <a:gd name="T35" fmla="*/ 1052 h 2788"/>
                <a:gd name="T36" fmla="*/ 2235 w 3683"/>
                <a:gd name="T37" fmla="*/ 992 h 2788"/>
                <a:gd name="T38" fmla="*/ 2303 w 3683"/>
                <a:gd name="T39" fmla="*/ 940 h 2788"/>
                <a:gd name="T40" fmla="*/ 2408 w 3683"/>
                <a:gd name="T41" fmla="*/ 887 h 2788"/>
                <a:gd name="T42" fmla="*/ 2520 w 3683"/>
                <a:gd name="T43" fmla="*/ 791 h 2788"/>
                <a:gd name="T44" fmla="*/ 2671 w 3683"/>
                <a:gd name="T45" fmla="*/ 700 h 2788"/>
                <a:gd name="T46" fmla="*/ 2783 w 3683"/>
                <a:gd name="T47" fmla="*/ 572 h 2788"/>
                <a:gd name="T48" fmla="*/ 2907 w 3683"/>
                <a:gd name="T49" fmla="*/ 464 h 2788"/>
                <a:gd name="T50" fmla="*/ 2991 w 3683"/>
                <a:gd name="T51" fmla="*/ 428 h 2788"/>
                <a:gd name="T52" fmla="*/ 3103 w 3683"/>
                <a:gd name="T53" fmla="*/ 316 h 2788"/>
                <a:gd name="T54" fmla="*/ 3243 w 3683"/>
                <a:gd name="T55" fmla="*/ 240 h 2788"/>
                <a:gd name="T56" fmla="*/ 3304 w 3683"/>
                <a:gd name="T57" fmla="*/ 231 h 2788"/>
                <a:gd name="T58" fmla="*/ 3467 w 3683"/>
                <a:gd name="T59" fmla="*/ 128 h 2788"/>
                <a:gd name="T60" fmla="*/ 3551 w 3683"/>
                <a:gd name="T61" fmla="*/ 12 h 2788"/>
                <a:gd name="T62" fmla="*/ 3579 w 3683"/>
                <a:gd name="T63" fmla="*/ 80 h 2788"/>
                <a:gd name="T64" fmla="*/ 3496 w 3683"/>
                <a:gd name="T65" fmla="*/ 197 h 2788"/>
                <a:gd name="T66" fmla="*/ 3391 w 3683"/>
                <a:gd name="T67" fmla="*/ 234 h 2788"/>
                <a:gd name="T68" fmla="*/ 3272 w 3683"/>
                <a:gd name="T69" fmla="*/ 309 h 2788"/>
                <a:gd name="T70" fmla="*/ 3176 w 3683"/>
                <a:gd name="T71" fmla="*/ 357 h 2788"/>
                <a:gd name="T72" fmla="*/ 3064 w 3683"/>
                <a:gd name="T73" fmla="*/ 469 h 2788"/>
                <a:gd name="T74" fmla="*/ 2923 w 3683"/>
                <a:gd name="T75" fmla="*/ 544 h 2788"/>
                <a:gd name="T76" fmla="*/ 2856 w 3683"/>
                <a:gd name="T77" fmla="*/ 613 h 2788"/>
                <a:gd name="T78" fmla="*/ 2744 w 3683"/>
                <a:gd name="T79" fmla="*/ 741 h 2788"/>
                <a:gd name="T80" fmla="*/ 2584 w 3683"/>
                <a:gd name="T81" fmla="*/ 837 h 2788"/>
                <a:gd name="T82" fmla="*/ 2495 w 3683"/>
                <a:gd name="T83" fmla="*/ 890 h 2788"/>
                <a:gd name="T84" fmla="*/ 2376 w 3683"/>
                <a:gd name="T85" fmla="*/ 981 h 2788"/>
                <a:gd name="T86" fmla="*/ 2251 w 3683"/>
                <a:gd name="T87" fmla="*/ 1072 h 2788"/>
                <a:gd name="T88" fmla="*/ 2139 w 3683"/>
                <a:gd name="T89" fmla="*/ 1120 h 2788"/>
                <a:gd name="T90" fmla="*/ 2079 w 3683"/>
                <a:gd name="T91" fmla="*/ 1162 h 2788"/>
                <a:gd name="T92" fmla="*/ 1944 w 3683"/>
                <a:gd name="T93" fmla="*/ 1317 h 2788"/>
                <a:gd name="T94" fmla="*/ 1819 w 3683"/>
                <a:gd name="T95" fmla="*/ 1376 h 2788"/>
                <a:gd name="T96" fmla="*/ 1745 w 3683"/>
                <a:gd name="T97" fmla="*/ 1445 h 2788"/>
                <a:gd name="T98" fmla="*/ 1640 w 3683"/>
                <a:gd name="T99" fmla="*/ 1509 h 2788"/>
                <a:gd name="T100" fmla="*/ 1496 w 3683"/>
                <a:gd name="T101" fmla="*/ 1637 h 2788"/>
                <a:gd name="T102" fmla="*/ 1352 w 3683"/>
                <a:gd name="T103" fmla="*/ 1717 h 2788"/>
                <a:gd name="T104" fmla="*/ 1227 w 3683"/>
                <a:gd name="T105" fmla="*/ 1840 h 2788"/>
                <a:gd name="T106" fmla="*/ 1153 w 3683"/>
                <a:gd name="T107" fmla="*/ 1925 h 2788"/>
                <a:gd name="T108" fmla="*/ 987 w 3683"/>
                <a:gd name="T109" fmla="*/ 2016 h 2788"/>
                <a:gd name="T110" fmla="*/ 911 w 3683"/>
                <a:gd name="T111" fmla="*/ 2058 h 2788"/>
                <a:gd name="T112" fmla="*/ 747 w 3683"/>
                <a:gd name="T113" fmla="*/ 2192 h 2788"/>
                <a:gd name="T114" fmla="*/ 680 w 3683"/>
                <a:gd name="T115" fmla="*/ 2309 h 2788"/>
                <a:gd name="T116" fmla="*/ 568 w 3683"/>
                <a:gd name="T117" fmla="*/ 2373 h 2788"/>
                <a:gd name="T118" fmla="*/ 443 w 3683"/>
                <a:gd name="T119" fmla="*/ 2480 h 2788"/>
                <a:gd name="T120" fmla="*/ 315 w 3683"/>
                <a:gd name="T121" fmla="*/ 2576 h 2788"/>
                <a:gd name="T122" fmla="*/ 171 w 3683"/>
                <a:gd name="T123" fmla="*/ 2656 h 2788"/>
                <a:gd name="T124" fmla="*/ 72 w 3683"/>
                <a:gd name="T125" fmla="*/ 2773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3" h="2788">
                  <a:moveTo>
                    <a:pt x="15" y="2716"/>
                  </a:moveTo>
                  <a:lnTo>
                    <a:pt x="47" y="2684"/>
                  </a:lnTo>
                  <a:lnTo>
                    <a:pt x="63" y="2668"/>
                  </a:lnTo>
                  <a:lnTo>
                    <a:pt x="79" y="2652"/>
                  </a:lnTo>
                  <a:lnTo>
                    <a:pt x="95" y="2636"/>
                  </a:lnTo>
                  <a:cubicBezTo>
                    <a:pt x="103" y="2629"/>
                    <a:pt x="113" y="2624"/>
                    <a:pt x="123" y="2624"/>
                  </a:cubicBezTo>
                  <a:lnTo>
                    <a:pt x="139" y="2624"/>
                  </a:lnTo>
                  <a:lnTo>
                    <a:pt x="111" y="2636"/>
                  </a:lnTo>
                  <a:lnTo>
                    <a:pt x="127" y="2620"/>
                  </a:lnTo>
                  <a:lnTo>
                    <a:pt x="120" y="2631"/>
                  </a:lnTo>
                  <a:lnTo>
                    <a:pt x="136" y="2599"/>
                  </a:lnTo>
                  <a:cubicBezTo>
                    <a:pt x="142" y="2585"/>
                    <a:pt x="156" y="2576"/>
                    <a:pt x="171" y="2576"/>
                  </a:cubicBezTo>
                  <a:lnTo>
                    <a:pt x="187" y="2576"/>
                  </a:lnTo>
                  <a:lnTo>
                    <a:pt x="170" y="2581"/>
                  </a:lnTo>
                  <a:lnTo>
                    <a:pt x="202" y="2565"/>
                  </a:lnTo>
                  <a:lnTo>
                    <a:pt x="191" y="2572"/>
                  </a:lnTo>
                  <a:lnTo>
                    <a:pt x="207" y="2556"/>
                  </a:lnTo>
                  <a:lnTo>
                    <a:pt x="223" y="2540"/>
                  </a:lnTo>
                  <a:lnTo>
                    <a:pt x="239" y="2524"/>
                  </a:lnTo>
                  <a:lnTo>
                    <a:pt x="255" y="2508"/>
                  </a:lnTo>
                  <a:cubicBezTo>
                    <a:pt x="263" y="2501"/>
                    <a:pt x="273" y="2496"/>
                    <a:pt x="283" y="2496"/>
                  </a:cubicBezTo>
                  <a:lnTo>
                    <a:pt x="299" y="2496"/>
                  </a:lnTo>
                  <a:lnTo>
                    <a:pt x="315" y="2496"/>
                  </a:lnTo>
                  <a:lnTo>
                    <a:pt x="331" y="2496"/>
                  </a:lnTo>
                  <a:lnTo>
                    <a:pt x="298" y="2514"/>
                  </a:lnTo>
                  <a:lnTo>
                    <a:pt x="330" y="2466"/>
                  </a:lnTo>
                  <a:cubicBezTo>
                    <a:pt x="338" y="2455"/>
                    <a:pt x="350" y="2448"/>
                    <a:pt x="363" y="2448"/>
                  </a:cubicBezTo>
                  <a:lnTo>
                    <a:pt x="379" y="2448"/>
                  </a:lnTo>
                  <a:lnTo>
                    <a:pt x="351" y="2460"/>
                  </a:lnTo>
                  <a:lnTo>
                    <a:pt x="367" y="2444"/>
                  </a:lnTo>
                  <a:lnTo>
                    <a:pt x="383" y="2428"/>
                  </a:lnTo>
                  <a:lnTo>
                    <a:pt x="399" y="2412"/>
                  </a:lnTo>
                  <a:cubicBezTo>
                    <a:pt x="407" y="2405"/>
                    <a:pt x="417" y="2400"/>
                    <a:pt x="427" y="2400"/>
                  </a:cubicBezTo>
                  <a:lnTo>
                    <a:pt x="443" y="2400"/>
                  </a:lnTo>
                  <a:lnTo>
                    <a:pt x="415" y="2412"/>
                  </a:lnTo>
                  <a:lnTo>
                    <a:pt x="431" y="2396"/>
                  </a:lnTo>
                  <a:lnTo>
                    <a:pt x="424" y="2407"/>
                  </a:lnTo>
                  <a:lnTo>
                    <a:pt x="440" y="2375"/>
                  </a:lnTo>
                  <a:cubicBezTo>
                    <a:pt x="446" y="2361"/>
                    <a:pt x="460" y="2352"/>
                    <a:pt x="475" y="2352"/>
                  </a:cubicBezTo>
                  <a:lnTo>
                    <a:pt x="507" y="2352"/>
                  </a:lnTo>
                  <a:lnTo>
                    <a:pt x="479" y="2364"/>
                  </a:lnTo>
                  <a:lnTo>
                    <a:pt x="495" y="2348"/>
                  </a:lnTo>
                  <a:lnTo>
                    <a:pt x="488" y="2359"/>
                  </a:lnTo>
                  <a:lnTo>
                    <a:pt x="504" y="2327"/>
                  </a:lnTo>
                  <a:cubicBezTo>
                    <a:pt x="506" y="2323"/>
                    <a:pt x="508" y="2319"/>
                    <a:pt x="511" y="2316"/>
                  </a:cubicBezTo>
                  <a:lnTo>
                    <a:pt x="527" y="2300"/>
                  </a:lnTo>
                  <a:cubicBezTo>
                    <a:pt x="535" y="2293"/>
                    <a:pt x="545" y="2288"/>
                    <a:pt x="555" y="2288"/>
                  </a:cubicBezTo>
                  <a:lnTo>
                    <a:pt x="571" y="2288"/>
                  </a:lnTo>
                  <a:lnTo>
                    <a:pt x="587" y="2288"/>
                  </a:lnTo>
                  <a:lnTo>
                    <a:pt x="559" y="2300"/>
                  </a:lnTo>
                  <a:lnTo>
                    <a:pt x="575" y="2284"/>
                  </a:lnTo>
                  <a:lnTo>
                    <a:pt x="568" y="2295"/>
                  </a:lnTo>
                  <a:lnTo>
                    <a:pt x="584" y="2263"/>
                  </a:lnTo>
                  <a:cubicBezTo>
                    <a:pt x="590" y="2249"/>
                    <a:pt x="604" y="2240"/>
                    <a:pt x="619" y="2240"/>
                  </a:cubicBezTo>
                  <a:lnTo>
                    <a:pt x="651" y="2240"/>
                  </a:lnTo>
                  <a:lnTo>
                    <a:pt x="623" y="2252"/>
                  </a:lnTo>
                  <a:lnTo>
                    <a:pt x="639" y="2236"/>
                  </a:lnTo>
                  <a:cubicBezTo>
                    <a:pt x="647" y="2229"/>
                    <a:pt x="657" y="2224"/>
                    <a:pt x="667" y="2224"/>
                  </a:cubicBezTo>
                  <a:lnTo>
                    <a:pt x="683" y="2224"/>
                  </a:lnTo>
                  <a:lnTo>
                    <a:pt x="648" y="2247"/>
                  </a:lnTo>
                  <a:lnTo>
                    <a:pt x="664" y="2215"/>
                  </a:lnTo>
                  <a:cubicBezTo>
                    <a:pt x="666" y="2211"/>
                    <a:pt x="668" y="2207"/>
                    <a:pt x="671" y="2204"/>
                  </a:cubicBezTo>
                  <a:lnTo>
                    <a:pt x="687" y="2188"/>
                  </a:lnTo>
                  <a:lnTo>
                    <a:pt x="680" y="2199"/>
                  </a:lnTo>
                  <a:lnTo>
                    <a:pt x="696" y="2167"/>
                  </a:lnTo>
                  <a:lnTo>
                    <a:pt x="712" y="2135"/>
                  </a:lnTo>
                  <a:cubicBezTo>
                    <a:pt x="718" y="2121"/>
                    <a:pt x="732" y="2112"/>
                    <a:pt x="747" y="2112"/>
                  </a:cubicBezTo>
                  <a:lnTo>
                    <a:pt x="763" y="2112"/>
                  </a:lnTo>
                  <a:lnTo>
                    <a:pt x="795" y="2112"/>
                  </a:lnTo>
                  <a:lnTo>
                    <a:pt x="767" y="2124"/>
                  </a:lnTo>
                  <a:lnTo>
                    <a:pt x="783" y="2108"/>
                  </a:lnTo>
                  <a:lnTo>
                    <a:pt x="776" y="2119"/>
                  </a:lnTo>
                  <a:lnTo>
                    <a:pt x="792" y="2087"/>
                  </a:lnTo>
                  <a:cubicBezTo>
                    <a:pt x="794" y="2083"/>
                    <a:pt x="796" y="2079"/>
                    <a:pt x="799" y="2076"/>
                  </a:cubicBezTo>
                  <a:lnTo>
                    <a:pt x="815" y="2060"/>
                  </a:lnTo>
                  <a:lnTo>
                    <a:pt x="831" y="2044"/>
                  </a:lnTo>
                  <a:lnTo>
                    <a:pt x="824" y="2055"/>
                  </a:lnTo>
                  <a:lnTo>
                    <a:pt x="840" y="2023"/>
                  </a:lnTo>
                  <a:cubicBezTo>
                    <a:pt x="846" y="2009"/>
                    <a:pt x="860" y="2000"/>
                    <a:pt x="875" y="2000"/>
                  </a:cubicBezTo>
                  <a:lnTo>
                    <a:pt x="891" y="2000"/>
                  </a:lnTo>
                  <a:lnTo>
                    <a:pt x="907" y="2000"/>
                  </a:lnTo>
                  <a:lnTo>
                    <a:pt x="890" y="2005"/>
                  </a:lnTo>
                  <a:lnTo>
                    <a:pt x="922" y="1989"/>
                  </a:lnTo>
                  <a:lnTo>
                    <a:pt x="911" y="1996"/>
                  </a:lnTo>
                  <a:lnTo>
                    <a:pt x="927" y="1980"/>
                  </a:lnTo>
                  <a:lnTo>
                    <a:pt x="920" y="1991"/>
                  </a:lnTo>
                  <a:lnTo>
                    <a:pt x="936" y="1959"/>
                  </a:lnTo>
                  <a:cubicBezTo>
                    <a:pt x="942" y="1945"/>
                    <a:pt x="956" y="1936"/>
                    <a:pt x="971" y="1936"/>
                  </a:cubicBezTo>
                  <a:lnTo>
                    <a:pt x="987" y="1936"/>
                  </a:lnTo>
                  <a:lnTo>
                    <a:pt x="1003" y="1936"/>
                  </a:lnTo>
                  <a:lnTo>
                    <a:pt x="975" y="1948"/>
                  </a:lnTo>
                  <a:lnTo>
                    <a:pt x="991" y="1932"/>
                  </a:lnTo>
                  <a:lnTo>
                    <a:pt x="1007" y="1916"/>
                  </a:lnTo>
                  <a:lnTo>
                    <a:pt x="1023" y="1900"/>
                  </a:lnTo>
                  <a:cubicBezTo>
                    <a:pt x="1031" y="1893"/>
                    <a:pt x="1041" y="1888"/>
                    <a:pt x="1051" y="1888"/>
                  </a:cubicBezTo>
                  <a:lnTo>
                    <a:pt x="1083" y="1888"/>
                  </a:lnTo>
                  <a:lnTo>
                    <a:pt x="1099" y="1888"/>
                  </a:lnTo>
                  <a:lnTo>
                    <a:pt x="1071" y="1900"/>
                  </a:lnTo>
                  <a:lnTo>
                    <a:pt x="1087" y="1884"/>
                  </a:lnTo>
                  <a:lnTo>
                    <a:pt x="1078" y="1900"/>
                  </a:lnTo>
                  <a:lnTo>
                    <a:pt x="1094" y="1852"/>
                  </a:lnTo>
                  <a:cubicBezTo>
                    <a:pt x="1095" y="1846"/>
                    <a:pt x="1099" y="1841"/>
                    <a:pt x="1103" y="1836"/>
                  </a:cubicBezTo>
                  <a:lnTo>
                    <a:pt x="1119" y="1820"/>
                  </a:lnTo>
                  <a:cubicBezTo>
                    <a:pt x="1127" y="1813"/>
                    <a:pt x="1137" y="1808"/>
                    <a:pt x="1147" y="1808"/>
                  </a:cubicBezTo>
                  <a:lnTo>
                    <a:pt x="1163" y="1808"/>
                  </a:lnTo>
                  <a:lnTo>
                    <a:pt x="1135" y="1820"/>
                  </a:lnTo>
                  <a:lnTo>
                    <a:pt x="1151" y="1804"/>
                  </a:lnTo>
                  <a:lnTo>
                    <a:pt x="1144" y="1815"/>
                  </a:lnTo>
                  <a:lnTo>
                    <a:pt x="1160" y="1783"/>
                  </a:lnTo>
                  <a:cubicBezTo>
                    <a:pt x="1166" y="1769"/>
                    <a:pt x="1180" y="1760"/>
                    <a:pt x="1195" y="1760"/>
                  </a:cubicBezTo>
                  <a:lnTo>
                    <a:pt x="1227" y="1760"/>
                  </a:lnTo>
                  <a:lnTo>
                    <a:pt x="1192" y="1783"/>
                  </a:lnTo>
                  <a:lnTo>
                    <a:pt x="1208" y="1751"/>
                  </a:lnTo>
                  <a:cubicBezTo>
                    <a:pt x="1210" y="1747"/>
                    <a:pt x="1212" y="1743"/>
                    <a:pt x="1215" y="1740"/>
                  </a:cubicBezTo>
                  <a:lnTo>
                    <a:pt x="1231" y="1724"/>
                  </a:lnTo>
                  <a:lnTo>
                    <a:pt x="1247" y="1708"/>
                  </a:lnTo>
                  <a:lnTo>
                    <a:pt x="1263" y="1692"/>
                  </a:lnTo>
                  <a:lnTo>
                    <a:pt x="1256" y="1703"/>
                  </a:lnTo>
                  <a:lnTo>
                    <a:pt x="1272" y="1671"/>
                  </a:lnTo>
                  <a:cubicBezTo>
                    <a:pt x="1278" y="1657"/>
                    <a:pt x="1292" y="1648"/>
                    <a:pt x="1307" y="1648"/>
                  </a:cubicBezTo>
                  <a:lnTo>
                    <a:pt x="1323" y="1648"/>
                  </a:lnTo>
                  <a:lnTo>
                    <a:pt x="1295" y="1660"/>
                  </a:lnTo>
                  <a:lnTo>
                    <a:pt x="1311" y="1644"/>
                  </a:lnTo>
                  <a:cubicBezTo>
                    <a:pt x="1314" y="1641"/>
                    <a:pt x="1318" y="1639"/>
                    <a:pt x="1322" y="1637"/>
                  </a:cubicBezTo>
                  <a:lnTo>
                    <a:pt x="1354" y="1621"/>
                  </a:lnTo>
                  <a:cubicBezTo>
                    <a:pt x="1359" y="1618"/>
                    <a:pt x="1365" y="1616"/>
                    <a:pt x="1371" y="1616"/>
                  </a:cubicBezTo>
                  <a:lnTo>
                    <a:pt x="1387" y="1616"/>
                  </a:lnTo>
                  <a:lnTo>
                    <a:pt x="1403" y="1616"/>
                  </a:lnTo>
                  <a:lnTo>
                    <a:pt x="1419" y="1616"/>
                  </a:lnTo>
                  <a:lnTo>
                    <a:pt x="1391" y="1628"/>
                  </a:lnTo>
                  <a:lnTo>
                    <a:pt x="1407" y="1612"/>
                  </a:lnTo>
                  <a:lnTo>
                    <a:pt x="1423" y="1596"/>
                  </a:lnTo>
                  <a:lnTo>
                    <a:pt x="1439" y="1580"/>
                  </a:lnTo>
                  <a:lnTo>
                    <a:pt x="1455" y="1564"/>
                  </a:lnTo>
                  <a:lnTo>
                    <a:pt x="1487" y="1532"/>
                  </a:lnTo>
                  <a:cubicBezTo>
                    <a:pt x="1495" y="1525"/>
                    <a:pt x="1505" y="1520"/>
                    <a:pt x="1515" y="1520"/>
                  </a:cubicBezTo>
                  <a:lnTo>
                    <a:pt x="1531" y="1520"/>
                  </a:lnTo>
                  <a:lnTo>
                    <a:pt x="1547" y="1520"/>
                  </a:lnTo>
                  <a:lnTo>
                    <a:pt x="1512" y="1543"/>
                  </a:lnTo>
                  <a:lnTo>
                    <a:pt x="1528" y="1511"/>
                  </a:lnTo>
                  <a:cubicBezTo>
                    <a:pt x="1530" y="1507"/>
                    <a:pt x="1532" y="1503"/>
                    <a:pt x="1535" y="1500"/>
                  </a:cubicBezTo>
                  <a:lnTo>
                    <a:pt x="1551" y="1484"/>
                  </a:lnTo>
                  <a:lnTo>
                    <a:pt x="1567" y="1468"/>
                  </a:lnTo>
                  <a:lnTo>
                    <a:pt x="1583" y="1452"/>
                  </a:lnTo>
                  <a:cubicBezTo>
                    <a:pt x="1591" y="1445"/>
                    <a:pt x="1601" y="1440"/>
                    <a:pt x="1611" y="1440"/>
                  </a:cubicBezTo>
                  <a:lnTo>
                    <a:pt x="1627" y="1440"/>
                  </a:lnTo>
                  <a:lnTo>
                    <a:pt x="1599" y="1452"/>
                  </a:lnTo>
                  <a:lnTo>
                    <a:pt x="1631" y="1420"/>
                  </a:lnTo>
                  <a:cubicBezTo>
                    <a:pt x="1639" y="1413"/>
                    <a:pt x="1649" y="1408"/>
                    <a:pt x="1659" y="1408"/>
                  </a:cubicBezTo>
                  <a:lnTo>
                    <a:pt x="1675" y="1408"/>
                  </a:lnTo>
                  <a:lnTo>
                    <a:pt x="1647" y="1420"/>
                  </a:lnTo>
                  <a:lnTo>
                    <a:pt x="1663" y="1404"/>
                  </a:lnTo>
                  <a:cubicBezTo>
                    <a:pt x="1671" y="1397"/>
                    <a:pt x="1681" y="1392"/>
                    <a:pt x="1691" y="1392"/>
                  </a:cubicBezTo>
                  <a:lnTo>
                    <a:pt x="1707" y="1392"/>
                  </a:lnTo>
                  <a:lnTo>
                    <a:pt x="1670" y="1420"/>
                  </a:lnTo>
                  <a:lnTo>
                    <a:pt x="1686" y="1372"/>
                  </a:lnTo>
                  <a:cubicBezTo>
                    <a:pt x="1691" y="1355"/>
                    <a:pt x="1706" y="1344"/>
                    <a:pt x="1723" y="1344"/>
                  </a:cubicBezTo>
                  <a:lnTo>
                    <a:pt x="1739" y="1344"/>
                  </a:lnTo>
                  <a:lnTo>
                    <a:pt x="1755" y="1344"/>
                  </a:lnTo>
                  <a:lnTo>
                    <a:pt x="1727" y="1356"/>
                  </a:lnTo>
                  <a:lnTo>
                    <a:pt x="1743" y="1340"/>
                  </a:lnTo>
                  <a:cubicBezTo>
                    <a:pt x="1751" y="1333"/>
                    <a:pt x="1761" y="1328"/>
                    <a:pt x="1771" y="1328"/>
                  </a:cubicBezTo>
                  <a:lnTo>
                    <a:pt x="1803" y="1328"/>
                  </a:lnTo>
                  <a:lnTo>
                    <a:pt x="1768" y="1351"/>
                  </a:lnTo>
                  <a:lnTo>
                    <a:pt x="1784" y="1319"/>
                  </a:lnTo>
                  <a:cubicBezTo>
                    <a:pt x="1790" y="1305"/>
                    <a:pt x="1804" y="1296"/>
                    <a:pt x="1819" y="1296"/>
                  </a:cubicBezTo>
                  <a:lnTo>
                    <a:pt x="1835" y="1296"/>
                  </a:lnTo>
                  <a:lnTo>
                    <a:pt x="1807" y="1308"/>
                  </a:lnTo>
                  <a:lnTo>
                    <a:pt x="1823" y="1292"/>
                  </a:lnTo>
                  <a:cubicBezTo>
                    <a:pt x="1831" y="1285"/>
                    <a:pt x="1841" y="1280"/>
                    <a:pt x="1851" y="1280"/>
                  </a:cubicBezTo>
                  <a:lnTo>
                    <a:pt x="1867" y="1280"/>
                  </a:lnTo>
                  <a:lnTo>
                    <a:pt x="1839" y="1292"/>
                  </a:lnTo>
                  <a:lnTo>
                    <a:pt x="1855" y="1276"/>
                  </a:lnTo>
                  <a:lnTo>
                    <a:pt x="1871" y="1260"/>
                  </a:lnTo>
                  <a:cubicBezTo>
                    <a:pt x="1879" y="1253"/>
                    <a:pt x="1889" y="1248"/>
                    <a:pt x="1899" y="1248"/>
                  </a:cubicBezTo>
                  <a:lnTo>
                    <a:pt x="1915" y="1248"/>
                  </a:lnTo>
                  <a:lnTo>
                    <a:pt x="1887" y="1260"/>
                  </a:lnTo>
                  <a:lnTo>
                    <a:pt x="1919" y="1228"/>
                  </a:lnTo>
                  <a:cubicBezTo>
                    <a:pt x="1927" y="1221"/>
                    <a:pt x="1937" y="1216"/>
                    <a:pt x="1947" y="1216"/>
                  </a:cubicBezTo>
                  <a:lnTo>
                    <a:pt x="1963" y="1216"/>
                  </a:lnTo>
                  <a:lnTo>
                    <a:pt x="1928" y="1239"/>
                  </a:lnTo>
                  <a:lnTo>
                    <a:pt x="1944" y="1207"/>
                  </a:lnTo>
                  <a:cubicBezTo>
                    <a:pt x="1946" y="1203"/>
                    <a:pt x="1948" y="1199"/>
                    <a:pt x="1951" y="1196"/>
                  </a:cubicBezTo>
                  <a:lnTo>
                    <a:pt x="1967" y="1180"/>
                  </a:lnTo>
                  <a:lnTo>
                    <a:pt x="1983" y="1164"/>
                  </a:lnTo>
                  <a:lnTo>
                    <a:pt x="1999" y="1148"/>
                  </a:lnTo>
                  <a:lnTo>
                    <a:pt x="1992" y="1159"/>
                  </a:lnTo>
                  <a:lnTo>
                    <a:pt x="2008" y="1127"/>
                  </a:lnTo>
                  <a:cubicBezTo>
                    <a:pt x="2014" y="1113"/>
                    <a:pt x="2028" y="1104"/>
                    <a:pt x="2043" y="1104"/>
                  </a:cubicBezTo>
                  <a:lnTo>
                    <a:pt x="2059" y="1104"/>
                  </a:lnTo>
                  <a:lnTo>
                    <a:pt x="2042" y="1109"/>
                  </a:lnTo>
                  <a:lnTo>
                    <a:pt x="2074" y="1093"/>
                  </a:lnTo>
                  <a:cubicBezTo>
                    <a:pt x="2079" y="1090"/>
                    <a:pt x="2085" y="1088"/>
                    <a:pt x="2091" y="1088"/>
                  </a:cubicBezTo>
                  <a:lnTo>
                    <a:pt x="2107" y="1088"/>
                  </a:lnTo>
                  <a:lnTo>
                    <a:pt x="2072" y="1111"/>
                  </a:lnTo>
                  <a:lnTo>
                    <a:pt x="2088" y="1079"/>
                  </a:lnTo>
                  <a:cubicBezTo>
                    <a:pt x="2090" y="1075"/>
                    <a:pt x="2092" y="1071"/>
                    <a:pt x="2095" y="1068"/>
                  </a:cubicBezTo>
                  <a:lnTo>
                    <a:pt x="2111" y="1052"/>
                  </a:lnTo>
                  <a:cubicBezTo>
                    <a:pt x="2119" y="1045"/>
                    <a:pt x="2129" y="1040"/>
                    <a:pt x="2139" y="1040"/>
                  </a:cubicBezTo>
                  <a:lnTo>
                    <a:pt x="2155" y="1040"/>
                  </a:lnTo>
                  <a:lnTo>
                    <a:pt x="2127" y="1052"/>
                  </a:lnTo>
                  <a:lnTo>
                    <a:pt x="2143" y="1036"/>
                  </a:lnTo>
                  <a:cubicBezTo>
                    <a:pt x="2151" y="1029"/>
                    <a:pt x="2161" y="1024"/>
                    <a:pt x="2171" y="1024"/>
                  </a:cubicBezTo>
                  <a:lnTo>
                    <a:pt x="2187" y="1024"/>
                  </a:lnTo>
                  <a:lnTo>
                    <a:pt x="2159" y="1036"/>
                  </a:lnTo>
                  <a:lnTo>
                    <a:pt x="2175" y="1020"/>
                  </a:lnTo>
                  <a:cubicBezTo>
                    <a:pt x="2178" y="1017"/>
                    <a:pt x="2182" y="1015"/>
                    <a:pt x="2186" y="1013"/>
                  </a:cubicBezTo>
                  <a:lnTo>
                    <a:pt x="2218" y="997"/>
                  </a:lnTo>
                  <a:cubicBezTo>
                    <a:pt x="2223" y="994"/>
                    <a:pt x="2229" y="992"/>
                    <a:pt x="2235" y="992"/>
                  </a:cubicBezTo>
                  <a:lnTo>
                    <a:pt x="2251" y="992"/>
                  </a:lnTo>
                  <a:lnTo>
                    <a:pt x="2223" y="1004"/>
                  </a:lnTo>
                  <a:lnTo>
                    <a:pt x="2239" y="988"/>
                  </a:lnTo>
                  <a:cubicBezTo>
                    <a:pt x="2247" y="981"/>
                    <a:pt x="2257" y="976"/>
                    <a:pt x="2267" y="976"/>
                  </a:cubicBezTo>
                  <a:lnTo>
                    <a:pt x="2283" y="976"/>
                  </a:lnTo>
                  <a:lnTo>
                    <a:pt x="2248" y="999"/>
                  </a:lnTo>
                  <a:lnTo>
                    <a:pt x="2264" y="967"/>
                  </a:lnTo>
                  <a:cubicBezTo>
                    <a:pt x="2270" y="953"/>
                    <a:pt x="2284" y="944"/>
                    <a:pt x="2299" y="944"/>
                  </a:cubicBezTo>
                  <a:lnTo>
                    <a:pt x="2315" y="944"/>
                  </a:lnTo>
                  <a:lnTo>
                    <a:pt x="2287" y="956"/>
                  </a:lnTo>
                  <a:lnTo>
                    <a:pt x="2303" y="940"/>
                  </a:lnTo>
                  <a:lnTo>
                    <a:pt x="2319" y="924"/>
                  </a:lnTo>
                  <a:cubicBezTo>
                    <a:pt x="2327" y="917"/>
                    <a:pt x="2337" y="912"/>
                    <a:pt x="2347" y="912"/>
                  </a:cubicBezTo>
                  <a:lnTo>
                    <a:pt x="2379" y="912"/>
                  </a:lnTo>
                  <a:lnTo>
                    <a:pt x="2351" y="924"/>
                  </a:lnTo>
                  <a:lnTo>
                    <a:pt x="2367" y="908"/>
                  </a:lnTo>
                  <a:lnTo>
                    <a:pt x="2383" y="892"/>
                  </a:lnTo>
                  <a:cubicBezTo>
                    <a:pt x="2391" y="885"/>
                    <a:pt x="2401" y="880"/>
                    <a:pt x="2411" y="880"/>
                  </a:cubicBezTo>
                  <a:lnTo>
                    <a:pt x="2427" y="880"/>
                  </a:lnTo>
                  <a:lnTo>
                    <a:pt x="2399" y="892"/>
                  </a:lnTo>
                  <a:lnTo>
                    <a:pt x="2415" y="876"/>
                  </a:lnTo>
                  <a:lnTo>
                    <a:pt x="2408" y="887"/>
                  </a:lnTo>
                  <a:lnTo>
                    <a:pt x="2424" y="855"/>
                  </a:lnTo>
                  <a:cubicBezTo>
                    <a:pt x="2430" y="841"/>
                    <a:pt x="2444" y="832"/>
                    <a:pt x="2459" y="832"/>
                  </a:cubicBezTo>
                  <a:lnTo>
                    <a:pt x="2475" y="832"/>
                  </a:lnTo>
                  <a:lnTo>
                    <a:pt x="2447" y="844"/>
                  </a:lnTo>
                  <a:lnTo>
                    <a:pt x="2463" y="828"/>
                  </a:lnTo>
                  <a:cubicBezTo>
                    <a:pt x="2471" y="821"/>
                    <a:pt x="2481" y="816"/>
                    <a:pt x="2491" y="816"/>
                  </a:cubicBezTo>
                  <a:lnTo>
                    <a:pt x="2523" y="816"/>
                  </a:lnTo>
                  <a:lnTo>
                    <a:pt x="2495" y="828"/>
                  </a:lnTo>
                  <a:lnTo>
                    <a:pt x="2511" y="812"/>
                  </a:lnTo>
                  <a:lnTo>
                    <a:pt x="2504" y="823"/>
                  </a:lnTo>
                  <a:lnTo>
                    <a:pt x="2520" y="791"/>
                  </a:lnTo>
                  <a:cubicBezTo>
                    <a:pt x="2522" y="787"/>
                    <a:pt x="2524" y="783"/>
                    <a:pt x="2527" y="780"/>
                  </a:cubicBezTo>
                  <a:lnTo>
                    <a:pt x="2543" y="764"/>
                  </a:lnTo>
                  <a:lnTo>
                    <a:pt x="2559" y="748"/>
                  </a:lnTo>
                  <a:lnTo>
                    <a:pt x="2575" y="732"/>
                  </a:lnTo>
                  <a:cubicBezTo>
                    <a:pt x="2583" y="725"/>
                    <a:pt x="2593" y="720"/>
                    <a:pt x="2603" y="720"/>
                  </a:cubicBezTo>
                  <a:lnTo>
                    <a:pt x="2619" y="720"/>
                  </a:lnTo>
                  <a:lnTo>
                    <a:pt x="2635" y="720"/>
                  </a:lnTo>
                  <a:lnTo>
                    <a:pt x="2667" y="720"/>
                  </a:lnTo>
                  <a:lnTo>
                    <a:pt x="2639" y="732"/>
                  </a:lnTo>
                  <a:lnTo>
                    <a:pt x="2655" y="716"/>
                  </a:lnTo>
                  <a:lnTo>
                    <a:pt x="2671" y="700"/>
                  </a:lnTo>
                  <a:lnTo>
                    <a:pt x="2687" y="684"/>
                  </a:lnTo>
                  <a:lnTo>
                    <a:pt x="2703" y="668"/>
                  </a:lnTo>
                  <a:cubicBezTo>
                    <a:pt x="2711" y="661"/>
                    <a:pt x="2721" y="656"/>
                    <a:pt x="2731" y="656"/>
                  </a:cubicBezTo>
                  <a:lnTo>
                    <a:pt x="2747" y="656"/>
                  </a:lnTo>
                  <a:lnTo>
                    <a:pt x="2710" y="684"/>
                  </a:lnTo>
                  <a:lnTo>
                    <a:pt x="2726" y="636"/>
                  </a:lnTo>
                  <a:cubicBezTo>
                    <a:pt x="2731" y="619"/>
                    <a:pt x="2746" y="608"/>
                    <a:pt x="2763" y="608"/>
                  </a:cubicBezTo>
                  <a:lnTo>
                    <a:pt x="2779" y="608"/>
                  </a:lnTo>
                  <a:lnTo>
                    <a:pt x="2746" y="626"/>
                  </a:lnTo>
                  <a:lnTo>
                    <a:pt x="2778" y="578"/>
                  </a:lnTo>
                  <a:cubicBezTo>
                    <a:pt x="2780" y="576"/>
                    <a:pt x="2781" y="574"/>
                    <a:pt x="2783" y="572"/>
                  </a:cubicBezTo>
                  <a:lnTo>
                    <a:pt x="2799" y="556"/>
                  </a:lnTo>
                  <a:cubicBezTo>
                    <a:pt x="2807" y="549"/>
                    <a:pt x="2817" y="544"/>
                    <a:pt x="2827" y="544"/>
                  </a:cubicBezTo>
                  <a:lnTo>
                    <a:pt x="2843" y="544"/>
                  </a:lnTo>
                  <a:lnTo>
                    <a:pt x="2815" y="556"/>
                  </a:lnTo>
                  <a:lnTo>
                    <a:pt x="2831" y="540"/>
                  </a:lnTo>
                  <a:cubicBezTo>
                    <a:pt x="2839" y="533"/>
                    <a:pt x="2849" y="528"/>
                    <a:pt x="2859" y="528"/>
                  </a:cubicBezTo>
                  <a:lnTo>
                    <a:pt x="2875" y="528"/>
                  </a:lnTo>
                  <a:lnTo>
                    <a:pt x="2840" y="551"/>
                  </a:lnTo>
                  <a:lnTo>
                    <a:pt x="2856" y="519"/>
                  </a:lnTo>
                  <a:lnTo>
                    <a:pt x="2872" y="487"/>
                  </a:lnTo>
                  <a:cubicBezTo>
                    <a:pt x="2878" y="473"/>
                    <a:pt x="2892" y="464"/>
                    <a:pt x="2907" y="464"/>
                  </a:cubicBezTo>
                  <a:lnTo>
                    <a:pt x="2923" y="464"/>
                  </a:lnTo>
                  <a:lnTo>
                    <a:pt x="2955" y="464"/>
                  </a:lnTo>
                  <a:lnTo>
                    <a:pt x="2920" y="487"/>
                  </a:lnTo>
                  <a:lnTo>
                    <a:pt x="2936" y="455"/>
                  </a:lnTo>
                  <a:cubicBezTo>
                    <a:pt x="2942" y="441"/>
                    <a:pt x="2956" y="432"/>
                    <a:pt x="2971" y="432"/>
                  </a:cubicBezTo>
                  <a:lnTo>
                    <a:pt x="2987" y="432"/>
                  </a:lnTo>
                  <a:lnTo>
                    <a:pt x="2959" y="444"/>
                  </a:lnTo>
                  <a:lnTo>
                    <a:pt x="2975" y="428"/>
                  </a:lnTo>
                  <a:cubicBezTo>
                    <a:pt x="2983" y="421"/>
                    <a:pt x="2993" y="416"/>
                    <a:pt x="3003" y="416"/>
                  </a:cubicBezTo>
                  <a:lnTo>
                    <a:pt x="3019" y="416"/>
                  </a:lnTo>
                  <a:lnTo>
                    <a:pt x="2991" y="428"/>
                  </a:lnTo>
                  <a:lnTo>
                    <a:pt x="3007" y="412"/>
                  </a:lnTo>
                  <a:lnTo>
                    <a:pt x="3000" y="423"/>
                  </a:lnTo>
                  <a:lnTo>
                    <a:pt x="3016" y="391"/>
                  </a:lnTo>
                  <a:cubicBezTo>
                    <a:pt x="3022" y="377"/>
                    <a:pt x="3036" y="368"/>
                    <a:pt x="3051" y="368"/>
                  </a:cubicBezTo>
                  <a:lnTo>
                    <a:pt x="3067" y="368"/>
                  </a:lnTo>
                  <a:lnTo>
                    <a:pt x="3050" y="373"/>
                  </a:lnTo>
                  <a:lnTo>
                    <a:pt x="3082" y="357"/>
                  </a:lnTo>
                  <a:lnTo>
                    <a:pt x="3064" y="375"/>
                  </a:lnTo>
                  <a:lnTo>
                    <a:pt x="3080" y="343"/>
                  </a:lnTo>
                  <a:cubicBezTo>
                    <a:pt x="3082" y="339"/>
                    <a:pt x="3084" y="335"/>
                    <a:pt x="3087" y="332"/>
                  </a:cubicBezTo>
                  <a:lnTo>
                    <a:pt x="3103" y="316"/>
                  </a:lnTo>
                  <a:lnTo>
                    <a:pt x="3119" y="300"/>
                  </a:lnTo>
                  <a:cubicBezTo>
                    <a:pt x="3127" y="293"/>
                    <a:pt x="3137" y="288"/>
                    <a:pt x="3147" y="288"/>
                  </a:cubicBezTo>
                  <a:lnTo>
                    <a:pt x="3163" y="288"/>
                  </a:lnTo>
                  <a:lnTo>
                    <a:pt x="3128" y="311"/>
                  </a:lnTo>
                  <a:lnTo>
                    <a:pt x="3144" y="279"/>
                  </a:lnTo>
                  <a:cubicBezTo>
                    <a:pt x="3150" y="265"/>
                    <a:pt x="3164" y="256"/>
                    <a:pt x="3179" y="256"/>
                  </a:cubicBezTo>
                  <a:lnTo>
                    <a:pt x="3195" y="256"/>
                  </a:lnTo>
                  <a:lnTo>
                    <a:pt x="3167" y="268"/>
                  </a:lnTo>
                  <a:lnTo>
                    <a:pt x="3183" y="252"/>
                  </a:lnTo>
                  <a:cubicBezTo>
                    <a:pt x="3191" y="245"/>
                    <a:pt x="3201" y="240"/>
                    <a:pt x="3211" y="240"/>
                  </a:cubicBezTo>
                  <a:lnTo>
                    <a:pt x="3243" y="240"/>
                  </a:lnTo>
                  <a:lnTo>
                    <a:pt x="3215" y="252"/>
                  </a:lnTo>
                  <a:lnTo>
                    <a:pt x="3231" y="236"/>
                  </a:lnTo>
                  <a:cubicBezTo>
                    <a:pt x="3239" y="229"/>
                    <a:pt x="3249" y="224"/>
                    <a:pt x="3259" y="224"/>
                  </a:cubicBezTo>
                  <a:lnTo>
                    <a:pt x="3275" y="224"/>
                  </a:lnTo>
                  <a:lnTo>
                    <a:pt x="3291" y="224"/>
                  </a:lnTo>
                  <a:lnTo>
                    <a:pt x="3307" y="224"/>
                  </a:lnTo>
                  <a:lnTo>
                    <a:pt x="3279" y="236"/>
                  </a:lnTo>
                  <a:lnTo>
                    <a:pt x="3295" y="220"/>
                  </a:lnTo>
                  <a:cubicBezTo>
                    <a:pt x="3303" y="213"/>
                    <a:pt x="3313" y="208"/>
                    <a:pt x="3323" y="208"/>
                  </a:cubicBezTo>
                  <a:lnTo>
                    <a:pt x="3339" y="208"/>
                  </a:lnTo>
                  <a:lnTo>
                    <a:pt x="3304" y="231"/>
                  </a:lnTo>
                  <a:lnTo>
                    <a:pt x="3320" y="199"/>
                  </a:lnTo>
                  <a:cubicBezTo>
                    <a:pt x="3324" y="191"/>
                    <a:pt x="3330" y="185"/>
                    <a:pt x="3338" y="181"/>
                  </a:cubicBezTo>
                  <a:lnTo>
                    <a:pt x="3370" y="165"/>
                  </a:lnTo>
                  <a:cubicBezTo>
                    <a:pt x="3375" y="162"/>
                    <a:pt x="3381" y="160"/>
                    <a:pt x="3387" y="160"/>
                  </a:cubicBezTo>
                  <a:lnTo>
                    <a:pt x="3403" y="160"/>
                  </a:lnTo>
                  <a:lnTo>
                    <a:pt x="3419" y="160"/>
                  </a:lnTo>
                  <a:lnTo>
                    <a:pt x="3391" y="172"/>
                  </a:lnTo>
                  <a:lnTo>
                    <a:pt x="3407" y="156"/>
                  </a:lnTo>
                  <a:lnTo>
                    <a:pt x="3423" y="140"/>
                  </a:lnTo>
                  <a:cubicBezTo>
                    <a:pt x="3431" y="133"/>
                    <a:pt x="3441" y="128"/>
                    <a:pt x="3451" y="128"/>
                  </a:cubicBezTo>
                  <a:lnTo>
                    <a:pt x="3467" y="128"/>
                  </a:lnTo>
                  <a:lnTo>
                    <a:pt x="3439" y="140"/>
                  </a:lnTo>
                  <a:lnTo>
                    <a:pt x="3455" y="124"/>
                  </a:lnTo>
                  <a:lnTo>
                    <a:pt x="3448" y="135"/>
                  </a:lnTo>
                  <a:lnTo>
                    <a:pt x="3464" y="103"/>
                  </a:lnTo>
                  <a:lnTo>
                    <a:pt x="3498" y="50"/>
                  </a:lnTo>
                  <a:cubicBezTo>
                    <a:pt x="3500" y="48"/>
                    <a:pt x="3501" y="46"/>
                    <a:pt x="3503" y="44"/>
                  </a:cubicBezTo>
                  <a:lnTo>
                    <a:pt x="3519" y="28"/>
                  </a:lnTo>
                  <a:cubicBezTo>
                    <a:pt x="3527" y="21"/>
                    <a:pt x="3537" y="16"/>
                    <a:pt x="3547" y="16"/>
                  </a:cubicBezTo>
                  <a:lnTo>
                    <a:pt x="3563" y="16"/>
                  </a:lnTo>
                  <a:lnTo>
                    <a:pt x="3535" y="28"/>
                  </a:lnTo>
                  <a:lnTo>
                    <a:pt x="3551" y="12"/>
                  </a:lnTo>
                  <a:cubicBezTo>
                    <a:pt x="3559" y="5"/>
                    <a:pt x="3569" y="0"/>
                    <a:pt x="3579" y="0"/>
                  </a:cubicBezTo>
                  <a:lnTo>
                    <a:pt x="3595" y="0"/>
                  </a:lnTo>
                  <a:lnTo>
                    <a:pt x="3611" y="0"/>
                  </a:lnTo>
                  <a:lnTo>
                    <a:pt x="3627" y="0"/>
                  </a:lnTo>
                  <a:lnTo>
                    <a:pt x="3643" y="0"/>
                  </a:lnTo>
                  <a:cubicBezTo>
                    <a:pt x="3666" y="0"/>
                    <a:pt x="3683" y="18"/>
                    <a:pt x="3683" y="40"/>
                  </a:cubicBezTo>
                  <a:cubicBezTo>
                    <a:pt x="3683" y="63"/>
                    <a:pt x="3666" y="80"/>
                    <a:pt x="3643" y="80"/>
                  </a:cubicBezTo>
                  <a:lnTo>
                    <a:pt x="3627" y="80"/>
                  </a:lnTo>
                  <a:lnTo>
                    <a:pt x="3611" y="80"/>
                  </a:lnTo>
                  <a:lnTo>
                    <a:pt x="3595" y="80"/>
                  </a:lnTo>
                  <a:lnTo>
                    <a:pt x="3579" y="80"/>
                  </a:lnTo>
                  <a:lnTo>
                    <a:pt x="3608" y="69"/>
                  </a:lnTo>
                  <a:lnTo>
                    <a:pt x="3592" y="85"/>
                  </a:lnTo>
                  <a:cubicBezTo>
                    <a:pt x="3584" y="92"/>
                    <a:pt x="3574" y="96"/>
                    <a:pt x="3563" y="96"/>
                  </a:cubicBezTo>
                  <a:lnTo>
                    <a:pt x="3547" y="96"/>
                  </a:lnTo>
                  <a:lnTo>
                    <a:pt x="3576" y="85"/>
                  </a:lnTo>
                  <a:lnTo>
                    <a:pt x="3560" y="101"/>
                  </a:lnTo>
                  <a:lnTo>
                    <a:pt x="3565" y="95"/>
                  </a:lnTo>
                  <a:lnTo>
                    <a:pt x="3535" y="138"/>
                  </a:lnTo>
                  <a:lnTo>
                    <a:pt x="3519" y="170"/>
                  </a:lnTo>
                  <a:cubicBezTo>
                    <a:pt x="3517" y="174"/>
                    <a:pt x="3515" y="178"/>
                    <a:pt x="3512" y="181"/>
                  </a:cubicBezTo>
                  <a:lnTo>
                    <a:pt x="3496" y="197"/>
                  </a:lnTo>
                  <a:cubicBezTo>
                    <a:pt x="3488" y="204"/>
                    <a:pt x="3478" y="208"/>
                    <a:pt x="3467" y="208"/>
                  </a:cubicBezTo>
                  <a:lnTo>
                    <a:pt x="3451" y="208"/>
                  </a:lnTo>
                  <a:lnTo>
                    <a:pt x="3480" y="197"/>
                  </a:lnTo>
                  <a:lnTo>
                    <a:pt x="3464" y="213"/>
                  </a:lnTo>
                  <a:lnTo>
                    <a:pt x="3448" y="229"/>
                  </a:lnTo>
                  <a:cubicBezTo>
                    <a:pt x="3440" y="236"/>
                    <a:pt x="3430" y="240"/>
                    <a:pt x="3419" y="240"/>
                  </a:cubicBezTo>
                  <a:lnTo>
                    <a:pt x="3403" y="240"/>
                  </a:lnTo>
                  <a:lnTo>
                    <a:pt x="3387" y="240"/>
                  </a:lnTo>
                  <a:lnTo>
                    <a:pt x="3405" y="236"/>
                  </a:lnTo>
                  <a:lnTo>
                    <a:pt x="3373" y="252"/>
                  </a:lnTo>
                  <a:lnTo>
                    <a:pt x="3391" y="234"/>
                  </a:lnTo>
                  <a:lnTo>
                    <a:pt x="3375" y="266"/>
                  </a:lnTo>
                  <a:cubicBezTo>
                    <a:pt x="3368" y="280"/>
                    <a:pt x="3355" y="288"/>
                    <a:pt x="3339" y="288"/>
                  </a:cubicBezTo>
                  <a:lnTo>
                    <a:pt x="3323" y="288"/>
                  </a:lnTo>
                  <a:lnTo>
                    <a:pt x="3352" y="277"/>
                  </a:lnTo>
                  <a:lnTo>
                    <a:pt x="3336" y="293"/>
                  </a:lnTo>
                  <a:cubicBezTo>
                    <a:pt x="3328" y="300"/>
                    <a:pt x="3318" y="304"/>
                    <a:pt x="3307" y="304"/>
                  </a:cubicBezTo>
                  <a:lnTo>
                    <a:pt x="3291" y="304"/>
                  </a:lnTo>
                  <a:lnTo>
                    <a:pt x="3275" y="304"/>
                  </a:lnTo>
                  <a:lnTo>
                    <a:pt x="3259" y="304"/>
                  </a:lnTo>
                  <a:lnTo>
                    <a:pt x="3288" y="293"/>
                  </a:lnTo>
                  <a:lnTo>
                    <a:pt x="3272" y="309"/>
                  </a:lnTo>
                  <a:cubicBezTo>
                    <a:pt x="3264" y="316"/>
                    <a:pt x="3254" y="320"/>
                    <a:pt x="3243" y="320"/>
                  </a:cubicBezTo>
                  <a:lnTo>
                    <a:pt x="3211" y="320"/>
                  </a:lnTo>
                  <a:lnTo>
                    <a:pt x="3240" y="309"/>
                  </a:lnTo>
                  <a:lnTo>
                    <a:pt x="3224" y="325"/>
                  </a:lnTo>
                  <a:cubicBezTo>
                    <a:pt x="3216" y="332"/>
                    <a:pt x="3206" y="336"/>
                    <a:pt x="3195" y="336"/>
                  </a:cubicBezTo>
                  <a:lnTo>
                    <a:pt x="3179" y="336"/>
                  </a:lnTo>
                  <a:lnTo>
                    <a:pt x="3215" y="314"/>
                  </a:lnTo>
                  <a:lnTo>
                    <a:pt x="3199" y="346"/>
                  </a:lnTo>
                  <a:cubicBezTo>
                    <a:pt x="3192" y="360"/>
                    <a:pt x="3179" y="368"/>
                    <a:pt x="3163" y="368"/>
                  </a:cubicBezTo>
                  <a:lnTo>
                    <a:pt x="3147" y="368"/>
                  </a:lnTo>
                  <a:lnTo>
                    <a:pt x="3176" y="357"/>
                  </a:lnTo>
                  <a:lnTo>
                    <a:pt x="3160" y="373"/>
                  </a:lnTo>
                  <a:lnTo>
                    <a:pt x="3144" y="389"/>
                  </a:lnTo>
                  <a:lnTo>
                    <a:pt x="3151" y="378"/>
                  </a:lnTo>
                  <a:lnTo>
                    <a:pt x="3135" y="410"/>
                  </a:lnTo>
                  <a:cubicBezTo>
                    <a:pt x="3131" y="418"/>
                    <a:pt x="3125" y="424"/>
                    <a:pt x="3117" y="428"/>
                  </a:cubicBezTo>
                  <a:lnTo>
                    <a:pt x="3085" y="444"/>
                  </a:lnTo>
                  <a:cubicBezTo>
                    <a:pt x="3080" y="447"/>
                    <a:pt x="3074" y="448"/>
                    <a:pt x="3067" y="448"/>
                  </a:cubicBezTo>
                  <a:lnTo>
                    <a:pt x="3051" y="448"/>
                  </a:lnTo>
                  <a:lnTo>
                    <a:pt x="3087" y="426"/>
                  </a:lnTo>
                  <a:lnTo>
                    <a:pt x="3071" y="458"/>
                  </a:lnTo>
                  <a:cubicBezTo>
                    <a:pt x="3069" y="462"/>
                    <a:pt x="3067" y="466"/>
                    <a:pt x="3064" y="469"/>
                  </a:cubicBezTo>
                  <a:lnTo>
                    <a:pt x="3048" y="485"/>
                  </a:lnTo>
                  <a:cubicBezTo>
                    <a:pt x="3040" y="492"/>
                    <a:pt x="3030" y="496"/>
                    <a:pt x="3019" y="496"/>
                  </a:cubicBezTo>
                  <a:lnTo>
                    <a:pt x="3003" y="496"/>
                  </a:lnTo>
                  <a:lnTo>
                    <a:pt x="3032" y="485"/>
                  </a:lnTo>
                  <a:lnTo>
                    <a:pt x="3016" y="501"/>
                  </a:lnTo>
                  <a:cubicBezTo>
                    <a:pt x="3008" y="508"/>
                    <a:pt x="2998" y="512"/>
                    <a:pt x="2987" y="512"/>
                  </a:cubicBezTo>
                  <a:lnTo>
                    <a:pt x="2971" y="512"/>
                  </a:lnTo>
                  <a:lnTo>
                    <a:pt x="3007" y="490"/>
                  </a:lnTo>
                  <a:lnTo>
                    <a:pt x="2991" y="522"/>
                  </a:lnTo>
                  <a:cubicBezTo>
                    <a:pt x="2984" y="536"/>
                    <a:pt x="2971" y="544"/>
                    <a:pt x="2955" y="544"/>
                  </a:cubicBezTo>
                  <a:lnTo>
                    <a:pt x="2923" y="544"/>
                  </a:lnTo>
                  <a:lnTo>
                    <a:pt x="2907" y="544"/>
                  </a:lnTo>
                  <a:lnTo>
                    <a:pt x="2943" y="522"/>
                  </a:lnTo>
                  <a:lnTo>
                    <a:pt x="2927" y="554"/>
                  </a:lnTo>
                  <a:lnTo>
                    <a:pt x="2911" y="586"/>
                  </a:lnTo>
                  <a:cubicBezTo>
                    <a:pt x="2904" y="600"/>
                    <a:pt x="2891" y="608"/>
                    <a:pt x="2875" y="608"/>
                  </a:cubicBezTo>
                  <a:lnTo>
                    <a:pt x="2859" y="608"/>
                  </a:lnTo>
                  <a:lnTo>
                    <a:pt x="2888" y="597"/>
                  </a:lnTo>
                  <a:lnTo>
                    <a:pt x="2872" y="613"/>
                  </a:lnTo>
                  <a:cubicBezTo>
                    <a:pt x="2864" y="620"/>
                    <a:pt x="2854" y="624"/>
                    <a:pt x="2843" y="624"/>
                  </a:cubicBezTo>
                  <a:lnTo>
                    <a:pt x="2827" y="624"/>
                  </a:lnTo>
                  <a:lnTo>
                    <a:pt x="2856" y="613"/>
                  </a:lnTo>
                  <a:lnTo>
                    <a:pt x="2840" y="629"/>
                  </a:lnTo>
                  <a:lnTo>
                    <a:pt x="2845" y="623"/>
                  </a:lnTo>
                  <a:lnTo>
                    <a:pt x="2813" y="671"/>
                  </a:lnTo>
                  <a:cubicBezTo>
                    <a:pt x="2805" y="682"/>
                    <a:pt x="2793" y="688"/>
                    <a:pt x="2779" y="688"/>
                  </a:cubicBezTo>
                  <a:lnTo>
                    <a:pt x="2763" y="688"/>
                  </a:lnTo>
                  <a:lnTo>
                    <a:pt x="2801" y="661"/>
                  </a:lnTo>
                  <a:lnTo>
                    <a:pt x="2785" y="709"/>
                  </a:lnTo>
                  <a:cubicBezTo>
                    <a:pt x="2780" y="725"/>
                    <a:pt x="2765" y="736"/>
                    <a:pt x="2747" y="736"/>
                  </a:cubicBezTo>
                  <a:lnTo>
                    <a:pt x="2731" y="736"/>
                  </a:lnTo>
                  <a:lnTo>
                    <a:pt x="2760" y="725"/>
                  </a:lnTo>
                  <a:lnTo>
                    <a:pt x="2744" y="741"/>
                  </a:lnTo>
                  <a:lnTo>
                    <a:pt x="2728" y="757"/>
                  </a:lnTo>
                  <a:lnTo>
                    <a:pt x="2712" y="773"/>
                  </a:lnTo>
                  <a:lnTo>
                    <a:pt x="2696" y="789"/>
                  </a:lnTo>
                  <a:cubicBezTo>
                    <a:pt x="2688" y="796"/>
                    <a:pt x="2678" y="800"/>
                    <a:pt x="2667" y="800"/>
                  </a:cubicBezTo>
                  <a:lnTo>
                    <a:pt x="2635" y="800"/>
                  </a:lnTo>
                  <a:lnTo>
                    <a:pt x="2619" y="800"/>
                  </a:lnTo>
                  <a:lnTo>
                    <a:pt x="2603" y="800"/>
                  </a:lnTo>
                  <a:lnTo>
                    <a:pt x="2632" y="789"/>
                  </a:lnTo>
                  <a:lnTo>
                    <a:pt x="2616" y="805"/>
                  </a:lnTo>
                  <a:lnTo>
                    <a:pt x="2600" y="821"/>
                  </a:lnTo>
                  <a:lnTo>
                    <a:pt x="2584" y="837"/>
                  </a:lnTo>
                  <a:lnTo>
                    <a:pt x="2591" y="826"/>
                  </a:lnTo>
                  <a:lnTo>
                    <a:pt x="2575" y="858"/>
                  </a:lnTo>
                  <a:cubicBezTo>
                    <a:pt x="2573" y="862"/>
                    <a:pt x="2571" y="866"/>
                    <a:pt x="2568" y="869"/>
                  </a:cubicBezTo>
                  <a:lnTo>
                    <a:pt x="2552" y="885"/>
                  </a:lnTo>
                  <a:cubicBezTo>
                    <a:pt x="2544" y="892"/>
                    <a:pt x="2534" y="896"/>
                    <a:pt x="2523" y="896"/>
                  </a:cubicBezTo>
                  <a:lnTo>
                    <a:pt x="2491" y="896"/>
                  </a:lnTo>
                  <a:lnTo>
                    <a:pt x="2520" y="885"/>
                  </a:lnTo>
                  <a:lnTo>
                    <a:pt x="2504" y="901"/>
                  </a:lnTo>
                  <a:cubicBezTo>
                    <a:pt x="2496" y="908"/>
                    <a:pt x="2486" y="912"/>
                    <a:pt x="2475" y="912"/>
                  </a:cubicBezTo>
                  <a:lnTo>
                    <a:pt x="2459" y="912"/>
                  </a:lnTo>
                  <a:lnTo>
                    <a:pt x="2495" y="890"/>
                  </a:lnTo>
                  <a:lnTo>
                    <a:pt x="2479" y="922"/>
                  </a:lnTo>
                  <a:cubicBezTo>
                    <a:pt x="2477" y="926"/>
                    <a:pt x="2475" y="930"/>
                    <a:pt x="2472" y="933"/>
                  </a:cubicBezTo>
                  <a:lnTo>
                    <a:pt x="2456" y="949"/>
                  </a:lnTo>
                  <a:cubicBezTo>
                    <a:pt x="2448" y="956"/>
                    <a:pt x="2438" y="960"/>
                    <a:pt x="2427" y="960"/>
                  </a:cubicBezTo>
                  <a:lnTo>
                    <a:pt x="2411" y="960"/>
                  </a:lnTo>
                  <a:lnTo>
                    <a:pt x="2440" y="949"/>
                  </a:lnTo>
                  <a:lnTo>
                    <a:pt x="2424" y="965"/>
                  </a:lnTo>
                  <a:lnTo>
                    <a:pt x="2408" y="981"/>
                  </a:lnTo>
                  <a:cubicBezTo>
                    <a:pt x="2400" y="988"/>
                    <a:pt x="2390" y="992"/>
                    <a:pt x="2379" y="992"/>
                  </a:cubicBezTo>
                  <a:lnTo>
                    <a:pt x="2347" y="992"/>
                  </a:lnTo>
                  <a:lnTo>
                    <a:pt x="2376" y="981"/>
                  </a:lnTo>
                  <a:lnTo>
                    <a:pt x="2360" y="997"/>
                  </a:lnTo>
                  <a:lnTo>
                    <a:pt x="2344" y="1013"/>
                  </a:lnTo>
                  <a:cubicBezTo>
                    <a:pt x="2336" y="1020"/>
                    <a:pt x="2326" y="1024"/>
                    <a:pt x="2315" y="1024"/>
                  </a:cubicBezTo>
                  <a:lnTo>
                    <a:pt x="2299" y="1024"/>
                  </a:lnTo>
                  <a:lnTo>
                    <a:pt x="2335" y="1002"/>
                  </a:lnTo>
                  <a:lnTo>
                    <a:pt x="2319" y="1034"/>
                  </a:lnTo>
                  <a:cubicBezTo>
                    <a:pt x="2312" y="1048"/>
                    <a:pt x="2299" y="1056"/>
                    <a:pt x="2283" y="1056"/>
                  </a:cubicBezTo>
                  <a:lnTo>
                    <a:pt x="2267" y="1056"/>
                  </a:lnTo>
                  <a:lnTo>
                    <a:pt x="2296" y="1045"/>
                  </a:lnTo>
                  <a:lnTo>
                    <a:pt x="2280" y="1061"/>
                  </a:lnTo>
                  <a:cubicBezTo>
                    <a:pt x="2272" y="1068"/>
                    <a:pt x="2262" y="1072"/>
                    <a:pt x="2251" y="1072"/>
                  </a:cubicBezTo>
                  <a:lnTo>
                    <a:pt x="2235" y="1072"/>
                  </a:lnTo>
                  <a:lnTo>
                    <a:pt x="2253" y="1068"/>
                  </a:lnTo>
                  <a:lnTo>
                    <a:pt x="2221" y="1084"/>
                  </a:lnTo>
                  <a:lnTo>
                    <a:pt x="2232" y="1077"/>
                  </a:lnTo>
                  <a:lnTo>
                    <a:pt x="2216" y="1093"/>
                  </a:lnTo>
                  <a:cubicBezTo>
                    <a:pt x="2208" y="1100"/>
                    <a:pt x="2198" y="1104"/>
                    <a:pt x="2187" y="1104"/>
                  </a:cubicBezTo>
                  <a:lnTo>
                    <a:pt x="2171" y="1104"/>
                  </a:lnTo>
                  <a:lnTo>
                    <a:pt x="2200" y="1093"/>
                  </a:lnTo>
                  <a:lnTo>
                    <a:pt x="2184" y="1109"/>
                  </a:lnTo>
                  <a:cubicBezTo>
                    <a:pt x="2176" y="1116"/>
                    <a:pt x="2166" y="1120"/>
                    <a:pt x="2155" y="1120"/>
                  </a:cubicBezTo>
                  <a:lnTo>
                    <a:pt x="2139" y="1120"/>
                  </a:lnTo>
                  <a:lnTo>
                    <a:pt x="2168" y="1109"/>
                  </a:lnTo>
                  <a:lnTo>
                    <a:pt x="2152" y="1125"/>
                  </a:lnTo>
                  <a:lnTo>
                    <a:pt x="2159" y="1114"/>
                  </a:lnTo>
                  <a:lnTo>
                    <a:pt x="2143" y="1146"/>
                  </a:lnTo>
                  <a:cubicBezTo>
                    <a:pt x="2136" y="1160"/>
                    <a:pt x="2123" y="1168"/>
                    <a:pt x="2107" y="1168"/>
                  </a:cubicBezTo>
                  <a:lnTo>
                    <a:pt x="2091" y="1168"/>
                  </a:lnTo>
                  <a:lnTo>
                    <a:pt x="2109" y="1164"/>
                  </a:lnTo>
                  <a:lnTo>
                    <a:pt x="2077" y="1180"/>
                  </a:lnTo>
                  <a:cubicBezTo>
                    <a:pt x="2072" y="1183"/>
                    <a:pt x="2066" y="1184"/>
                    <a:pt x="2059" y="1184"/>
                  </a:cubicBezTo>
                  <a:lnTo>
                    <a:pt x="2043" y="1184"/>
                  </a:lnTo>
                  <a:lnTo>
                    <a:pt x="2079" y="1162"/>
                  </a:lnTo>
                  <a:lnTo>
                    <a:pt x="2063" y="1194"/>
                  </a:lnTo>
                  <a:cubicBezTo>
                    <a:pt x="2061" y="1198"/>
                    <a:pt x="2059" y="1202"/>
                    <a:pt x="2056" y="1205"/>
                  </a:cubicBezTo>
                  <a:lnTo>
                    <a:pt x="2040" y="1221"/>
                  </a:lnTo>
                  <a:lnTo>
                    <a:pt x="2024" y="1237"/>
                  </a:lnTo>
                  <a:lnTo>
                    <a:pt x="2008" y="1253"/>
                  </a:lnTo>
                  <a:lnTo>
                    <a:pt x="2015" y="1242"/>
                  </a:lnTo>
                  <a:lnTo>
                    <a:pt x="1999" y="1274"/>
                  </a:lnTo>
                  <a:cubicBezTo>
                    <a:pt x="1992" y="1288"/>
                    <a:pt x="1979" y="1296"/>
                    <a:pt x="1963" y="1296"/>
                  </a:cubicBezTo>
                  <a:lnTo>
                    <a:pt x="1947" y="1296"/>
                  </a:lnTo>
                  <a:lnTo>
                    <a:pt x="1976" y="1285"/>
                  </a:lnTo>
                  <a:lnTo>
                    <a:pt x="1944" y="1317"/>
                  </a:lnTo>
                  <a:cubicBezTo>
                    <a:pt x="1936" y="1324"/>
                    <a:pt x="1926" y="1328"/>
                    <a:pt x="1915" y="1328"/>
                  </a:cubicBezTo>
                  <a:lnTo>
                    <a:pt x="1899" y="1328"/>
                  </a:lnTo>
                  <a:lnTo>
                    <a:pt x="1928" y="1317"/>
                  </a:lnTo>
                  <a:lnTo>
                    <a:pt x="1912" y="1333"/>
                  </a:lnTo>
                  <a:lnTo>
                    <a:pt x="1896" y="1349"/>
                  </a:lnTo>
                  <a:cubicBezTo>
                    <a:pt x="1888" y="1356"/>
                    <a:pt x="1878" y="1360"/>
                    <a:pt x="1867" y="1360"/>
                  </a:cubicBezTo>
                  <a:lnTo>
                    <a:pt x="1851" y="1360"/>
                  </a:lnTo>
                  <a:lnTo>
                    <a:pt x="1880" y="1349"/>
                  </a:lnTo>
                  <a:lnTo>
                    <a:pt x="1864" y="1365"/>
                  </a:lnTo>
                  <a:cubicBezTo>
                    <a:pt x="1856" y="1372"/>
                    <a:pt x="1846" y="1376"/>
                    <a:pt x="1835" y="1376"/>
                  </a:cubicBezTo>
                  <a:lnTo>
                    <a:pt x="1819" y="1376"/>
                  </a:lnTo>
                  <a:lnTo>
                    <a:pt x="1855" y="1354"/>
                  </a:lnTo>
                  <a:lnTo>
                    <a:pt x="1839" y="1386"/>
                  </a:lnTo>
                  <a:cubicBezTo>
                    <a:pt x="1832" y="1400"/>
                    <a:pt x="1819" y="1408"/>
                    <a:pt x="1803" y="1408"/>
                  </a:cubicBezTo>
                  <a:lnTo>
                    <a:pt x="1771" y="1408"/>
                  </a:lnTo>
                  <a:lnTo>
                    <a:pt x="1800" y="1397"/>
                  </a:lnTo>
                  <a:lnTo>
                    <a:pt x="1784" y="1413"/>
                  </a:lnTo>
                  <a:cubicBezTo>
                    <a:pt x="1776" y="1420"/>
                    <a:pt x="1766" y="1424"/>
                    <a:pt x="1755" y="1424"/>
                  </a:cubicBezTo>
                  <a:lnTo>
                    <a:pt x="1739" y="1424"/>
                  </a:lnTo>
                  <a:lnTo>
                    <a:pt x="1723" y="1424"/>
                  </a:lnTo>
                  <a:lnTo>
                    <a:pt x="1761" y="1397"/>
                  </a:lnTo>
                  <a:lnTo>
                    <a:pt x="1745" y="1445"/>
                  </a:lnTo>
                  <a:cubicBezTo>
                    <a:pt x="1740" y="1461"/>
                    <a:pt x="1725" y="1472"/>
                    <a:pt x="1707" y="1472"/>
                  </a:cubicBezTo>
                  <a:lnTo>
                    <a:pt x="1691" y="1472"/>
                  </a:lnTo>
                  <a:lnTo>
                    <a:pt x="1720" y="1461"/>
                  </a:lnTo>
                  <a:lnTo>
                    <a:pt x="1704" y="1477"/>
                  </a:lnTo>
                  <a:cubicBezTo>
                    <a:pt x="1696" y="1484"/>
                    <a:pt x="1686" y="1488"/>
                    <a:pt x="1675" y="1488"/>
                  </a:cubicBezTo>
                  <a:lnTo>
                    <a:pt x="1659" y="1488"/>
                  </a:lnTo>
                  <a:lnTo>
                    <a:pt x="1688" y="1477"/>
                  </a:lnTo>
                  <a:lnTo>
                    <a:pt x="1656" y="1509"/>
                  </a:lnTo>
                  <a:cubicBezTo>
                    <a:pt x="1648" y="1516"/>
                    <a:pt x="1638" y="1520"/>
                    <a:pt x="1627" y="1520"/>
                  </a:cubicBezTo>
                  <a:lnTo>
                    <a:pt x="1611" y="1520"/>
                  </a:lnTo>
                  <a:lnTo>
                    <a:pt x="1640" y="1509"/>
                  </a:lnTo>
                  <a:lnTo>
                    <a:pt x="1624" y="1525"/>
                  </a:lnTo>
                  <a:lnTo>
                    <a:pt x="1608" y="1541"/>
                  </a:lnTo>
                  <a:lnTo>
                    <a:pt x="1592" y="1557"/>
                  </a:lnTo>
                  <a:lnTo>
                    <a:pt x="1599" y="1546"/>
                  </a:lnTo>
                  <a:lnTo>
                    <a:pt x="1583" y="1578"/>
                  </a:lnTo>
                  <a:cubicBezTo>
                    <a:pt x="1576" y="1592"/>
                    <a:pt x="1563" y="1600"/>
                    <a:pt x="1547" y="1600"/>
                  </a:cubicBezTo>
                  <a:lnTo>
                    <a:pt x="1531" y="1600"/>
                  </a:lnTo>
                  <a:lnTo>
                    <a:pt x="1515" y="1600"/>
                  </a:lnTo>
                  <a:lnTo>
                    <a:pt x="1544" y="1589"/>
                  </a:lnTo>
                  <a:lnTo>
                    <a:pt x="1512" y="1621"/>
                  </a:lnTo>
                  <a:lnTo>
                    <a:pt x="1496" y="1637"/>
                  </a:lnTo>
                  <a:lnTo>
                    <a:pt x="1480" y="1653"/>
                  </a:lnTo>
                  <a:lnTo>
                    <a:pt x="1464" y="1669"/>
                  </a:lnTo>
                  <a:lnTo>
                    <a:pt x="1448" y="1685"/>
                  </a:lnTo>
                  <a:cubicBezTo>
                    <a:pt x="1440" y="1692"/>
                    <a:pt x="1430" y="1696"/>
                    <a:pt x="1419" y="1696"/>
                  </a:cubicBezTo>
                  <a:lnTo>
                    <a:pt x="1403" y="1696"/>
                  </a:lnTo>
                  <a:lnTo>
                    <a:pt x="1387" y="1696"/>
                  </a:lnTo>
                  <a:lnTo>
                    <a:pt x="1371" y="1696"/>
                  </a:lnTo>
                  <a:lnTo>
                    <a:pt x="1389" y="1692"/>
                  </a:lnTo>
                  <a:lnTo>
                    <a:pt x="1357" y="1708"/>
                  </a:lnTo>
                  <a:lnTo>
                    <a:pt x="1368" y="1701"/>
                  </a:lnTo>
                  <a:lnTo>
                    <a:pt x="1352" y="1717"/>
                  </a:lnTo>
                  <a:cubicBezTo>
                    <a:pt x="1344" y="1724"/>
                    <a:pt x="1334" y="1728"/>
                    <a:pt x="1323" y="1728"/>
                  </a:cubicBezTo>
                  <a:lnTo>
                    <a:pt x="1307" y="1728"/>
                  </a:lnTo>
                  <a:lnTo>
                    <a:pt x="1343" y="1706"/>
                  </a:lnTo>
                  <a:lnTo>
                    <a:pt x="1327" y="1738"/>
                  </a:lnTo>
                  <a:cubicBezTo>
                    <a:pt x="1325" y="1742"/>
                    <a:pt x="1323" y="1746"/>
                    <a:pt x="1320" y="1749"/>
                  </a:cubicBezTo>
                  <a:lnTo>
                    <a:pt x="1304" y="1765"/>
                  </a:lnTo>
                  <a:lnTo>
                    <a:pt x="1288" y="1781"/>
                  </a:lnTo>
                  <a:lnTo>
                    <a:pt x="1272" y="1797"/>
                  </a:lnTo>
                  <a:lnTo>
                    <a:pt x="1279" y="1786"/>
                  </a:lnTo>
                  <a:lnTo>
                    <a:pt x="1263" y="1818"/>
                  </a:lnTo>
                  <a:cubicBezTo>
                    <a:pt x="1256" y="1832"/>
                    <a:pt x="1243" y="1840"/>
                    <a:pt x="1227" y="1840"/>
                  </a:cubicBezTo>
                  <a:lnTo>
                    <a:pt x="1195" y="1840"/>
                  </a:lnTo>
                  <a:lnTo>
                    <a:pt x="1231" y="1818"/>
                  </a:lnTo>
                  <a:lnTo>
                    <a:pt x="1215" y="1850"/>
                  </a:lnTo>
                  <a:cubicBezTo>
                    <a:pt x="1213" y="1854"/>
                    <a:pt x="1211" y="1858"/>
                    <a:pt x="1208" y="1861"/>
                  </a:cubicBezTo>
                  <a:lnTo>
                    <a:pt x="1192" y="1877"/>
                  </a:lnTo>
                  <a:cubicBezTo>
                    <a:pt x="1184" y="1884"/>
                    <a:pt x="1174" y="1888"/>
                    <a:pt x="1163" y="1888"/>
                  </a:cubicBezTo>
                  <a:lnTo>
                    <a:pt x="1147" y="1888"/>
                  </a:lnTo>
                  <a:lnTo>
                    <a:pt x="1176" y="1877"/>
                  </a:lnTo>
                  <a:lnTo>
                    <a:pt x="1160" y="1893"/>
                  </a:lnTo>
                  <a:lnTo>
                    <a:pt x="1169" y="1877"/>
                  </a:lnTo>
                  <a:lnTo>
                    <a:pt x="1153" y="1925"/>
                  </a:lnTo>
                  <a:cubicBezTo>
                    <a:pt x="1151" y="1931"/>
                    <a:pt x="1148" y="1936"/>
                    <a:pt x="1144" y="1941"/>
                  </a:cubicBezTo>
                  <a:lnTo>
                    <a:pt x="1128" y="1957"/>
                  </a:lnTo>
                  <a:cubicBezTo>
                    <a:pt x="1120" y="1964"/>
                    <a:pt x="1110" y="1968"/>
                    <a:pt x="1099" y="1968"/>
                  </a:cubicBezTo>
                  <a:lnTo>
                    <a:pt x="1083" y="1968"/>
                  </a:lnTo>
                  <a:lnTo>
                    <a:pt x="1051" y="1968"/>
                  </a:lnTo>
                  <a:lnTo>
                    <a:pt x="1080" y="1957"/>
                  </a:lnTo>
                  <a:lnTo>
                    <a:pt x="1064" y="1973"/>
                  </a:lnTo>
                  <a:lnTo>
                    <a:pt x="1048" y="1989"/>
                  </a:lnTo>
                  <a:lnTo>
                    <a:pt x="1032" y="2005"/>
                  </a:lnTo>
                  <a:cubicBezTo>
                    <a:pt x="1024" y="2012"/>
                    <a:pt x="1014" y="2016"/>
                    <a:pt x="1003" y="2016"/>
                  </a:cubicBezTo>
                  <a:lnTo>
                    <a:pt x="987" y="2016"/>
                  </a:lnTo>
                  <a:lnTo>
                    <a:pt x="971" y="2016"/>
                  </a:lnTo>
                  <a:lnTo>
                    <a:pt x="1007" y="1994"/>
                  </a:lnTo>
                  <a:lnTo>
                    <a:pt x="991" y="2026"/>
                  </a:lnTo>
                  <a:cubicBezTo>
                    <a:pt x="989" y="2030"/>
                    <a:pt x="987" y="2034"/>
                    <a:pt x="984" y="2037"/>
                  </a:cubicBezTo>
                  <a:lnTo>
                    <a:pt x="968" y="2053"/>
                  </a:lnTo>
                  <a:cubicBezTo>
                    <a:pt x="965" y="2056"/>
                    <a:pt x="961" y="2058"/>
                    <a:pt x="957" y="2060"/>
                  </a:cubicBezTo>
                  <a:lnTo>
                    <a:pt x="925" y="2076"/>
                  </a:lnTo>
                  <a:cubicBezTo>
                    <a:pt x="920" y="2079"/>
                    <a:pt x="914" y="2080"/>
                    <a:pt x="907" y="2080"/>
                  </a:cubicBezTo>
                  <a:lnTo>
                    <a:pt x="891" y="2080"/>
                  </a:lnTo>
                  <a:lnTo>
                    <a:pt x="875" y="2080"/>
                  </a:lnTo>
                  <a:lnTo>
                    <a:pt x="911" y="2058"/>
                  </a:lnTo>
                  <a:lnTo>
                    <a:pt x="895" y="2090"/>
                  </a:lnTo>
                  <a:cubicBezTo>
                    <a:pt x="893" y="2094"/>
                    <a:pt x="891" y="2098"/>
                    <a:pt x="888" y="2101"/>
                  </a:cubicBezTo>
                  <a:lnTo>
                    <a:pt x="872" y="2117"/>
                  </a:lnTo>
                  <a:lnTo>
                    <a:pt x="856" y="2133"/>
                  </a:lnTo>
                  <a:lnTo>
                    <a:pt x="863" y="2122"/>
                  </a:lnTo>
                  <a:lnTo>
                    <a:pt x="847" y="2154"/>
                  </a:lnTo>
                  <a:cubicBezTo>
                    <a:pt x="845" y="2158"/>
                    <a:pt x="843" y="2162"/>
                    <a:pt x="840" y="2165"/>
                  </a:cubicBezTo>
                  <a:lnTo>
                    <a:pt x="824" y="2181"/>
                  </a:lnTo>
                  <a:cubicBezTo>
                    <a:pt x="816" y="2188"/>
                    <a:pt x="806" y="2192"/>
                    <a:pt x="795" y="2192"/>
                  </a:cubicBezTo>
                  <a:lnTo>
                    <a:pt x="763" y="2192"/>
                  </a:lnTo>
                  <a:lnTo>
                    <a:pt x="747" y="2192"/>
                  </a:lnTo>
                  <a:lnTo>
                    <a:pt x="783" y="2170"/>
                  </a:lnTo>
                  <a:lnTo>
                    <a:pt x="767" y="2202"/>
                  </a:lnTo>
                  <a:lnTo>
                    <a:pt x="751" y="2234"/>
                  </a:lnTo>
                  <a:cubicBezTo>
                    <a:pt x="749" y="2238"/>
                    <a:pt x="747" y="2242"/>
                    <a:pt x="744" y="2245"/>
                  </a:cubicBezTo>
                  <a:lnTo>
                    <a:pt x="728" y="2261"/>
                  </a:lnTo>
                  <a:lnTo>
                    <a:pt x="735" y="2250"/>
                  </a:lnTo>
                  <a:lnTo>
                    <a:pt x="719" y="2282"/>
                  </a:lnTo>
                  <a:cubicBezTo>
                    <a:pt x="712" y="2296"/>
                    <a:pt x="699" y="2304"/>
                    <a:pt x="683" y="2304"/>
                  </a:cubicBezTo>
                  <a:lnTo>
                    <a:pt x="667" y="2304"/>
                  </a:lnTo>
                  <a:lnTo>
                    <a:pt x="696" y="2293"/>
                  </a:lnTo>
                  <a:lnTo>
                    <a:pt x="680" y="2309"/>
                  </a:lnTo>
                  <a:cubicBezTo>
                    <a:pt x="672" y="2316"/>
                    <a:pt x="662" y="2320"/>
                    <a:pt x="651" y="2320"/>
                  </a:cubicBezTo>
                  <a:lnTo>
                    <a:pt x="619" y="2320"/>
                  </a:lnTo>
                  <a:lnTo>
                    <a:pt x="655" y="2298"/>
                  </a:lnTo>
                  <a:lnTo>
                    <a:pt x="639" y="2330"/>
                  </a:lnTo>
                  <a:cubicBezTo>
                    <a:pt x="637" y="2334"/>
                    <a:pt x="635" y="2338"/>
                    <a:pt x="632" y="2341"/>
                  </a:cubicBezTo>
                  <a:lnTo>
                    <a:pt x="616" y="2357"/>
                  </a:lnTo>
                  <a:cubicBezTo>
                    <a:pt x="608" y="2364"/>
                    <a:pt x="598" y="2368"/>
                    <a:pt x="587" y="2368"/>
                  </a:cubicBezTo>
                  <a:lnTo>
                    <a:pt x="571" y="2368"/>
                  </a:lnTo>
                  <a:lnTo>
                    <a:pt x="555" y="2368"/>
                  </a:lnTo>
                  <a:lnTo>
                    <a:pt x="584" y="2357"/>
                  </a:lnTo>
                  <a:lnTo>
                    <a:pt x="568" y="2373"/>
                  </a:lnTo>
                  <a:lnTo>
                    <a:pt x="575" y="2362"/>
                  </a:lnTo>
                  <a:lnTo>
                    <a:pt x="559" y="2394"/>
                  </a:lnTo>
                  <a:cubicBezTo>
                    <a:pt x="557" y="2398"/>
                    <a:pt x="555" y="2402"/>
                    <a:pt x="552" y="2405"/>
                  </a:cubicBezTo>
                  <a:lnTo>
                    <a:pt x="536" y="2421"/>
                  </a:lnTo>
                  <a:cubicBezTo>
                    <a:pt x="528" y="2428"/>
                    <a:pt x="518" y="2432"/>
                    <a:pt x="507" y="2432"/>
                  </a:cubicBezTo>
                  <a:lnTo>
                    <a:pt x="475" y="2432"/>
                  </a:lnTo>
                  <a:lnTo>
                    <a:pt x="511" y="2410"/>
                  </a:lnTo>
                  <a:lnTo>
                    <a:pt x="495" y="2442"/>
                  </a:lnTo>
                  <a:cubicBezTo>
                    <a:pt x="493" y="2446"/>
                    <a:pt x="491" y="2450"/>
                    <a:pt x="488" y="2453"/>
                  </a:cubicBezTo>
                  <a:lnTo>
                    <a:pt x="472" y="2469"/>
                  </a:lnTo>
                  <a:cubicBezTo>
                    <a:pt x="464" y="2476"/>
                    <a:pt x="454" y="2480"/>
                    <a:pt x="443" y="2480"/>
                  </a:cubicBezTo>
                  <a:lnTo>
                    <a:pt x="427" y="2480"/>
                  </a:lnTo>
                  <a:lnTo>
                    <a:pt x="456" y="2469"/>
                  </a:lnTo>
                  <a:lnTo>
                    <a:pt x="440" y="2485"/>
                  </a:lnTo>
                  <a:lnTo>
                    <a:pt x="424" y="2501"/>
                  </a:lnTo>
                  <a:lnTo>
                    <a:pt x="408" y="2517"/>
                  </a:lnTo>
                  <a:cubicBezTo>
                    <a:pt x="400" y="2524"/>
                    <a:pt x="390" y="2528"/>
                    <a:pt x="379" y="2528"/>
                  </a:cubicBezTo>
                  <a:lnTo>
                    <a:pt x="363" y="2528"/>
                  </a:lnTo>
                  <a:lnTo>
                    <a:pt x="397" y="2511"/>
                  </a:lnTo>
                  <a:lnTo>
                    <a:pt x="365" y="2559"/>
                  </a:lnTo>
                  <a:cubicBezTo>
                    <a:pt x="357" y="2570"/>
                    <a:pt x="345" y="2576"/>
                    <a:pt x="331" y="2576"/>
                  </a:cubicBezTo>
                  <a:lnTo>
                    <a:pt x="315" y="2576"/>
                  </a:lnTo>
                  <a:lnTo>
                    <a:pt x="299" y="2576"/>
                  </a:lnTo>
                  <a:lnTo>
                    <a:pt x="283" y="2576"/>
                  </a:lnTo>
                  <a:lnTo>
                    <a:pt x="312" y="2565"/>
                  </a:lnTo>
                  <a:lnTo>
                    <a:pt x="296" y="2581"/>
                  </a:lnTo>
                  <a:lnTo>
                    <a:pt x="280" y="2597"/>
                  </a:lnTo>
                  <a:lnTo>
                    <a:pt x="264" y="2613"/>
                  </a:lnTo>
                  <a:lnTo>
                    <a:pt x="248" y="2629"/>
                  </a:lnTo>
                  <a:cubicBezTo>
                    <a:pt x="245" y="2632"/>
                    <a:pt x="241" y="2634"/>
                    <a:pt x="237" y="2636"/>
                  </a:cubicBezTo>
                  <a:lnTo>
                    <a:pt x="205" y="2652"/>
                  </a:lnTo>
                  <a:cubicBezTo>
                    <a:pt x="200" y="2655"/>
                    <a:pt x="194" y="2656"/>
                    <a:pt x="187" y="2656"/>
                  </a:cubicBezTo>
                  <a:lnTo>
                    <a:pt x="171" y="2656"/>
                  </a:lnTo>
                  <a:lnTo>
                    <a:pt x="207" y="2634"/>
                  </a:lnTo>
                  <a:lnTo>
                    <a:pt x="191" y="2666"/>
                  </a:lnTo>
                  <a:cubicBezTo>
                    <a:pt x="189" y="2670"/>
                    <a:pt x="187" y="2674"/>
                    <a:pt x="184" y="2677"/>
                  </a:cubicBezTo>
                  <a:lnTo>
                    <a:pt x="168" y="2693"/>
                  </a:lnTo>
                  <a:cubicBezTo>
                    <a:pt x="160" y="2700"/>
                    <a:pt x="150" y="2704"/>
                    <a:pt x="139" y="2704"/>
                  </a:cubicBezTo>
                  <a:lnTo>
                    <a:pt x="123" y="2704"/>
                  </a:lnTo>
                  <a:lnTo>
                    <a:pt x="152" y="2693"/>
                  </a:lnTo>
                  <a:lnTo>
                    <a:pt x="136" y="2709"/>
                  </a:lnTo>
                  <a:lnTo>
                    <a:pt x="120" y="2725"/>
                  </a:lnTo>
                  <a:lnTo>
                    <a:pt x="104" y="2741"/>
                  </a:lnTo>
                  <a:lnTo>
                    <a:pt x="72" y="2773"/>
                  </a:lnTo>
                  <a:cubicBezTo>
                    <a:pt x="56" y="2788"/>
                    <a:pt x="31" y="2788"/>
                    <a:pt x="15" y="2773"/>
                  </a:cubicBezTo>
                  <a:cubicBezTo>
                    <a:pt x="0" y="2757"/>
                    <a:pt x="0" y="2732"/>
                    <a:pt x="15" y="2716"/>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1" name="Freeform 13">
              <a:extLst>
                <a:ext uri="{FF2B5EF4-FFF2-40B4-BE49-F238E27FC236}">
                  <a16:creationId xmlns:a16="http://schemas.microsoft.com/office/drawing/2014/main" id="{596E7130-91ED-4EA3-9D47-C9DE18121B4C}"/>
                </a:ext>
              </a:extLst>
            </p:cNvPr>
            <p:cNvSpPr>
              <a:spLocks/>
            </p:cNvSpPr>
            <p:nvPr/>
          </p:nvSpPr>
          <p:spPr bwMode="auto">
            <a:xfrm>
              <a:off x="7274079" y="2351088"/>
              <a:ext cx="971383" cy="742950"/>
            </a:xfrm>
            <a:custGeom>
              <a:avLst/>
              <a:gdLst>
                <a:gd name="T0" fmla="*/ 140 w 3696"/>
                <a:gd name="T1" fmla="*/ 2236 h 2368"/>
                <a:gd name="T2" fmla="*/ 268 w 3696"/>
                <a:gd name="T3" fmla="*/ 2220 h 2368"/>
                <a:gd name="T4" fmla="*/ 408 w 3696"/>
                <a:gd name="T5" fmla="*/ 2128 h 2368"/>
                <a:gd name="T6" fmla="*/ 492 w 3696"/>
                <a:gd name="T7" fmla="*/ 2108 h 2368"/>
                <a:gd name="T8" fmla="*/ 620 w 3696"/>
                <a:gd name="T9" fmla="*/ 2012 h 2368"/>
                <a:gd name="T10" fmla="*/ 711 w 3696"/>
                <a:gd name="T11" fmla="*/ 1938 h 2368"/>
                <a:gd name="T12" fmla="*/ 888 w 3696"/>
                <a:gd name="T13" fmla="*/ 1824 h 2368"/>
                <a:gd name="T14" fmla="*/ 979 w 3696"/>
                <a:gd name="T15" fmla="*/ 1756 h 2368"/>
                <a:gd name="T16" fmla="*/ 1077 w 3696"/>
                <a:gd name="T17" fmla="*/ 1719 h 2368"/>
                <a:gd name="T18" fmla="*/ 1256 w 3696"/>
                <a:gd name="T19" fmla="*/ 1584 h 2368"/>
                <a:gd name="T20" fmla="*/ 1317 w 3696"/>
                <a:gd name="T21" fmla="*/ 1479 h 2368"/>
                <a:gd name="T22" fmla="*/ 1413 w 3696"/>
                <a:gd name="T23" fmla="*/ 1383 h 2368"/>
                <a:gd name="T24" fmla="*/ 1532 w 3696"/>
                <a:gd name="T25" fmla="*/ 1324 h 2368"/>
                <a:gd name="T26" fmla="*/ 1660 w 3696"/>
                <a:gd name="T27" fmla="*/ 1228 h 2368"/>
                <a:gd name="T28" fmla="*/ 1816 w 3696"/>
                <a:gd name="T29" fmla="*/ 1184 h 2368"/>
                <a:gd name="T30" fmla="*/ 1916 w 3696"/>
                <a:gd name="T31" fmla="*/ 1084 h 2368"/>
                <a:gd name="T32" fmla="*/ 2012 w 3696"/>
                <a:gd name="T33" fmla="*/ 956 h 2368"/>
                <a:gd name="T34" fmla="*/ 2184 w 3696"/>
                <a:gd name="T35" fmla="*/ 928 h 2368"/>
                <a:gd name="T36" fmla="*/ 2328 w 3696"/>
                <a:gd name="T37" fmla="*/ 880 h 2368"/>
                <a:gd name="T38" fmla="*/ 2405 w 3696"/>
                <a:gd name="T39" fmla="*/ 807 h 2368"/>
                <a:gd name="T40" fmla="*/ 2549 w 3696"/>
                <a:gd name="T41" fmla="*/ 727 h 2368"/>
                <a:gd name="T42" fmla="*/ 2675 w 3696"/>
                <a:gd name="T43" fmla="*/ 684 h 2368"/>
                <a:gd name="T44" fmla="*/ 2824 w 3696"/>
                <a:gd name="T45" fmla="*/ 560 h 2368"/>
                <a:gd name="T46" fmla="*/ 2936 w 3696"/>
                <a:gd name="T47" fmla="*/ 480 h 2368"/>
                <a:gd name="T48" fmla="*/ 3061 w 3696"/>
                <a:gd name="T49" fmla="*/ 423 h 2368"/>
                <a:gd name="T50" fmla="*/ 3221 w 3696"/>
                <a:gd name="T51" fmla="*/ 423 h 2368"/>
                <a:gd name="T52" fmla="*/ 3384 w 3696"/>
                <a:gd name="T53" fmla="*/ 288 h 2368"/>
                <a:gd name="T54" fmla="*/ 3512 w 3696"/>
                <a:gd name="T55" fmla="*/ 96 h 2368"/>
                <a:gd name="T56" fmla="*/ 3608 w 3696"/>
                <a:gd name="T57" fmla="*/ 0 h 2368"/>
                <a:gd name="T58" fmla="*/ 3560 w 3696"/>
                <a:gd name="T59" fmla="*/ 128 h 2368"/>
                <a:gd name="T60" fmla="*/ 3468 w 3696"/>
                <a:gd name="T61" fmla="*/ 186 h 2368"/>
                <a:gd name="T62" fmla="*/ 3356 w 3696"/>
                <a:gd name="T63" fmla="*/ 394 h 2368"/>
                <a:gd name="T64" fmla="*/ 3176 w 3696"/>
                <a:gd name="T65" fmla="*/ 480 h 2368"/>
                <a:gd name="T66" fmla="*/ 3032 w 3696"/>
                <a:gd name="T67" fmla="*/ 560 h 2368"/>
                <a:gd name="T68" fmla="*/ 2917 w 3696"/>
                <a:gd name="T69" fmla="*/ 581 h 2368"/>
                <a:gd name="T70" fmla="*/ 2760 w 3696"/>
                <a:gd name="T71" fmla="*/ 656 h 2368"/>
                <a:gd name="T72" fmla="*/ 2693 w 3696"/>
                <a:gd name="T73" fmla="*/ 741 h 2368"/>
                <a:gd name="T74" fmla="*/ 2520 w 3696"/>
                <a:gd name="T75" fmla="*/ 784 h 2368"/>
                <a:gd name="T76" fmla="*/ 2428 w 3696"/>
                <a:gd name="T77" fmla="*/ 922 h 2368"/>
                <a:gd name="T78" fmla="*/ 2293 w 3696"/>
                <a:gd name="T79" fmla="*/ 949 h 2368"/>
                <a:gd name="T80" fmla="*/ 2104 w 3696"/>
                <a:gd name="T81" fmla="*/ 1008 h 2368"/>
                <a:gd name="T82" fmla="*/ 1992 w 3696"/>
                <a:gd name="T83" fmla="*/ 1072 h 2368"/>
                <a:gd name="T84" fmla="*/ 1909 w 3696"/>
                <a:gd name="T85" fmla="*/ 1157 h 2368"/>
                <a:gd name="T86" fmla="*/ 1770 w 3696"/>
                <a:gd name="T87" fmla="*/ 1292 h 2368"/>
                <a:gd name="T88" fmla="*/ 1676 w 3696"/>
                <a:gd name="T89" fmla="*/ 1290 h 2368"/>
                <a:gd name="T90" fmla="*/ 1548 w 3696"/>
                <a:gd name="T91" fmla="*/ 1370 h 2368"/>
                <a:gd name="T92" fmla="*/ 1400 w 3696"/>
                <a:gd name="T93" fmla="*/ 1488 h 2368"/>
                <a:gd name="T94" fmla="*/ 1342 w 3696"/>
                <a:gd name="T95" fmla="*/ 1525 h 2368"/>
                <a:gd name="T96" fmla="*/ 1210 w 3696"/>
                <a:gd name="T97" fmla="*/ 1695 h 2368"/>
                <a:gd name="T98" fmla="*/ 1080 w 3696"/>
                <a:gd name="T99" fmla="*/ 1792 h 2368"/>
                <a:gd name="T100" fmla="*/ 968 w 3696"/>
                <a:gd name="T101" fmla="*/ 1888 h 2368"/>
                <a:gd name="T102" fmla="*/ 840 w 3696"/>
                <a:gd name="T103" fmla="*/ 1952 h 2368"/>
                <a:gd name="T104" fmla="*/ 748 w 3696"/>
                <a:gd name="T105" fmla="*/ 1994 h 2368"/>
                <a:gd name="T106" fmla="*/ 613 w 3696"/>
                <a:gd name="T107" fmla="*/ 2117 h 2368"/>
                <a:gd name="T108" fmla="*/ 488 w 3696"/>
                <a:gd name="T109" fmla="*/ 2192 h 2368"/>
                <a:gd name="T110" fmla="*/ 405 w 3696"/>
                <a:gd name="T111" fmla="*/ 2229 h 2368"/>
                <a:gd name="T112" fmla="*/ 277 w 3696"/>
                <a:gd name="T113" fmla="*/ 2277 h 2368"/>
                <a:gd name="T114" fmla="*/ 149 w 3696"/>
                <a:gd name="T115" fmla="*/ 2325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96" h="2368">
                  <a:moveTo>
                    <a:pt x="40" y="2288"/>
                  </a:moveTo>
                  <a:lnTo>
                    <a:pt x="72" y="2288"/>
                  </a:lnTo>
                  <a:lnTo>
                    <a:pt x="88" y="2288"/>
                  </a:lnTo>
                  <a:lnTo>
                    <a:pt x="60" y="2300"/>
                  </a:lnTo>
                  <a:lnTo>
                    <a:pt x="76" y="2284"/>
                  </a:lnTo>
                  <a:lnTo>
                    <a:pt x="92" y="2268"/>
                  </a:lnTo>
                  <a:lnTo>
                    <a:pt x="108" y="2252"/>
                  </a:lnTo>
                  <a:cubicBezTo>
                    <a:pt x="116" y="2245"/>
                    <a:pt x="126" y="2240"/>
                    <a:pt x="136" y="2240"/>
                  </a:cubicBezTo>
                  <a:lnTo>
                    <a:pt x="152" y="2240"/>
                  </a:lnTo>
                  <a:lnTo>
                    <a:pt x="124" y="2252"/>
                  </a:lnTo>
                  <a:lnTo>
                    <a:pt x="140" y="2236"/>
                  </a:lnTo>
                  <a:cubicBezTo>
                    <a:pt x="148" y="2229"/>
                    <a:pt x="158" y="2224"/>
                    <a:pt x="168" y="2224"/>
                  </a:cubicBezTo>
                  <a:lnTo>
                    <a:pt x="200" y="2224"/>
                  </a:lnTo>
                  <a:lnTo>
                    <a:pt x="216" y="2224"/>
                  </a:lnTo>
                  <a:lnTo>
                    <a:pt x="232" y="2224"/>
                  </a:lnTo>
                  <a:lnTo>
                    <a:pt x="204" y="2236"/>
                  </a:lnTo>
                  <a:lnTo>
                    <a:pt x="220" y="2220"/>
                  </a:lnTo>
                  <a:cubicBezTo>
                    <a:pt x="228" y="2213"/>
                    <a:pt x="238" y="2208"/>
                    <a:pt x="248" y="2208"/>
                  </a:cubicBezTo>
                  <a:lnTo>
                    <a:pt x="264" y="2208"/>
                  </a:lnTo>
                  <a:lnTo>
                    <a:pt x="280" y="2208"/>
                  </a:lnTo>
                  <a:lnTo>
                    <a:pt x="296" y="2208"/>
                  </a:lnTo>
                  <a:lnTo>
                    <a:pt x="268" y="2220"/>
                  </a:lnTo>
                  <a:lnTo>
                    <a:pt x="284" y="2204"/>
                  </a:lnTo>
                  <a:cubicBezTo>
                    <a:pt x="292" y="2197"/>
                    <a:pt x="302" y="2192"/>
                    <a:pt x="312" y="2192"/>
                  </a:cubicBezTo>
                  <a:lnTo>
                    <a:pt x="344" y="2192"/>
                  </a:lnTo>
                  <a:lnTo>
                    <a:pt x="316" y="2204"/>
                  </a:lnTo>
                  <a:lnTo>
                    <a:pt x="332" y="2188"/>
                  </a:lnTo>
                  <a:lnTo>
                    <a:pt x="348" y="2172"/>
                  </a:lnTo>
                  <a:cubicBezTo>
                    <a:pt x="356" y="2165"/>
                    <a:pt x="366" y="2160"/>
                    <a:pt x="376" y="2160"/>
                  </a:cubicBezTo>
                  <a:lnTo>
                    <a:pt x="392" y="2160"/>
                  </a:lnTo>
                  <a:lnTo>
                    <a:pt x="357" y="2183"/>
                  </a:lnTo>
                  <a:lnTo>
                    <a:pt x="373" y="2151"/>
                  </a:lnTo>
                  <a:cubicBezTo>
                    <a:pt x="379" y="2137"/>
                    <a:pt x="393" y="2128"/>
                    <a:pt x="408" y="2128"/>
                  </a:cubicBezTo>
                  <a:lnTo>
                    <a:pt x="424" y="2128"/>
                  </a:lnTo>
                  <a:lnTo>
                    <a:pt x="396" y="2140"/>
                  </a:lnTo>
                  <a:lnTo>
                    <a:pt x="412" y="2124"/>
                  </a:lnTo>
                  <a:cubicBezTo>
                    <a:pt x="420" y="2117"/>
                    <a:pt x="430" y="2112"/>
                    <a:pt x="440" y="2112"/>
                  </a:cubicBezTo>
                  <a:lnTo>
                    <a:pt x="456" y="2112"/>
                  </a:lnTo>
                  <a:lnTo>
                    <a:pt x="488" y="2112"/>
                  </a:lnTo>
                  <a:lnTo>
                    <a:pt x="460" y="2124"/>
                  </a:lnTo>
                  <a:lnTo>
                    <a:pt x="476" y="2108"/>
                  </a:lnTo>
                  <a:cubicBezTo>
                    <a:pt x="484" y="2101"/>
                    <a:pt x="494" y="2096"/>
                    <a:pt x="504" y="2096"/>
                  </a:cubicBezTo>
                  <a:lnTo>
                    <a:pt x="520" y="2096"/>
                  </a:lnTo>
                  <a:lnTo>
                    <a:pt x="492" y="2108"/>
                  </a:lnTo>
                  <a:lnTo>
                    <a:pt x="508" y="2092"/>
                  </a:lnTo>
                  <a:lnTo>
                    <a:pt x="524" y="2076"/>
                  </a:lnTo>
                  <a:lnTo>
                    <a:pt x="540" y="2060"/>
                  </a:lnTo>
                  <a:cubicBezTo>
                    <a:pt x="548" y="2053"/>
                    <a:pt x="558" y="2048"/>
                    <a:pt x="568" y="2048"/>
                  </a:cubicBezTo>
                  <a:lnTo>
                    <a:pt x="584" y="2048"/>
                  </a:lnTo>
                  <a:lnTo>
                    <a:pt x="556" y="2060"/>
                  </a:lnTo>
                  <a:lnTo>
                    <a:pt x="572" y="2044"/>
                  </a:lnTo>
                  <a:cubicBezTo>
                    <a:pt x="575" y="2041"/>
                    <a:pt x="579" y="2039"/>
                    <a:pt x="583" y="2037"/>
                  </a:cubicBezTo>
                  <a:lnTo>
                    <a:pt x="615" y="2021"/>
                  </a:lnTo>
                  <a:lnTo>
                    <a:pt x="604" y="2028"/>
                  </a:lnTo>
                  <a:lnTo>
                    <a:pt x="620" y="2012"/>
                  </a:lnTo>
                  <a:lnTo>
                    <a:pt x="636" y="1996"/>
                  </a:lnTo>
                  <a:lnTo>
                    <a:pt x="652" y="1980"/>
                  </a:lnTo>
                  <a:cubicBezTo>
                    <a:pt x="660" y="1973"/>
                    <a:pt x="670" y="1968"/>
                    <a:pt x="680" y="1968"/>
                  </a:cubicBezTo>
                  <a:lnTo>
                    <a:pt x="696" y="1968"/>
                  </a:lnTo>
                  <a:lnTo>
                    <a:pt x="661" y="1991"/>
                  </a:lnTo>
                  <a:lnTo>
                    <a:pt x="677" y="1959"/>
                  </a:lnTo>
                  <a:cubicBezTo>
                    <a:pt x="679" y="1955"/>
                    <a:pt x="681" y="1951"/>
                    <a:pt x="684" y="1948"/>
                  </a:cubicBezTo>
                  <a:lnTo>
                    <a:pt x="700" y="1932"/>
                  </a:lnTo>
                  <a:cubicBezTo>
                    <a:pt x="708" y="1925"/>
                    <a:pt x="718" y="1920"/>
                    <a:pt x="728" y="1920"/>
                  </a:cubicBezTo>
                  <a:lnTo>
                    <a:pt x="744" y="1920"/>
                  </a:lnTo>
                  <a:lnTo>
                    <a:pt x="711" y="1938"/>
                  </a:lnTo>
                  <a:lnTo>
                    <a:pt x="743" y="1890"/>
                  </a:lnTo>
                  <a:cubicBezTo>
                    <a:pt x="751" y="1879"/>
                    <a:pt x="763" y="1872"/>
                    <a:pt x="776" y="1872"/>
                  </a:cubicBezTo>
                  <a:lnTo>
                    <a:pt x="792" y="1872"/>
                  </a:lnTo>
                  <a:lnTo>
                    <a:pt x="808" y="1872"/>
                  </a:lnTo>
                  <a:lnTo>
                    <a:pt x="824" y="1872"/>
                  </a:lnTo>
                  <a:lnTo>
                    <a:pt x="840" y="1872"/>
                  </a:lnTo>
                  <a:lnTo>
                    <a:pt x="812" y="1884"/>
                  </a:lnTo>
                  <a:lnTo>
                    <a:pt x="828" y="1868"/>
                  </a:lnTo>
                  <a:lnTo>
                    <a:pt x="844" y="1852"/>
                  </a:lnTo>
                  <a:lnTo>
                    <a:pt x="860" y="1836"/>
                  </a:lnTo>
                  <a:cubicBezTo>
                    <a:pt x="868" y="1829"/>
                    <a:pt x="878" y="1824"/>
                    <a:pt x="888" y="1824"/>
                  </a:cubicBezTo>
                  <a:lnTo>
                    <a:pt x="920" y="1824"/>
                  </a:lnTo>
                  <a:lnTo>
                    <a:pt x="936" y="1824"/>
                  </a:lnTo>
                  <a:lnTo>
                    <a:pt x="952" y="1824"/>
                  </a:lnTo>
                  <a:lnTo>
                    <a:pt x="924" y="1836"/>
                  </a:lnTo>
                  <a:lnTo>
                    <a:pt x="940" y="1820"/>
                  </a:lnTo>
                  <a:cubicBezTo>
                    <a:pt x="948" y="1813"/>
                    <a:pt x="958" y="1808"/>
                    <a:pt x="968" y="1808"/>
                  </a:cubicBezTo>
                  <a:lnTo>
                    <a:pt x="984" y="1808"/>
                  </a:lnTo>
                  <a:lnTo>
                    <a:pt x="949" y="1831"/>
                  </a:lnTo>
                  <a:lnTo>
                    <a:pt x="965" y="1799"/>
                  </a:lnTo>
                  <a:lnTo>
                    <a:pt x="963" y="1804"/>
                  </a:lnTo>
                  <a:lnTo>
                    <a:pt x="979" y="1756"/>
                  </a:lnTo>
                  <a:cubicBezTo>
                    <a:pt x="984" y="1739"/>
                    <a:pt x="999" y="1728"/>
                    <a:pt x="1016" y="1728"/>
                  </a:cubicBezTo>
                  <a:lnTo>
                    <a:pt x="1032" y="1728"/>
                  </a:lnTo>
                  <a:lnTo>
                    <a:pt x="1015" y="1733"/>
                  </a:lnTo>
                  <a:lnTo>
                    <a:pt x="1047" y="1717"/>
                  </a:lnTo>
                  <a:cubicBezTo>
                    <a:pt x="1052" y="1714"/>
                    <a:pt x="1058" y="1712"/>
                    <a:pt x="1064" y="1712"/>
                  </a:cubicBezTo>
                  <a:lnTo>
                    <a:pt x="1080" y="1712"/>
                  </a:lnTo>
                  <a:lnTo>
                    <a:pt x="1052" y="1724"/>
                  </a:lnTo>
                  <a:lnTo>
                    <a:pt x="1068" y="1708"/>
                  </a:lnTo>
                  <a:cubicBezTo>
                    <a:pt x="1076" y="1701"/>
                    <a:pt x="1086" y="1696"/>
                    <a:pt x="1096" y="1696"/>
                  </a:cubicBezTo>
                  <a:lnTo>
                    <a:pt x="1112" y="1696"/>
                  </a:lnTo>
                  <a:lnTo>
                    <a:pt x="1077" y="1719"/>
                  </a:lnTo>
                  <a:lnTo>
                    <a:pt x="1093" y="1687"/>
                  </a:lnTo>
                  <a:lnTo>
                    <a:pt x="1109" y="1655"/>
                  </a:lnTo>
                  <a:cubicBezTo>
                    <a:pt x="1115" y="1641"/>
                    <a:pt x="1129" y="1632"/>
                    <a:pt x="1144" y="1632"/>
                  </a:cubicBezTo>
                  <a:lnTo>
                    <a:pt x="1160" y="1632"/>
                  </a:lnTo>
                  <a:lnTo>
                    <a:pt x="1176" y="1632"/>
                  </a:lnTo>
                  <a:lnTo>
                    <a:pt x="1143" y="1650"/>
                  </a:lnTo>
                  <a:lnTo>
                    <a:pt x="1175" y="1602"/>
                  </a:lnTo>
                  <a:cubicBezTo>
                    <a:pt x="1183" y="1591"/>
                    <a:pt x="1195" y="1584"/>
                    <a:pt x="1208" y="1584"/>
                  </a:cubicBezTo>
                  <a:lnTo>
                    <a:pt x="1224" y="1584"/>
                  </a:lnTo>
                  <a:lnTo>
                    <a:pt x="1240" y="1584"/>
                  </a:lnTo>
                  <a:lnTo>
                    <a:pt x="1256" y="1584"/>
                  </a:lnTo>
                  <a:lnTo>
                    <a:pt x="1219" y="1612"/>
                  </a:lnTo>
                  <a:lnTo>
                    <a:pt x="1235" y="1564"/>
                  </a:lnTo>
                  <a:cubicBezTo>
                    <a:pt x="1236" y="1558"/>
                    <a:pt x="1240" y="1553"/>
                    <a:pt x="1244" y="1548"/>
                  </a:cubicBezTo>
                  <a:lnTo>
                    <a:pt x="1260" y="1532"/>
                  </a:lnTo>
                  <a:lnTo>
                    <a:pt x="1251" y="1548"/>
                  </a:lnTo>
                  <a:lnTo>
                    <a:pt x="1267" y="1500"/>
                  </a:lnTo>
                  <a:cubicBezTo>
                    <a:pt x="1268" y="1494"/>
                    <a:pt x="1272" y="1489"/>
                    <a:pt x="1276" y="1484"/>
                  </a:cubicBezTo>
                  <a:lnTo>
                    <a:pt x="1292" y="1468"/>
                  </a:lnTo>
                  <a:cubicBezTo>
                    <a:pt x="1300" y="1461"/>
                    <a:pt x="1310" y="1456"/>
                    <a:pt x="1320" y="1456"/>
                  </a:cubicBezTo>
                  <a:lnTo>
                    <a:pt x="1352" y="1456"/>
                  </a:lnTo>
                  <a:lnTo>
                    <a:pt x="1317" y="1479"/>
                  </a:lnTo>
                  <a:lnTo>
                    <a:pt x="1333" y="1447"/>
                  </a:lnTo>
                  <a:cubicBezTo>
                    <a:pt x="1339" y="1433"/>
                    <a:pt x="1353" y="1424"/>
                    <a:pt x="1368" y="1424"/>
                  </a:cubicBezTo>
                  <a:lnTo>
                    <a:pt x="1384" y="1424"/>
                  </a:lnTo>
                  <a:lnTo>
                    <a:pt x="1356" y="1436"/>
                  </a:lnTo>
                  <a:lnTo>
                    <a:pt x="1372" y="1420"/>
                  </a:lnTo>
                  <a:cubicBezTo>
                    <a:pt x="1380" y="1413"/>
                    <a:pt x="1390" y="1408"/>
                    <a:pt x="1400" y="1408"/>
                  </a:cubicBezTo>
                  <a:lnTo>
                    <a:pt x="1416" y="1408"/>
                  </a:lnTo>
                  <a:lnTo>
                    <a:pt x="1388" y="1420"/>
                  </a:lnTo>
                  <a:lnTo>
                    <a:pt x="1404" y="1404"/>
                  </a:lnTo>
                  <a:lnTo>
                    <a:pt x="1397" y="1415"/>
                  </a:lnTo>
                  <a:lnTo>
                    <a:pt x="1413" y="1383"/>
                  </a:lnTo>
                  <a:cubicBezTo>
                    <a:pt x="1419" y="1369"/>
                    <a:pt x="1433" y="1360"/>
                    <a:pt x="1448" y="1360"/>
                  </a:cubicBezTo>
                  <a:lnTo>
                    <a:pt x="1464" y="1360"/>
                  </a:lnTo>
                  <a:lnTo>
                    <a:pt x="1447" y="1365"/>
                  </a:lnTo>
                  <a:lnTo>
                    <a:pt x="1479" y="1349"/>
                  </a:lnTo>
                  <a:lnTo>
                    <a:pt x="1461" y="1367"/>
                  </a:lnTo>
                  <a:lnTo>
                    <a:pt x="1477" y="1335"/>
                  </a:lnTo>
                  <a:cubicBezTo>
                    <a:pt x="1483" y="1321"/>
                    <a:pt x="1497" y="1312"/>
                    <a:pt x="1512" y="1312"/>
                  </a:cubicBezTo>
                  <a:lnTo>
                    <a:pt x="1528" y="1312"/>
                  </a:lnTo>
                  <a:lnTo>
                    <a:pt x="1544" y="1312"/>
                  </a:lnTo>
                  <a:lnTo>
                    <a:pt x="1560" y="1312"/>
                  </a:lnTo>
                  <a:lnTo>
                    <a:pt x="1532" y="1324"/>
                  </a:lnTo>
                  <a:lnTo>
                    <a:pt x="1548" y="1308"/>
                  </a:lnTo>
                  <a:cubicBezTo>
                    <a:pt x="1556" y="1301"/>
                    <a:pt x="1566" y="1296"/>
                    <a:pt x="1576" y="1296"/>
                  </a:cubicBezTo>
                  <a:lnTo>
                    <a:pt x="1592" y="1296"/>
                  </a:lnTo>
                  <a:lnTo>
                    <a:pt x="1608" y="1296"/>
                  </a:lnTo>
                  <a:lnTo>
                    <a:pt x="1573" y="1319"/>
                  </a:lnTo>
                  <a:lnTo>
                    <a:pt x="1605" y="1255"/>
                  </a:lnTo>
                  <a:cubicBezTo>
                    <a:pt x="1611" y="1241"/>
                    <a:pt x="1625" y="1232"/>
                    <a:pt x="1640" y="1232"/>
                  </a:cubicBezTo>
                  <a:lnTo>
                    <a:pt x="1656" y="1232"/>
                  </a:lnTo>
                  <a:lnTo>
                    <a:pt x="1672" y="1232"/>
                  </a:lnTo>
                  <a:lnTo>
                    <a:pt x="1644" y="1244"/>
                  </a:lnTo>
                  <a:lnTo>
                    <a:pt x="1660" y="1228"/>
                  </a:lnTo>
                  <a:cubicBezTo>
                    <a:pt x="1668" y="1221"/>
                    <a:pt x="1678" y="1216"/>
                    <a:pt x="1688" y="1216"/>
                  </a:cubicBezTo>
                  <a:lnTo>
                    <a:pt x="1704" y="1216"/>
                  </a:lnTo>
                  <a:lnTo>
                    <a:pt x="1720" y="1216"/>
                  </a:lnTo>
                  <a:lnTo>
                    <a:pt x="1736" y="1216"/>
                  </a:lnTo>
                  <a:lnTo>
                    <a:pt x="1752" y="1216"/>
                  </a:lnTo>
                  <a:lnTo>
                    <a:pt x="1735" y="1221"/>
                  </a:lnTo>
                  <a:lnTo>
                    <a:pt x="1767" y="1205"/>
                  </a:lnTo>
                  <a:lnTo>
                    <a:pt x="1756" y="1212"/>
                  </a:lnTo>
                  <a:lnTo>
                    <a:pt x="1772" y="1196"/>
                  </a:lnTo>
                  <a:cubicBezTo>
                    <a:pt x="1780" y="1189"/>
                    <a:pt x="1790" y="1184"/>
                    <a:pt x="1800" y="1184"/>
                  </a:cubicBezTo>
                  <a:lnTo>
                    <a:pt x="1816" y="1184"/>
                  </a:lnTo>
                  <a:lnTo>
                    <a:pt x="1779" y="1212"/>
                  </a:lnTo>
                  <a:lnTo>
                    <a:pt x="1795" y="1164"/>
                  </a:lnTo>
                  <a:cubicBezTo>
                    <a:pt x="1796" y="1158"/>
                    <a:pt x="1800" y="1153"/>
                    <a:pt x="1804" y="1148"/>
                  </a:cubicBezTo>
                  <a:lnTo>
                    <a:pt x="1820" y="1132"/>
                  </a:lnTo>
                  <a:lnTo>
                    <a:pt x="1836" y="1116"/>
                  </a:lnTo>
                  <a:lnTo>
                    <a:pt x="1852" y="1100"/>
                  </a:lnTo>
                  <a:cubicBezTo>
                    <a:pt x="1860" y="1093"/>
                    <a:pt x="1870" y="1088"/>
                    <a:pt x="1880" y="1088"/>
                  </a:cubicBezTo>
                  <a:lnTo>
                    <a:pt x="1896" y="1088"/>
                  </a:lnTo>
                  <a:lnTo>
                    <a:pt x="1928" y="1088"/>
                  </a:lnTo>
                  <a:lnTo>
                    <a:pt x="1900" y="1100"/>
                  </a:lnTo>
                  <a:lnTo>
                    <a:pt x="1916" y="1084"/>
                  </a:lnTo>
                  <a:lnTo>
                    <a:pt x="1909" y="1095"/>
                  </a:lnTo>
                  <a:lnTo>
                    <a:pt x="1925" y="1063"/>
                  </a:lnTo>
                  <a:lnTo>
                    <a:pt x="1923" y="1068"/>
                  </a:lnTo>
                  <a:lnTo>
                    <a:pt x="1939" y="1020"/>
                  </a:lnTo>
                  <a:cubicBezTo>
                    <a:pt x="1944" y="1003"/>
                    <a:pt x="1959" y="992"/>
                    <a:pt x="1976" y="992"/>
                  </a:cubicBezTo>
                  <a:lnTo>
                    <a:pt x="1992" y="992"/>
                  </a:lnTo>
                  <a:lnTo>
                    <a:pt x="2008" y="992"/>
                  </a:lnTo>
                  <a:lnTo>
                    <a:pt x="1973" y="1015"/>
                  </a:lnTo>
                  <a:lnTo>
                    <a:pt x="1989" y="983"/>
                  </a:lnTo>
                  <a:cubicBezTo>
                    <a:pt x="1991" y="979"/>
                    <a:pt x="1993" y="975"/>
                    <a:pt x="1996" y="972"/>
                  </a:cubicBezTo>
                  <a:lnTo>
                    <a:pt x="2012" y="956"/>
                  </a:lnTo>
                  <a:cubicBezTo>
                    <a:pt x="2020" y="949"/>
                    <a:pt x="2030" y="944"/>
                    <a:pt x="2040" y="944"/>
                  </a:cubicBezTo>
                  <a:lnTo>
                    <a:pt x="2072" y="944"/>
                  </a:lnTo>
                  <a:lnTo>
                    <a:pt x="2044" y="956"/>
                  </a:lnTo>
                  <a:lnTo>
                    <a:pt x="2060" y="940"/>
                  </a:lnTo>
                  <a:cubicBezTo>
                    <a:pt x="2068" y="933"/>
                    <a:pt x="2078" y="928"/>
                    <a:pt x="2088" y="928"/>
                  </a:cubicBezTo>
                  <a:lnTo>
                    <a:pt x="2104" y="928"/>
                  </a:lnTo>
                  <a:lnTo>
                    <a:pt x="2120" y="928"/>
                  </a:lnTo>
                  <a:lnTo>
                    <a:pt x="2136" y="928"/>
                  </a:lnTo>
                  <a:lnTo>
                    <a:pt x="2152" y="928"/>
                  </a:lnTo>
                  <a:lnTo>
                    <a:pt x="2168" y="928"/>
                  </a:lnTo>
                  <a:lnTo>
                    <a:pt x="2184" y="928"/>
                  </a:lnTo>
                  <a:lnTo>
                    <a:pt x="2216" y="928"/>
                  </a:lnTo>
                  <a:lnTo>
                    <a:pt x="2232" y="928"/>
                  </a:lnTo>
                  <a:lnTo>
                    <a:pt x="2197" y="951"/>
                  </a:lnTo>
                  <a:lnTo>
                    <a:pt x="2213" y="919"/>
                  </a:lnTo>
                  <a:cubicBezTo>
                    <a:pt x="2215" y="915"/>
                    <a:pt x="2217" y="911"/>
                    <a:pt x="2220" y="908"/>
                  </a:cubicBezTo>
                  <a:lnTo>
                    <a:pt x="2236" y="892"/>
                  </a:lnTo>
                  <a:cubicBezTo>
                    <a:pt x="2244" y="885"/>
                    <a:pt x="2254" y="880"/>
                    <a:pt x="2264" y="880"/>
                  </a:cubicBezTo>
                  <a:lnTo>
                    <a:pt x="2280" y="880"/>
                  </a:lnTo>
                  <a:lnTo>
                    <a:pt x="2296" y="880"/>
                  </a:lnTo>
                  <a:lnTo>
                    <a:pt x="2312" y="880"/>
                  </a:lnTo>
                  <a:lnTo>
                    <a:pt x="2328" y="880"/>
                  </a:lnTo>
                  <a:lnTo>
                    <a:pt x="2360" y="880"/>
                  </a:lnTo>
                  <a:lnTo>
                    <a:pt x="2332" y="892"/>
                  </a:lnTo>
                  <a:lnTo>
                    <a:pt x="2348" y="876"/>
                  </a:lnTo>
                  <a:cubicBezTo>
                    <a:pt x="2356" y="869"/>
                    <a:pt x="2366" y="864"/>
                    <a:pt x="2376" y="864"/>
                  </a:cubicBezTo>
                  <a:lnTo>
                    <a:pt x="2392" y="864"/>
                  </a:lnTo>
                  <a:lnTo>
                    <a:pt x="2357" y="887"/>
                  </a:lnTo>
                  <a:lnTo>
                    <a:pt x="2373" y="855"/>
                  </a:lnTo>
                  <a:cubicBezTo>
                    <a:pt x="2375" y="851"/>
                    <a:pt x="2377" y="847"/>
                    <a:pt x="2380" y="844"/>
                  </a:cubicBezTo>
                  <a:lnTo>
                    <a:pt x="2396" y="828"/>
                  </a:lnTo>
                  <a:lnTo>
                    <a:pt x="2389" y="839"/>
                  </a:lnTo>
                  <a:lnTo>
                    <a:pt x="2405" y="807"/>
                  </a:lnTo>
                  <a:lnTo>
                    <a:pt x="2421" y="775"/>
                  </a:lnTo>
                  <a:lnTo>
                    <a:pt x="2437" y="743"/>
                  </a:lnTo>
                  <a:cubicBezTo>
                    <a:pt x="2441" y="735"/>
                    <a:pt x="2447" y="729"/>
                    <a:pt x="2455" y="725"/>
                  </a:cubicBezTo>
                  <a:lnTo>
                    <a:pt x="2487" y="709"/>
                  </a:lnTo>
                  <a:cubicBezTo>
                    <a:pt x="2492" y="706"/>
                    <a:pt x="2498" y="704"/>
                    <a:pt x="2504" y="704"/>
                  </a:cubicBezTo>
                  <a:lnTo>
                    <a:pt x="2520" y="704"/>
                  </a:lnTo>
                  <a:lnTo>
                    <a:pt x="2536" y="704"/>
                  </a:lnTo>
                  <a:lnTo>
                    <a:pt x="2552" y="704"/>
                  </a:lnTo>
                  <a:lnTo>
                    <a:pt x="2568" y="704"/>
                  </a:lnTo>
                  <a:lnTo>
                    <a:pt x="2584" y="704"/>
                  </a:lnTo>
                  <a:lnTo>
                    <a:pt x="2549" y="727"/>
                  </a:lnTo>
                  <a:lnTo>
                    <a:pt x="2565" y="695"/>
                  </a:lnTo>
                  <a:cubicBezTo>
                    <a:pt x="2571" y="681"/>
                    <a:pt x="2585" y="672"/>
                    <a:pt x="2600" y="672"/>
                  </a:cubicBezTo>
                  <a:lnTo>
                    <a:pt x="2616" y="672"/>
                  </a:lnTo>
                  <a:lnTo>
                    <a:pt x="2648" y="672"/>
                  </a:lnTo>
                  <a:lnTo>
                    <a:pt x="2664" y="672"/>
                  </a:lnTo>
                  <a:lnTo>
                    <a:pt x="2636" y="684"/>
                  </a:lnTo>
                  <a:lnTo>
                    <a:pt x="2652" y="668"/>
                  </a:lnTo>
                  <a:cubicBezTo>
                    <a:pt x="2660" y="661"/>
                    <a:pt x="2670" y="656"/>
                    <a:pt x="2680" y="656"/>
                  </a:cubicBezTo>
                  <a:lnTo>
                    <a:pt x="2696" y="656"/>
                  </a:lnTo>
                  <a:lnTo>
                    <a:pt x="2712" y="656"/>
                  </a:lnTo>
                  <a:lnTo>
                    <a:pt x="2675" y="684"/>
                  </a:lnTo>
                  <a:lnTo>
                    <a:pt x="2691" y="636"/>
                  </a:lnTo>
                  <a:cubicBezTo>
                    <a:pt x="2696" y="619"/>
                    <a:pt x="2711" y="608"/>
                    <a:pt x="2728" y="608"/>
                  </a:cubicBezTo>
                  <a:lnTo>
                    <a:pt x="2744" y="608"/>
                  </a:lnTo>
                  <a:lnTo>
                    <a:pt x="2709" y="631"/>
                  </a:lnTo>
                  <a:lnTo>
                    <a:pt x="2725" y="599"/>
                  </a:lnTo>
                  <a:cubicBezTo>
                    <a:pt x="2731" y="585"/>
                    <a:pt x="2745" y="576"/>
                    <a:pt x="2760" y="576"/>
                  </a:cubicBezTo>
                  <a:lnTo>
                    <a:pt x="2792" y="576"/>
                  </a:lnTo>
                  <a:lnTo>
                    <a:pt x="2764" y="588"/>
                  </a:lnTo>
                  <a:lnTo>
                    <a:pt x="2780" y="572"/>
                  </a:lnTo>
                  <a:cubicBezTo>
                    <a:pt x="2788" y="565"/>
                    <a:pt x="2798" y="560"/>
                    <a:pt x="2808" y="560"/>
                  </a:cubicBezTo>
                  <a:lnTo>
                    <a:pt x="2824" y="560"/>
                  </a:lnTo>
                  <a:lnTo>
                    <a:pt x="2840" y="560"/>
                  </a:lnTo>
                  <a:lnTo>
                    <a:pt x="2856" y="560"/>
                  </a:lnTo>
                  <a:lnTo>
                    <a:pt x="2821" y="583"/>
                  </a:lnTo>
                  <a:lnTo>
                    <a:pt x="2837" y="551"/>
                  </a:lnTo>
                  <a:cubicBezTo>
                    <a:pt x="2839" y="547"/>
                    <a:pt x="2841" y="543"/>
                    <a:pt x="2844" y="540"/>
                  </a:cubicBezTo>
                  <a:lnTo>
                    <a:pt x="2860" y="524"/>
                  </a:lnTo>
                  <a:cubicBezTo>
                    <a:pt x="2868" y="517"/>
                    <a:pt x="2878" y="512"/>
                    <a:pt x="2888" y="512"/>
                  </a:cubicBezTo>
                  <a:lnTo>
                    <a:pt x="2904" y="512"/>
                  </a:lnTo>
                  <a:lnTo>
                    <a:pt x="2876" y="524"/>
                  </a:lnTo>
                  <a:lnTo>
                    <a:pt x="2908" y="492"/>
                  </a:lnTo>
                  <a:cubicBezTo>
                    <a:pt x="2916" y="485"/>
                    <a:pt x="2926" y="480"/>
                    <a:pt x="2936" y="480"/>
                  </a:cubicBezTo>
                  <a:lnTo>
                    <a:pt x="2952" y="480"/>
                  </a:lnTo>
                  <a:lnTo>
                    <a:pt x="2968" y="480"/>
                  </a:lnTo>
                  <a:lnTo>
                    <a:pt x="2984" y="480"/>
                  </a:lnTo>
                  <a:lnTo>
                    <a:pt x="3000" y="480"/>
                  </a:lnTo>
                  <a:lnTo>
                    <a:pt x="3016" y="480"/>
                  </a:lnTo>
                  <a:lnTo>
                    <a:pt x="3032" y="480"/>
                  </a:lnTo>
                  <a:lnTo>
                    <a:pt x="3004" y="492"/>
                  </a:lnTo>
                  <a:lnTo>
                    <a:pt x="3020" y="476"/>
                  </a:lnTo>
                  <a:lnTo>
                    <a:pt x="3052" y="444"/>
                  </a:lnTo>
                  <a:lnTo>
                    <a:pt x="3045" y="455"/>
                  </a:lnTo>
                  <a:lnTo>
                    <a:pt x="3061" y="423"/>
                  </a:lnTo>
                  <a:cubicBezTo>
                    <a:pt x="3067" y="409"/>
                    <a:pt x="3081" y="400"/>
                    <a:pt x="3096" y="400"/>
                  </a:cubicBezTo>
                  <a:lnTo>
                    <a:pt x="3112" y="400"/>
                  </a:lnTo>
                  <a:lnTo>
                    <a:pt x="3128" y="400"/>
                  </a:lnTo>
                  <a:lnTo>
                    <a:pt x="3144" y="400"/>
                  </a:lnTo>
                  <a:lnTo>
                    <a:pt x="3160" y="400"/>
                  </a:lnTo>
                  <a:lnTo>
                    <a:pt x="3176" y="400"/>
                  </a:lnTo>
                  <a:lnTo>
                    <a:pt x="3192" y="400"/>
                  </a:lnTo>
                  <a:lnTo>
                    <a:pt x="3224" y="400"/>
                  </a:lnTo>
                  <a:lnTo>
                    <a:pt x="3240" y="400"/>
                  </a:lnTo>
                  <a:lnTo>
                    <a:pt x="3256" y="400"/>
                  </a:lnTo>
                  <a:lnTo>
                    <a:pt x="3221" y="423"/>
                  </a:lnTo>
                  <a:lnTo>
                    <a:pt x="3237" y="391"/>
                  </a:lnTo>
                  <a:cubicBezTo>
                    <a:pt x="3243" y="377"/>
                    <a:pt x="3257" y="368"/>
                    <a:pt x="3272" y="368"/>
                  </a:cubicBezTo>
                  <a:lnTo>
                    <a:pt x="3288" y="368"/>
                  </a:lnTo>
                  <a:lnTo>
                    <a:pt x="3304" y="368"/>
                  </a:lnTo>
                  <a:lnTo>
                    <a:pt x="3269" y="391"/>
                  </a:lnTo>
                  <a:lnTo>
                    <a:pt x="3285" y="359"/>
                  </a:lnTo>
                  <a:lnTo>
                    <a:pt x="3301" y="327"/>
                  </a:lnTo>
                  <a:cubicBezTo>
                    <a:pt x="3305" y="319"/>
                    <a:pt x="3311" y="313"/>
                    <a:pt x="3319" y="309"/>
                  </a:cubicBezTo>
                  <a:lnTo>
                    <a:pt x="3351" y="293"/>
                  </a:lnTo>
                  <a:cubicBezTo>
                    <a:pt x="3356" y="290"/>
                    <a:pt x="3362" y="288"/>
                    <a:pt x="3368" y="288"/>
                  </a:cubicBezTo>
                  <a:lnTo>
                    <a:pt x="3384" y="288"/>
                  </a:lnTo>
                  <a:lnTo>
                    <a:pt x="3349" y="311"/>
                  </a:lnTo>
                  <a:lnTo>
                    <a:pt x="3365" y="279"/>
                  </a:lnTo>
                  <a:lnTo>
                    <a:pt x="3381" y="247"/>
                  </a:lnTo>
                  <a:lnTo>
                    <a:pt x="3377" y="258"/>
                  </a:lnTo>
                  <a:lnTo>
                    <a:pt x="3393" y="162"/>
                  </a:lnTo>
                  <a:cubicBezTo>
                    <a:pt x="3394" y="158"/>
                    <a:pt x="3395" y="154"/>
                    <a:pt x="3397" y="151"/>
                  </a:cubicBezTo>
                  <a:lnTo>
                    <a:pt x="3413" y="119"/>
                  </a:lnTo>
                  <a:cubicBezTo>
                    <a:pt x="3419" y="105"/>
                    <a:pt x="3433" y="96"/>
                    <a:pt x="3448" y="96"/>
                  </a:cubicBezTo>
                  <a:lnTo>
                    <a:pt x="3464" y="96"/>
                  </a:lnTo>
                  <a:lnTo>
                    <a:pt x="3480" y="96"/>
                  </a:lnTo>
                  <a:lnTo>
                    <a:pt x="3512" y="96"/>
                  </a:lnTo>
                  <a:lnTo>
                    <a:pt x="3477" y="119"/>
                  </a:lnTo>
                  <a:lnTo>
                    <a:pt x="3493" y="87"/>
                  </a:lnTo>
                  <a:cubicBezTo>
                    <a:pt x="3495" y="83"/>
                    <a:pt x="3497" y="79"/>
                    <a:pt x="3500" y="76"/>
                  </a:cubicBezTo>
                  <a:lnTo>
                    <a:pt x="3516" y="60"/>
                  </a:lnTo>
                  <a:cubicBezTo>
                    <a:pt x="3524" y="53"/>
                    <a:pt x="3534" y="48"/>
                    <a:pt x="3544" y="48"/>
                  </a:cubicBezTo>
                  <a:lnTo>
                    <a:pt x="3560" y="48"/>
                  </a:lnTo>
                  <a:lnTo>
                    <a:pt x="3576" y="48"/>
                  </a:lnTo>
                  <a:lnTo>
                    <a:pt x="3592" y="48"/>
                  </a:lnTo>
                  <a:lnTo>
                    <a:pt x="3555" y="76"/>
                  </a:lnTo>
                  <a:lnTo>
                    <a:pt x="3571" y="28"/>
                  </a:lnTo>
                  <a:cubicBezTo>
                    <a:pt x="3576" y="11"/>
                    <a:pt x="3591" y="0"/>
                    <a:pt x="3608" y="0"/>
                  </a:cubicBezTo>
                  <a:lnTo>
                    <a:pt x="3624" y="0"/>
                  </a:lnTo>
                  <a:lnTo>
                    <a:pt x="3656" y="0"/>
                  </a:lnTo>
                  <a:cubicBezTo>
                    <a:pt x="3679" y="0"/>
                    <a:pt x="3696" y="18"/>
                    <a:pt x="3696" y="40"/>
                  </a:cubicBezTo>
                  <a:cubicBezTo>
                    <a:pt x="3696" y="63"/>
                    <a:pt x="3679" y="80"/>
                    <a:pt x="3656" y="80"/>
                  </a:cubicBezTo>
                  <a:lnTo>
                    <a:pt x="3624" y="80"/>
                  </a:lnTo>
                  <a:lnTo>
                    <a:pt x="3608" y="80"/>
                  </a:lnTo>
                  <a:lnTo>
                    <a:pt x="3646" y="53"/>
                  </a:lnTo>
                  <a:lnTo>
                    <a:pt x="3630" y="101"/>
                  </a:lnTo>
                  <a:cubicBezTo>
                    <a:pt x="3625" y="117"/>
                    <a:pt x="3610" y="128"/>
                    <a:pt x="3592" y="128"/>
                  </a:cubicBezTo>
                  <a:lnTo>
                    <a:pt x="3576" y="128"/>
                  </a:lnTo>
                  <a:lnTo>
                    <a:pt x="3560" y="128"/>
                  </a:lnTo>
                  <a:lnTo>
                    <a:pt x="3544" y="128"/>
                  </a:lnTo>
                  <a:lnTo>
                    <a:pt x="3573" y="117"/>
                  </a:lnTo>
                  <a:lnTo>
                    <a:pt x="3557" y="133"/>
                  </a:lnTo>
                  <a:lnTo>
                    <a:pt x="3564" y="122"/>
                  </a:lnTo>
                  <a:lnTo>
                    <a:pt x="3548" y="154"/>
                  </a:lnTo>
                  <a:cubicBezTo>
                    <a:pt x="3541" y="168"/>
                    <a:pt x="3528" y="176"/>
                    <a:pt x="3512" y="176"/>
                  </a:cubicBezTo>
                  <a:lnTo>
                    <a:pt x="3480" y="176"/>
                  </a:lnTo>
                  <a:lnTo>
                    <a:pt x="3464" y="176"/>
                  </a:lnTo>
                  <a:lnTo>
                    <a:pt x="3448" y="176"/>
                  </a:lnTo>
                  <a:lnTo>
                    <a:pt x="3484" y="154"/>
                  </a:lnTo>
                  <a:lnTo>
                    <a:pt x="3468" y="186"/>
                  </a:lnTo>
                  <a:lnTo>
                    <a:pt x="3472" y="175"/>
                  </a:lnTo>
                  <a:lnTo>
                    <a:pt x="3456" y="271"/>
                  </a:lnTo>
                  <a:cubicBezTo>
                    <a:pt x="3455" y="275"/>
                    <a:pt x="3454" y="279"/>
                    <a:pt x="3452" y="282"/>
                  </a:cubicBezTo>
                  <a:lnTo>
                    <a:pt x="3436" y="314"/>
                  </a:lnTo>
                  <a:lnTo>
                    <a:pt x="3420" y="346"/>
                  </a:lnTo>
                  <a:cubicBezTo>
                    <a:pt x="3413" y="360"/>
                    <a:pt x="3400" y="368"/>
                    <a:pt x="3384" y="368"/>
                  </a:cubicBezTo>
                  <a:lnTo>
                    <a:pt x="3368" y="368"/>
                  </a:lnTo>
                  <a:lnTo>
                    <a:pt x="3386" y="364"/>
                  </a:lnTo>
                  <a:lnTo>
                    <a:pt x="3354" y="380"/>
                  </a:lnTo>
                  <a:lnTo>
                    <a:pt x="3372" y="362"/>
                  </a:lnTo>
                  <a:lnTo>
                    <a:pt x="3356" y="394"/>
                  </a:lnTo>
                  <a:lnTo>
                    <a:pt x="3340" y="426"/>
                  </a:lnTo>
                  <a:cubicBezTo>
                    <a:pt x="3333" y="440"/>
                    <a:pt x="3320" y="448"/>
                    <a:pt x="3304" y="448"/>
                  </a:cubicBezTo>
                  <a:lnTo>
                    <a:pt x="3288" y="448"/>
                  </a:lnTo>
                  <a:lnTo>
                    <a:pt x="3272" y="448"/>
                  </a:lnTo>
                  <a:lnTo>
                    <a:pt x="3308" y="426"/>
                  </a:lnTo>
                  <a:lnTo>
                    <a:pt x="3292" y="458"/>
                  </a:lnTo>
                  <a:cubicBezTo>
                    <a:pt x="3285" y="472"/>
                    <a:pt x="3272" y="480"/>
                    <a:pt x="3256" y="480"/>
                  </a:cubicBezTo>
                  <a:lnTo>
                    <a:pt x="3240" y="480"/>
                  </a:lnTo>
                  <a:lnTo>
                    <a:pt x="3224" y="480"/>
                  </a:lnTo>
                  <a:lnTo>
                    <a:pt x="3192" y="480"/>
                  </a:lnTo>
                  <a:lnTo>
                    <a:pt x="3176" y="480"/>
                  </a:lnTo>
                  <a:lnTo>
                    <a:pt x="3160" y="480"/>
                  </a:lnTo>
                  <a:lnTo>
                    <a:pt x="3144" y="480"/>
                  </a:lnTo>
                  <a:lnTo>
                    <a:pt x="3128" y="480"/>
                  </a:lnTo>
                  <a:lnTo>
                    <a:pt x="3112" y="480"/>
                  </a:lnTo>
                  <a:lnTo>
                    <a:pt x="3096" y="480"/>
                  </a:lnTo>
                  <a:lnTo>
                    <a:pt x="3132" y="458"/>
                  </a:lnTo>
                  <a:lnTo>
                    <a:pt x="3116" y="490"/>
                  </a:lnTo>
                  <a:cubicBezTo>
                    <a:pt x="3114" y="494"/>
                    <a:pt x="3112" y="498"/>
                    <a:pt x="3109" y="501"/>
                  </a:cubicBezTo>
                  <a:lnTo>
                    <a:pt x="3077" y="533"/>
                  </a:lnTo>
                  <a:lnTo>
                    <a:pt x="3061" y="549"/>
                  </a:lnTo>
                  <a:cubicBezTo>
                    <a:pt x="3053" y="556"/>
                    <a:pt x="3043" y="560"/>
                    <a:pt x="3032" y="560"/>
                  </a:cubicBezTo>
                  <a:lnTo>
                    <a:pt x="3016" y="560"/>
                  </a:lnTo>
                  <a:lnTo>
                    <a:pt x="3000" y="560"/>
                  </a:lnTo>
                  <a:lnTo>
                    <a:pt x="2984" y="560"/>
                  </a:lnTo>
                  <a:lnTo>
                    <a:pt x="2968" y="560"/>
                  </a:lnTo>
                  <a:lnTo>
                    <a:pt x="2952" y="560"/>
                  </a:lnTo>
                  <a:lnTo>
                    <a:pt x="2936" y="560"/>
                  </a:lnTo>
                  <a:lnTo>
                    <a:pt x="2965" y="549"/>
                  </a:lnTo>
                  <a:lnTo>
                    <a:pt x="2933" y="581"/>
                  </a:lnTo>
                  <a:cubicBezTo>
                    <a:pt x="2925" y="588"/>
                    <a:pt x="2915" y="592"/>
                    <a:pt x="2904" y="592"/>
                  </a:cubicBezTo>
                  <a:lnTo>
                    <a:pt x="2888" y="592"/>
                  </a:lnTo>
                  <a:lnTo>
                    <a:pt x="2917" y="581"/>
                  </a:lnTo>
                  <a:lnTo>
                    <a:pt x="2901" y="597"/>
                  </a:lnTo>
                  <a:lnTo>
                    <a:pt x="2908" y="586"/>
                  </a:lnTo>
                  <a:lnTo>
                    <a:pt x="2892" y="618"/>
                  </a:lnTo>
                  <a:cubicBezTo>
                    <a:pt x="2885" y="632"/>
                    <a:pt x="2872" y="640"/>
                    <a:pt x="2856" y="640"/>
                  </a:cubicBezTo>
                  <a:lnTo>
                    <a:pt x="2840" y="640"/>
                  </a:lnTo>
                  <a:lnTo>
                    <a:pt x="2824" y="640"/>
                  </a:lnTo>
                  <a:lnTo>
                    <a:pt x="2808" y="640"/>
                  </a:lnTo>
                  <a:lnTo>
                    <a:pt x="2837" y="629"/>
                  </a:lnTo>
                  <a:lnTo>
                    <a:pt x="2821" y="645"/>
                  </a:lnTo>
                  <a:cubicBezTo>
                    <a:pt x="2813" y="652"/>
                    <a:pt x="2803" y="656"/>
                    <a:pt x="2792" y="656"/>
                  </a:cubicBezTo>
                  <a:lnTo>
                    <a:pt x="2760" y="656"/>
                  </a:lnTo>
                  <a:lnTo>
                    <a:pt x="2796" y="634"/>
                  </a:lnTo>
                  <a:lnTo>
                    <a:pt x="2780" y="666"/>
                  </a:lnTo>
                  <a:cubicBezTo>
                    <a:pt x="2773" y="680"/>
                    <a:pt x="2760" y="688"/>
                    <a:pt x="2744" y="688"/>
                  </a:cubicBezTo>
                  <a:lnTo>
                    <a:pt x="2728" y="688"/>
                  </a:lnTo>
                  <a:lnTo>
                    <a:pt x="2766" y="661"/>
                  </a:lnTo>
                  <a:lnTo>
                    <a:pt x="2750" y="709"/>
                  </a:lnTo>
                  <a:cubicBezTo>
                    <a:pt x="2745" y="725"/>
                    <a:pt x="2730" y="736"/>
                    <a:pt x="2712" y="736"/>
                  </a:cubicBezTo>
                  <a:lnTo>
                    <a:pt x="2696" y="736"/>
                  </a:lnTo>
                  <a:lnTo>
                    <a:pt x="2680" y="736"/>
                  </a:lnTo>
                  <a:lnTo>
                    <a:pt x="2709" y="725"/>
                  </a:lnTo>
                  <a:lnTo>
                    <a:pt x="2693" y="741"/>
                  </a:lnTo>
                  <a:cubicBezTo>
                    <a:pt x="2685" y="748"/>
                    <a:pt x="2675" y="752"/>
                    <a:pt x="2664" y="752"/>
                  </a:cubicBezTo>
                  <a:lnTo>
                    <a:pt x="2648" y="752"/>
                  </a:lnTo>
                  <a:lnTo>
                    <a:pt x="2616" y="752"/>
                  </a:lnTo>
                  <a:lnTo>
                    <a:pt x="2600" y="752"/>
                  </a:lnTo>
                  <a:lnTo>
                    <a:pt x="2636" y="730"/>
                  </a:lnTo>
                  <a:lnTo>
                    <a:pt x="2620" y="762"/>
                  </a:lnTo>
                  <a:cubicBezTo>
                    <a:pt x="2613" y="776"/>
                    <a:pt x="2600" y="784"/>
                    <a:pt x="2584" y="784"/>
                  </a:cubicBezTo>
                  <a:lnTo>
                    <a:pt x="2568" y="784"/>
                  </a:lnTo>
                  <a:lnTo>
                    <a:pt x="2552" y="784"/>
                  </a:lnTo>
                  <a:lnTo>
                    <a:pt x="2536" y="784"/>
                  </a:lnTo>
                  <a:lnTo>
                    <a:pt x="2520" y="784"/>
                  </a:lnTo>
                  <a:lnTo>
                    <a:pt x="2504" y="784"/>
                  </a:lnTo>
                  <a:lnTo>
                    <a:pt x="2522" y="780"/>
                  </a:lnTo>
                  <a:lnTo>
                    <a:pt x="2490" y="796"/>
                  </a:lnTo>
                  <a:lnTo>
                    <a:pt x="2508" y="778"/>
                  </a:lnTo>
                  <a:lnTo>
                    <a:pt x="2492" y="810"/>
                  </a:lnTo>
                  <a:lnTo>
                    <a:pt x="2476" y="842"/>
                  </a:lnTo>
                  <a:lnTo>
                    <a:pt x="2460" y="874"/>
                  </a:lnTo>
                  <a:cubicBezTo>
                    <a:pt x="2458" y="878"/>
                    <a:pt x="2456" y="882"/>
                    <a:pt x="2453" y="885"/>
                  </a:cubicBezTo>
                  <a:lnTo>
                    <a:pt x="2437" y="901"/>
                  </a:lnTo>
                  <a:lnTo>
                    <a:pt x="2444" y="890"/>
                  </a:lnTo>
                  <a:lnTo>
                    <a:pt x="2428" y="922"/>
                  </a:lnTo>
                  <a:cubicBezTo>
                    <a:pt x="2421" y="936"/>
                    <a:pt x="2408" y="944"/>
                    <a:pt x="2392" y="944"/>
                  </a:cubicBezTo>
                  <a:lnTo>
                    <a:pt x="2376" y="944"/>
                  </a:lnTo>
                  <a:lnTo>
                    <a:pt x="2405" y="933"/>
                  </a:lnTo>
                  <a:lnTo>
                    <a:pt x="2389" y="949"/>
                  </a:lnTo>
                  <a:cubicBezTo>
                    <a:pt x="2381" y="956"/>
                    <a:pt x="2371" y="960"/>
                    <a:pt x="2360" y="960"/>
                  </a:cubicBezTo>
                  <a:lnTo>
                    <a:pt x="2328" y="960"/>
                  </a:lnTo>
                  <a:lnTo>
                    <a:pt x="2312" y="960"/>
                  </a:lnTo>
                  <a:lnTo>
                    <a:pt x="2296" y="960"/>
                  </a:lnTo>
                  <a:lnTo>
                    <a:pt x="2280" y="960"/>
                  </a:lnTo>
                  <a:lnTo>
                    <a:pt x="2264" y="960"/>
                  </a:lnTo>
                  <a:lnTo>
                    <a:pt x="2293" y="949"/>
                  </a:lnTo>
                  <a:lnTo>
                    <a:pt x="2277" y="965"/>
                  </a:lnTo>
                  <a:lnTo>
                    <a:pt x="2284" y="954"/>
                  </a:lnTo>
                  <a:lnTo>
                    <a:pt x="2268" y="986"/>
                  </a:lnTo>
                  <a:cubicBezTo>
                    <a:pt x="2261" y="1000"/>
                    <a:pt x="2248" y="1008"/>
                    <a:pt x="2232" y="1008"/>
                  </a:cubicBezTo>
                  <a:lnTo>
                    <a:pt x="2216" y="1008"/>
                  </a:lnTo>
                  <a:lnTo>
                    <a:pt x="2184" y="1008"/>
                  </a:lnTo>
                  <a:lnTo>
                    <a:pt x="2168" y="1008"/>
                  </a:lnTo>
                  <a:lnTo>
                    <a:pt x="2152" y="1008"/>
                  </a:lnTo>
                  <a:lnTo>
                    <a:pt x="2136" y="1008"/>
                  </a:lnTo>
                  <a:lnTo>
                    <a:pt x="2120" y="1008"/>
                  </a:lnTo>
                  <a:lnTo>
                    <a:pt x="2104" y="1008"/>
                  </a:lnTo>
                  <a:lnTo>
                    <a:pt x="2088" y="1008"/>
                  </a:lnTo>
                  <a:lnTo>
                    <a:pt x="2117" y="997"/>
                  </a:lnTo>
                  <a:lnTo>
                    <a:pt x="2101" y="1013"/>
                  </a:lnTo>
                  <a:cubicBezTo>
                    <a:pt x="2093" y="1020"/>
                    <a:pt x="2083" y="1024"/>
                    <a:pt x="2072" y="1024"/>
                  </a:cubicBezTo>
                  <a:lnTo>
                    <a:pt x="2040" y="1024"/>
                  </a:lnTo>
                  <a:lnTo>
                    <a:pt x="2069" y="1013"/>
                  </a:lnTo>
                  <a:lnTo>
                    <a:pt x="2053" y="1029"/>
                  </a:lnTo>
                  <a:lnTo>
                    <a:pt x="2060" y="1018"/>
                  </a:lnTo>
                  <a:lnTo>
                    <a:pt x="2044" y="1050"/>
                  </a:lnTo>
                  <a:cubicBezTo>
                    <a:pt x="2037" y="1064"/>
                    <a:pt x="2024" y="1072"/>
                    <a:pt x="2008" y="1072"/>
                  </a:cubicBezTo>
                  <a:lnTo>
                    <a:pt x="1992" y="1072"/>
                  </a:lnTo>
                  <a:lnTo>
                    <a:pt x="1976" y="1072"/>
                  </a:lnTo>
                  <a:lnTo>
                    <a:pt x="2014" y="1045"/>
                  </a:lnTo>
                  <a:lnTo>
                    <a:pt x="1998" y="1093"/>
                  </a:lnTo>
                  <a:cubicBezTo>
                    <a:pt x="1998" y="1095"/>
                    <a:pt x="1997" y="1097"/>
                    <a:pt x="1996" y="1098"/>
                  </a:cubicBezTo>
                  <a:lnTo>
                    <a:pt x="1980" y="1130"/>
                  </a:lnTo>
                  <a:cubicBezTo>
                    <a:pt x="1978" y="1134"/>
                    <a:pt x="1976" y="1138"/>
                    <a:pt x="1973" y="1141"/>
                  </a:cubicBezTo>
                  <a:lnTo>
                    <a:pt x="1957" y="1157"/>
                  </a:lnTo>
                  <a:cubicBezTo>
                    <a:pt x="1949" y="1164"/>
                    <a:pt x="1939" y="1168"/>
                    <a:pt x="1928" y="1168"/>
                  </a:cubicBezTo>
                  <a:lnTo>
                    <a:pt x="1896" y="1168"/>
                  </a:lnTo>
                  <a:lnTo>
                    <a:pt x="1880" y="1168"/>
                  </a:lnTo>
                  <a:lnTo>
                    <a:pt x="1909" y="1157"/>
                  </a:lnTo>
                  <a:lnTo>
                    <a:pt x="1893" y="1173"/>
                  </a:lnTo>
                  <a:lnTo>
                    <a:pt x="1877" y="1189"/>
                  </a:lnTo>
                  <a:lnTo>
                    <a:pt x="1861" y="1205"/>
                  </a:lnTo>
                  <a:lnTo>
                    <a:pt x="1870" y="1189"/>
                  </a:lnTo>
                  <a:lnTo>
                    <a:pt x="1854" y="1237"/>
                  </a:lnTo>
                  <a:cubicBezTo>
                    <a:pt x="1849" y="1253"/>
                    <a:pt x="1834" y="1264"/>
                    <a:pt x="1816" y="1264"/>
                  </a:cubicBezTo>
                  <a:lnTo>
                    <a:pt x="1800" y="1264"/>
                  </a:lnTo>
                  <a:lnTo>
                    <a:pt x="1829" y="1253"/>
                  </a:lnTo>
                  <a:lnTo>
                    <a:pt x="1813" y="1269"/>
                  </a:lnTo>
                  <a:cubicBezTo>
                    <a:pt x="1810" y="1272"/>
                    <a:pt x="1806" y="1274"/>
                    <a:pt x="1802" y="1276"/>
                  </a:cubicBezTo>
                  <a:lnTo>
                    <a:pt x="1770" y="1292"/>
                  </a:lnTo>
                  <a:cubicBezTo>
                    <a:pt x="1765" y="1295"/>
                    <a:pt x="1759" y="1296"/>
                    <a:pt x="1752" y="1296"/>
                  </a:cubicBezTo>
                  <a:lnTo>
                    <a:pt x="1736" y="1296"/>
                  </a:lnTo>
                  <a:lnTo>
                    <a:pt x="1720" y="1296"/>
                  </a:lnTo>
                  <a:lnTo>
                    <a:pt x="1704" y="1296"/>
                  </a:lnTo>
                  <a:lnTo>
                    <a:pt x="1688" y="1296"/>
                  </a:lnTo>
                  <a:lnTo>
                    <a:pt x="1717" y="1285"/>
                  </a:lnTo>
                  <a:lnTo>
                    <a:pt x="1701" y="1301"/>
                  </a:lnTo>
                  <a:cubicBezTo>
                    <a:pt x="1693" y="1308"/>
                    <a:pt x="1683" y="1312"/>
                    <a:pt x="1672" y="1312"/>
                  </a:cubicBezTo>
                  <a:lnTo>
                    <a:pt x="1656" y="1312"/>
                  </a:lnTo>
                  <a:lnTo>
                    <a:pt x="1640" y="1312"/>
                  </a:lnTo>
                  <a:lnTo>
                    <a:pt x="1676" y="1290"/>
                  </a:lnTo>
                  <a:lnTo>
                    <a:pt x="1644" y="1354"/>
                  </a:lnTo>
                  <a:cubicBezTo>
                    <a:pt x="1637" y="1368"/>
                    <a:pt x="1624" y="1376"/>
                    <a:pt x="1608" y="1376"/>
                  </a:cubicBezTo>
                  <a:lnTo>
                    <a:pt x="1592" y="1376"/>
                  </a:lnTo>
                  <a:lnTo>
                    <a:pt x="1576" y="1376"/>
                  </a:lnTo>
                  <a:lnTo>
                    <a:pt x="1605" y="1365"/>
                  </a:lnTo>
                  <a:lnTo>
                    <a:pt x="1589" y="1381"/>
                  </a:lnTo>
                  <a:cubicBezTo>
                    <a:pt x="1581" y="1388"/>
                    <a:pt x="1571" y="1392"/>
                    <a:pt x="1560" y="1392"/>
                  </a:cubicBezTo>
                  <a:lnTo>
                    <a:pt x="1544" y="1392"/>
                  </a:lnTo>
                  <a:lnTo>
                    <a:pt x="1528" y="1392"/>
                  </a:lnTo>
                  <a:lnTo>
                    <a:pt x="1512" y="1392"/>
                  </a:lnTo>
                  <a:lnTo>
                    <a:pt x="1548" y="1370"/>
                  </a:lnTo>
                  <a:lnTo>
                    <a:pt x="1532" y="1402"/>
                  </a:lnTo>
                  <a:cubicBezTo>
                    <a:pt x="1528" y="1410"/>
                    <a:pt x="1522" y="1416"/>
                    <a:pt x="1514" y="1420"/>
                  </a:cubicBezTo>
                  <a:lnTo>
                    <a:pt x="1482" y="1436"/>
                  </a:lnTo>
                  <a:cubicBezTo>
                    <a:pt x="1477" y="1439"/>
                    <a:pt x="1471" y="1440"/>
                    <a:pt x="1464" y="1440"/>
                  </a:cubicBezTo>
                  <a:lnTo>
                    <a:pt x="1448" y="1440"/>
                  </a:lnTo>
                  <a:lnTo>
                    <a:pt x="1484" y="1418"/>
                  </a:lnTo>
                  <a:lnTo>
                    <a:pt x="1468" y="1450"/>
                  </a:lnTo>
                  <a:cubicBezTo>
                    <a:pt x="1466" y="1454"/>
                    <a:pt x="1464" y="1458"/>
                    <a:pt x="1461" y="1461"/>
                  </a:cubicBezTo>
                  <a:lnTo>
                    <a:pt x="1445" y="1477"/>
                  </a:lnTo>
                  <a:cubicBezTo>
                    <a:pt x="1437" y="1484"/>
                    <a:pt x="1427" y="1488"/>
                    <a:pt x="1416" y="1488"/>
                  </a:cubicBezTo>
                  <a:lnTo>
                    <a:pt x="1400" y="1488"/>
                  </a:lnTo>
                  <a:lnTo>
                    <a:pt x="1429" y="1477"/>
                  </a:lnTo>
                  <a:lnTo>
                    <a:pt x="1413" y="1493"/>
                  </a:lnTo>
                  <a:cubicBezTo>
                    <a:pt x="1405" y="1500"/>
                    <a:pt x="1395" y="1504"/>
                    <a:pt x="1384" y="1504"/>
                  </a:cubicBezTo>
                  <a:lnTo>
                    <a:pt x="1368" y="1504"/>
                  </a:lnTo>
                  <a:lnTo>
                    <a:pt x="1404" y="1482"/>
                  </a:lnTo>
                  <a:lnTo>
                    <a:pt x="1388" y="1514"/>
                  </a:lnTo>
                  <a:cubicBezTo>
                    <a:pt x="1381" y="1528"/>
                    <a:pt x="1368" y="1536"/>
                    <a:pt x="1352" y="1536"/>
                  </a:cubicBezTo>
                  <a:lnTo>
                    <a:pt x="1320" y="1536"/>
                  </a:lnTo>
                  <a:lnTo>
                    <a:pt x="1349" y="1525"/>
                  </a:lnTo>
                  <a:lnTo>
                    <a:pt x="1333" y="1541"/>
                  </a:lnTo>
                  <a:lnTo>
                    <a:pt x="1342" y="1525"/>
                  </a:lnTo>
                  <a:lnTo>
                    <a:pt x="1326" y="1573"/>
                  </a:lnTo>
                  <a:cubicBezTo>
                    <a:pt x="1324" y="1579"/>
                    <a:pt x="1321" y="1584"/>
                    <a:pt x="1317" y="1589"/>
                  </a:cubicBezTo>
                  <a:lnTo>
                    <a:pt x="1301" y="1605"/>
                  </a:lnTo>
                  <a:lnTo>
                    <a:pt x="1310" y="1589"/>
                  </a:lnTo>
                  <a:lnTo>
                    <a:pt x="1294" y="1637"/>
                  </a:lnTo>
                  <a:cubicBezTo>
                    <a:pt x="1289" y="1653"/>
                    <a:pt x="1274" y="1664"/>
                    <a:pt x="1256" y="1664"/>
                  </a:cubicBezTo>
                  <a:lnTo>
                    <a:pt x="1240" y="1664"/>
                  </a:lnTo>
                  <a:lnTo>
                    <a:pt x="1224" y="1664"/>
                  </a:lnTo>
                  <a:lnTo>
                    <a:pt x="1208" y="1664"/>
                  </a:lnTo>
                  <a:lnTo>
                    <a:pt x="1242" y="1647"/>
                  </a:lnTo>
                  <a:lnTo>
                    <a:pt x="1210" y="1695"/>
                  </a:lnTo>
                  <a:cubicBezTo>
                    <a:pt x="1202" y="1706"/>
                    <a:pt x="1190" y="1712"/>
                    <a:pt x="1176" y="1712"/>
                  </a:cubicBezTo>
                  <a:lnTo>
                    <a:pt x="1160" y="1712"/>
                  </a:lnTo>
                  <a:lnTo>
                    <a:pt x="1144" y="1712"/>
                  </a:lnTo>
                  <a:lnTo>
                    <a:pt x="1180" y="1690"/>
                  </a:lnTo>
                  <a:lnTo>
                    <a:pt x="1164" y="1722"/>
                  </a:lnTo>
                  <a:lnTo>
                    <a:pt x="1148" y="1754"/>
                  </a:lnTo>
                  <a:cubicBezTo>
                    <a:pt x="1141" y="1768"/>
                    <a:pt x="1128" y="1776"/>
                    <a:pt x="1112" y="1776"/>
                  </a:cubicBezTo>
                  <a:lnTo>
                    <a:pt x="1096" y="1776"/>
                  </a:lnTo>
                  <a:lnTo>
                    <a:pt x="1125" y="1765"/>
                  </a:lnTo>
                  <a:lnTo>
                    <a:pt x="1109" y="1781"/>
                  </a:lnTo>
                  <a:cubicBezTo>
                    <a:pt x="1101" y="1788"/>
                    <a:pt x="1091" y="1792"/>
                    <a:pt x="1080" y="1792"/>
                  </a:cubicBezTo>
                  <a:lnTo>
                    <a:pt x="1064" y="1792"/>
                  </a:lnTo>
                  <a:lnTo>
                    <a:pt x="1082" y="1788"/>
                  </a:lnTo>
                  <a:lnTo>
                    <a:pt x="1050" y="1804"/>
                  </a:lnTo>
                  <a:cubicBezTo>
                    <a:pt x="1045" y="1807"/>
                    <a:pt x="1039" y="1808"/>
                    <a:pt x="1032" y="1808"/>
                  </a:cubicBezTo>
                  <a:lnTo>
                    <a:pt x="1016" y="1808"/>
                  </a:lnTo>
                  <a:lnTo>
                    <a:pt x="1054" y="1781"/>
                  </a:lnTo>
                  <a:lnTo>
                    <a:pt x="1038" y="1829"/>
                  </a:lnTo>
                  <a:cubicBezTo>
                    <a:pt x="1038" y="1831"/>
                    <a:pt x="1037" y="1833"/>
                    <a:pt x="1036" y="1834"/>
                  </a:cubicBezTo>
                  <a:lnTo>
                    <a:pt x="1020" y="1866"/>
                  </a:lnTo>
                  <a:cubicBezTo>
                    <a:pt x="1013" y="1880"/>
                    <a:pt x="1000" y="1888"/>
                    <a:pt x="984" y="1888"/>
                  </a:cubicBezTo>
                  <a:lnTo>
                    <a:pt x="968" y="1888"/>
                  </a:lnTo>
                  <a:lnTo>
                    <a:pt x="997" y="1877"/>
                  </a:lnTo>
                  <a:lnTo>
                    <a:pt x="981" y="1893"/>
                  </a:lnTo>
                  <a:cubicBezTo>
                    <a:pt x="973" y="1900"/>
                    <a:pt x="963" y="1904"/>
                    <a:pt x="952" y="1904"/>
                  </a:cubicBezTo>
                  <a:lnTo>
                    <a:pt x="936" y="1904"/>
                  </a:lnTo>
                  <a:lnTo>
                    <a:pt x="920" y="1904"/>
                  </a:lnTo>
                  <a:lnTo>
                    <a:pt x="888" y="1904"/>
                  </a:lnTo>
                  <a:lnTo>
                    <a:pt x="917" y="1893"/>
                  </a:lnTo>
                  <a:lnTo>
                    <a:pt x="901" y="1909"/>
                  </a:lnTo>
                  <a:lnTo>
                    <a:pt x="885" y="1925"/>
                  </a:lnTo>
                  <a:lnTo>
                    <a:pt x="869" y="1941"/>
                  </a:lnTo>
                  <a:cubicBezTo>
                    <a:pt x="861" y="1948"/>
                    <a:pt x="851" y="1952"/>
                    <a:pt x="840" y="1952"/>
                  </a:cubicBezTo>
                  <a:lnTo>
                    <a:pt x="824" y="1952"/>
                  </a:lnTo>
                  <a:lnTo>
                    <a:pt x="808" y="1952"/>
                  </a:lnTo>
                  <a:lnTo>
                    <a:pt x="792" y="1952"/>
                  </a:lnTo>
                  <a:lnTo>
                    <a:pt x="776" y="1952"/>
                  </a:lnTo>
                  <a:lnTo>
                    <a:pt x="810" y="1935"/>
                  </a:lnTo>
                  <a:lnTo>
                    <a:pt x="778" y="1983"/>
                  </a:lnTo>
                  <a:cubicBezTo>
                    <a:pt x="770" y="1994"/>
                    <a:pt x="758" y="2000"/>
                    <a:pt x="744" y="2000"/>
                  </a:cubicBezTo>
                  <a:lnTo>
                    <a:pt x="728" y="2000"/>
                  </a:lnTo>
                  <a:lnTo>
                    <a:pt x="757" y="1989"/>
                  </a:lnTo>
                  <a:lnTo>
                    <a:pt x="741" y="2005"/>
                  </a:lnTo>
                  <a:lnTo>
                    <a:pt x="748" y="1994"/>
                  </a:lnTo>
                  <a:lnTo>
                    <a:pt x="732" y="2026"/>
                  </a:lnTo>
                  <a:cubicBezTo>
                    <a:pt x="725" y="2040"/>
                    <a:pt x="712" y="2048"/>
                    <a:pt x="696" y="2048"/>
                  </a:cubicBezTo>
                  <a:lnTo>
                    <a:pt x="680" y="2048"/>
                  </a:lnTo>
                  <a:lnTo>
                    <a:pt x="709" y="2037"/>
                  </a:lnTo>
                  <a:lnTo>
                    <a:pt x="693" y="2053"/>
                  </a:lnTo>
                  <a:lnTo>
                    <a:pt x="677" y="2069"/>
                  </a:lnTo>
                  <a:lnTo>
                    <a:pt x="661" y="2085"/>
                  </a:lnTo>
                  <a:cubicBezTo>
                    <a:pt x="658" y="2088"/>
                    <a:pt x="654" y="2090"/>
                    <a:pt x="650" y="2092"/>
                  </a:cubicBezTo>
                  <a:lnTo>
                    <a:pt x="618" y="2108"/>
                  </a:lnTo>
                  <a:lnTo>
                    <a:pt x="629" y="2101"/>
                  </a:lnTo>
                  <a:lnTo>
                    <a:pt x="613" y="2117"/>
                  </a:lnTo>
                  <a:cubicBezTo>
                    <a:pt x="605" y="2124"/>
                    <a:pt x="595" y="2128"/>
                    <a:pt x="584" y="2128"/>
                  </a:cubicBezTo>
                  <a:lnTo>
                    <a:pt x="568" y="2128"/>
                  </a:lnTo>
                  <a:lnTo>
                    <a:pt x="597" y="2117"/>
                  </a:lnTo>
                  <a:lnTo>
                    <a:pt x="581" y="2133"/>
                  </a:lnTo>
                  <a:lnTo>
                    <a:pt x="565" y="2149"/>
                  </a:lnTo>
                  <a:lnTo>
                    <a:pt x="549" y="2165"/>
                  </a:lnTo>
                  <a:cubicBezTo>
                    <a:pt x="541" y="2172"/>
                    <a:pt x="531" y="2176"/>
                    <a:pt x="520" y="2176"/>
                  </a:cubicBezTo>
                  <a:lnTo>
                    <a:pt x="504" y="2176"/>
                  </a:lnTo>
                  <a:lnTo>
                    <a:pt x="533" y="2165"/>
                  </a:lnTo>
                  <a:lnTo>
                    <a:pt x="517" y="2181"/>
                  </a:lnTo>
                  <a:cubicBezTo>
                    <a:pt x="509" y="2188"/>
                    <a:pt x="499" y="2192"/>
                    <a:pt x="488" y="2192"/>
                  </a:cubicBezTo>
                  <a:lnTo>
                    <a:pt x="456" y="2192"/>
                  </a:lnTo>
                  <a:lnTo>
                    <a:pt x="440" y="2192"/>
                  </a:lnTo>
                  <a:lnTo>
                    <a:pt x="469" y="2181"/>
                  </a:lnTo>
                  <a:lnTo>
                    <a:pt x="453" y="2197"/>
                  </a:lnTo>
                  <a:cubicBezTo>
                    <a:pt x="445" y="2204"/>
                    <a:pt x="435" y="2208"/>
                    <a:pt x="424" y="2208"/>
                  </a:cubicBezTo>
                  <a:lnTo>
                    <a:pt x="408" y="2208"/>
                  </a:lnTo>
                  <a:lnTo>
                    <a:pt x="444" y="2186"/>
                  </a:lnTo>
                  <a:lnTo>
                    <a:pt x="428" y="2218"/>
                  </a:lnTo>
                  <a:cubicBezTo>
                    <a:pt x="421" y="2232"/>
                    <a:pt x="408" y="2240"/>
                    <a:pt x="392" y="2240"/>
                  </a:cubicBezTo>
                  <a:lnTo>
                    <a:pt x="376" y="2240"/>
                  </a:lnTo>
                  <a:lnTo>
                    <a:pt x="405" y="2229"/>
                  </a:lnTo>
                  <a:lnTo>
                    <a:pt x="389" y="2245"/>
                  </a:lnTo>
                  <a:lnTo>
                    <a:pt x="373" y="2261"/>
                  </a:lnTo>
                  <a:cubicBezTo>
                    <a:pt x="365" y="2268"/>
                    <a:pt x="355" y="2272"/>
                    <a:pt x="344" y="2272"/>
                  </a:cubicBezTo>
                  <a:lnTo>
                    <a:pt x="312" y="2272"/>
                  </a:lnTo>
                  <a:lnTo>
                    <a:pt x="341" y="2261"/>
                  </a:lnTo>
                  <a:lnTo>
                    <a:pt x="325" y="2277"/>
                  </a:lnTo>
                  <a:cubicBezTo>
                    <a:pt x="317" y="2284"/>
                    <a:pt x="307" y="2288"/>
                    <a:pt x="296" y="2288"/>
                  </a:cubicBezTo>
                  <a:lnTo>
                    <a:pt x="280" y="2288"/>
                  </a:lnTo>
                  <a:lnTo>
                    <a:pt x="264" y="2288"/>
                  </a:lnTo>
                  <a:lnTo>
                    <a:pt x="248" y="2288"/>
                  </a:lnTo>
                  <a:lnTo>
                    <a:pt x="277" y="2277"/>
                  </a:lnTo>
                  <a:lnTo>
                    <a:pt x="261" y="2293"/>
                  </a:lnTo>
                  <a:cubicBezTo>
                    <a:pt x="253" y="2300"/>
                    <a:pt x="243" y="2304"/>
                    <a:pt x="232" y="2304"/>
                  </a:cubicBezTo>
                  <a:lnTo>
                    <a:pt x="216" y="2304"/>
                  </a:lnTo>
                  <a:lnTo>
                    <a:pt x="200" y="2304"/>
                  </a:lnTo>
                  <a:lnTo>
                    <a:pt x="168" y="2304"/>
                  </a:lnTo>
                  <a:lnTo>
                    <a:pt x="197" y="2293"/>
                  </a:lnTo>
                  <a:lnTo>
                    <a:pt x="181" y="2309"/>
                  </a:lnTo>
                  <a:cubicBezTo>
                    <a:pt x="173" y="2316"/>
                    <a:pt x="163" y="2320"/>
                    <a:pt x="152" y="2320"/>
                  </a:cubicBezTo>
                  <a:lnTo>
                    <a:pt x="136" y="2320"/>
                  </a:lnTo>
                  <a:lnTo>
                    <a:pt x="165" y="2309"/>
                  </a:lnTo>
                  <a:lnTo>
                    <a:pt x="149" y="2325"/>
                  </a:lnTo>
                  <a:lnTo>
                    <a:pt x="133" y="2341"/>
                  </a:lnTo>
                  <a:lnTo>
                    <a:pt x="117" y="2357"/>
                  </a:lnTo>
                  <a:cubicBezTo>
                    <a:pt x="109" y="2364"/>
                    <a:pt x="99" y="2368"/>
                    <a:pt x="88" y="2368"/>
                  </a:cubicBezTo>
                  <a:lnTo>
                    <a:pt x="72" y="2368"/>
                  </a:lnTo>
                  <a:lnTo>
                    <a:pt x="40" y="2368"/>
                  </a:lnTo>
                  <a:cubicBezTo>
                    <a:pt x="18" y="2368"/>
                    <a:pt x="0" y="2351"/>
                    <a:pt x="0" y="2328"/>
                  </a:cubicBezTo>
                  <a:cubicBezTo>
                    <a:pt x="0" y="2306"/>
                    <a:pt x="18" y="2288"/>
                    <a:pt x="40" y="2288"/>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2" name="Freeform 14">
              <a:extLst>
                <a:ext uri="{FF2B5EF4-FFF2-40B4-BE49-F238E27FC236}">
                  <a16:creationId xmlns:a16="http://schemas.microsoft.com/office/drawing/2014/main" id="{F2E7307E-52B8-42F0-90EA-6D119540C859}"/>
                </a:ext>
              </a:extLst>
            </p:cNvPr>
            <p:cNvSpPr>
              <a:spLocks/>
            </p:cNvSpPr>
            <p:nvPr/>
          </p:nvSpPr>
          <p:spPr bwMode="auto">
            <a:xfrm>
              <a:off x="8223551" y="1935163"/>
              <a:ext cx="635416" cy="442913"/>
            </a:xfrm>
            <a:custGeom>
              <a:avLst/>
              <a:gdLst>
                <a:gd name="T0" fmla="*/ 58 w 2421"/>
                <a:gd name="T1" fmla="*/ 1287 h 1414"/>
                <a:gd name="T2" fmla="*/ 122 w 2421"/>
                <a:gd name="T3" fmla="*/ 1223 h 1414"/>
                <a:gd name="T4" fmla="*/ 237 w 2421"/>
                <a:gd name="T5" fmla="*/ 1168 h 1414"/>
                <a:gd name="T6" fmla="*/ 301 w 2421"/>
                <a:gd name="T7" fmla="*/ 1120 h 1414"/>
                <a:gd name="T8" fmla="*/ 413 w 2421"/>
                <a:gd name="T9" fmla="*/ 1120 h 1414"/>
                <a:gd name="T10" fmla="*/ 493 w 2421"/>
                <a:gd name="T11" fmla="*/ 1088 h 1414"/>
                <a:gd name="T12" fmla="*/ 589 w 2421"/>
                <a:gd name="T13" fmla="*/ 1088 h 1414"/>
                <a:gd name="T14" fmla="*/ 646 w 2421"/>
                <a:gd name="T15" fmla="*/ 993 h 1414"/>
                <a:gd name="T16" fmla="*/ 733 w 2421"/>
                <a:gd name="T17" fmla="*/ 864 h 1414"/>
                <a:gd name="T18" fmla="*/ 845 w 2421"/>
                <a:gd name="T19" fmla="*/ 864 h 1414"/>
                <a:gd name="T20" fmla="*/ 925 w 2421"/>
                <a:gd name="T21" fmla="*/ 768 h 1414"/>
                <a:gd name="T22" fmla="*/ 989 w 2421"/>
                <a:gd name="T23" fmla="*/ 720 h 1414"/>
                <a:gd name="T24" fmla="*/ 1018 w 2421"/>
                <a:gd name="T25" fmla="*/ 615 h 1414"/>
                <a:gd name="T26" fmla="*/ 1101 w 2421"/>
                <a:gd name="T27" fmla="*/ 544 h 1414"/>
                <a:gd name="T28" fmla="*/ 1213 w 2421"/>
                <a:gd name="T29" fmla="*/ 544 h 1414"/>
                <a:gd name="T30" fmla="*/ 1277 w 2421"/>
                <a:gd name="T31" fmla="*/ 480 h 1414"/>
                <a:gd name="T32" fmla="*/ 1389 w 2421"/>
                <a:gd name="T33" fmla="*/ 480 h 1414"/>
                <a:gd name="T34" fmla="*/ 1453 w 2421"/>
                <a:gd name="T35" fmla="*/ 416 h 1414"/>
                <a:gd name="T36" fmla="*/ 1565 w 2421"/>
                <a:gd name="T37" fmla="*/ 416 h 1414"/>
                <a:gd name="T38" fmla="*/ 1677 w 2421"/>
                <a:gd name="T39" fmla="*/ 416 h 1414"/>
                <a:gd name="T40" fmla="*/ 1741 w 2421"/>
                <a:gd name="T41" fmla="*/ 352 h 1414"/>
                <a:gd name="T42" fmla="*/ 1821 w 2421"/>
                <a:gd name="T43" fmla="*/ 272 h 1414"/>
                <a:gd name="T44" fmla="*/ 1885 w 2421"/>
                <a:gd name="T45" fmla="*/ 192 h 1414"/>
                <a:gd name="T46" fmla="*/ 1942 w 2421"/>
                <a:gd name="T47" fmla="*/ 226 h 1414"/>
                <a:gd name="T48" fmla="*/ 2077 w 2421"/>
                <a:gd name="T49" fmla="*/ 96 h 1414"/>
                <a:gd name="T50" fmla="*/ 2118 w 2421"/>
                <a:gd name="T51" fmla="*/ 34 h 1414"/>
                <a:gd name="T52" fmla="*/ 2253 w 2421"/>
                <a:gd name="T53" fmla="*/ 0 h 1414"/>
                <a:gd name="T54" fmla="*/ 2365 w 2421"/>
                <a:gd name="T55" fmla="*/ 0 h 1414"/>
                <a:gd name="T56" fmla="*/ 2317 w 2421"/>
                <a:gd name="T57" fmla="*/ 80 h 1414"/>
                <a:gd name="T58" fmla="*/ 2221 w 2421"/>
                <a:gd name="T59" fmla="*/ 80 h 1414"/>
                <a:gd name="T60" fmla="*/ 2141 w 2421"/>
                <a:gd name="T61" fmla="*/ 176 h 1414"/>
                <a:gd name="T62" fmla="*/ 2029 w 2421"/>
                <a:gd name="T63" fmla="*/ 176 h 1414"/>
                <a:gd name="T64" fmla="*/ 1965 w 2421"/>
                <a:gd name="T65" fmla="*/ 272 h 1414"/>
                <a:gd name="T66" fmla="*/ 1909 w 2421"/>
                <a:gd name="T67" fmla="*/ 320 h 1414"/>
                <a:gd name="T68" fmla="*/ 1789 w 2421"/>
                <a:gd name="T69" fmla="*/ 352 h 1414"/>
                <a:gd name="T70" fmla="*/ 1764 w 2421"/>
                <a:gd name="T71" fmla="*/ 402 h 1414"/>
                <a:gd name="T72" fmla="*/ 1645 w 2421"/>
                <a:gd name="T73" fmla="*/ 496 h 1414"/>
                <a:gd name="T74" fmla="*/ 1533 w 2421"/>
                <a:gd name="T75" fmla="*/ 496 h 1414"/>
                <a:gd name="T76" fmla="*/ 1421 w 2421"/>
                <a:gd name="T77" fmla="*/ 496 h 1414"/>
                <a:gd name="T78" fmla="*/ 1357 w 2421"/>
                <a:gd name="T79" fmla="*/ 560 h 1414"/>
                <a:gd name="T80" fmla="*/ 1300 w 2421"/>
                <a:gd name="T81" fmla="*/ 594 h 1414"/>
                <a:gd name="T82" fmla="*/ 1165 w 2421"/>
                <a:gd name="T83" fmla="*/ 624 h 1414"/>
                <a:gd name="T84" fmla="*/ 1123 w 2421"/>
                <a:gd name="T85" fmla="*/ 597 h 1414"/>
                <a:gd name="T86" fmla="*/ 1021 w 2421"/>
                <a:gd name="T87" fmla="*/ 736 h 1414"/>
                <a:gd name="T88" fmla="*/ 957 w 2421"/>
                <a:gd name="T89" fmla="*/ 800 h 1414"/>
                <a:gd name="T90" fmla="*/ 877 w 2421"/>
                <a:gd name="T91" fmla="*/ 848 h 1414"/>
                <a:gd name="T92" fmla="*/ 813 w 2421"/>
                <a:gd name="T93" fmla="*/ 944 h 1414"/>
                <a:gd name="T94" fmla="*/ 755 w 2421"/>
                <a:gd name="T95" fmla="*/ 965 h 1414"/>
                <a:gd name="T96" fmla="*/ 691 w 2421"/>
                <a:gd name="T97" fmla="*/ 1141 h 1414"/>
                <a:gd name="T98" fmla="*/ 557 w 2421"/>
                <a:gd name="T99" fmla="*/ 1168 h 1414"/>
                <a:gd name="T100" fmla="*/ 445 w 2421"/>
                <a:gd name="T101" fmla="*/ 1168 h 1414"/>
                <a:gd name="T102" fmla="*/ 381 w 2421"/>
                <a:gd name="T103" fmla="*/ 1200 h 1414"/>
                <a:gd name="T104" fmla="*/ 269 w 2421"/>
                <a:gd name="T105" fmla="*/ 1200 h 1414"/>
                <a:gd name="T106" fmla="*/ 205 w 2421"/>
                <a:gd name="T107" fmla="*/ 1248 h 1414"/>
                <a:gd name="T108" fmla="*/ 141 w 2421"/>
                <a:gd name="T109" fmla="*/ 1312 h 1414"/>
                <a:gd name="T110" fmla="*/ 77 w 2421"/>
                <a:gd name="T111" fmla="*/ 1344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21" h="1414">
                  <a:moveTo>
                    <a:pt x="10" y="1351"/>
                  </a:moveTo>
                  <a:lnTo>
                    <a:pt x="26" y="1319"/>
                  </a:lnTo>
                  <a:lnTo>
                    <a:pt x="42" y="1287"/>
                  </a:lnTo>
                  <a:cubicBezTo>
                    <a:pt x="48" y="1273"/>
                    <a:pt x="62" y="1264"/>
                    <a:pt x="77" y="1264"/>
                  </a:cubicBezTo>
                  <a:lnTo>
                    <a:pt x="93" y="1264"/>
                  </a:lnTo>
                  <a:lnTo>
                    <a:pt x="58" y="1287"/>
                  </a:lnTo>
                  <a:lnTo>
                    <a:pt x="74" y="1255"/>
                  </a:lnTo>
                  <a:cubicBezTo>
                    <a:pt x="80" y="1241"/>
                    <a:pt x="94" y="1232"/>
                    <a:pt x="109" y="1232"/>
                  </a:cubicBezTo>
                  <a:lnTo>
                    <a:pt x="125" y="1232"/>
                  </a:lnTo>
                  <a:lnTo>
                    <a:pt x="141" y="1232"/>
                  </a:lnTo>
                  <a:lnTo>
                    <a:pt x="106" y="1255"/>
                  </a:lnTo>
                  <a:lnTo>
                    <a:pt x="122" y="1223"/>
                  </a:lnTo>
                  <a:cubicBezTo>
                    <a:pt x="124" y="1219"/>
                    <a:pt x="126" y="1215"/>
                    <a:pt x="129" y="1212"/>
                  </a:cubicBezTo>
                  <a:lnTo>
                    <a:pt x="161" y="1180"/>
                  </a:lnTo>
                  <a:cubicBezTo>
                    <a:pt x="169" y="1173"/>
                    <a:pt x="179" y="1168"/>
                    <a:pt x="189" y="1168"/>
                  </a:cubicBezTo>
                  <a:lnTo>
                    <a:pt x="205" y="1168"/>
                  </a:lnTo>
                  <a:lnTo>
                    <a:pt x="221" y="1168"/>
                  </a:lnTo>
                  <a:lnTo>
                    <a:pt x="237" y="1168"/>
                  </a:lnTo>
                  <a:lnTo>
                    <a:pt x="253" y="1168"/>
                  </a:lnTo>
                  <a:lnTo>
                    <a:pt x="216" y="1196"/>
                  </a:lnTo>
                  <a:lnTo>
                    <a:pt x="232" y="1148"/>
                  </a:lnTo>
                  <a:cubicBezTo>
                    <a:pt x="237" y="1131"/>
                    <a:pt x="252" y="1120"/>
                    <a:pt x="269" y="1120"/>
                  </a:cubicBezTo>
                  <a:lnTo>
                    <a:pt x="285" y="1120"/>
                  </a:lnTo>
                  <a:lnTo>
                    <a:pt x="301" y="1120"/>
                  </a:lnTo>
                  <a:lnTo>
                    <a:pt x="333" y="1120"/>
                  </a:lnTo>
                  <a:lnTo>
                    <a:pt x="349" y="1120"/>
                  </a:lnTo>
                  <a:lnTo>
                    <a:pt x="365" y="1120"/>
                  </a:lnTo>
                  <a:lnTo>
                    <a:pt x="381" y="1120"/>
                  </a:lnTo>
                  <a:lnTo>
                    <a:pt x="397" y="1120"/>
                  </a:lnTo>
                  <a:lnTo>
                    <a:pt x="413" y="1120"/>
                  </a:lnTo>
                  <a:lnTo>
                    <a:pt x="378" y="1143"/>
                  </a:lnTo>
                  <a:lnTo>
                    <a:pt x="394" y="1111"/>
                  </a:lnTo>
                  <a:cubicBezTo>
                    <a:pt x="400" y="1097"/>
                    <a:pt x="414" y="1088"/>
                    <a:pt x="429" y="1088"/>
                  </a:cubicBezTo>
                  <a:lnTo>
                    <a:pt x="445" y="1088"/>
                  </a:lnTo>
                  <a:lnTo>
                    <a:pt x="477" y="1088"/>
                  </a:lnTo>
                  <a:lnTo>
                    <a:pt x="493" y="1088"/>
                  </a:lnTo>
                  <a:lnTo>
                    <a:pt x="509" y="1088"/>
                  </a:lnTo>
                  <a:lnTo>
                    <a:pt x="525" y="1088"/>
                  </a:lnTo>
                  <a:lnTo>
                    <a:pt x="541" y="1088"/>
                  </a:lnTo>
                  <a:lnTo>
                    <a:pt x="557" y="1088"/>
                  </a:lnTo>
                  <a:lnTo>
                    <a:pt x="573" y="1088"/>
                  </a:lnTo>
                  <a:lnTo>
                    <a:pt x="589" y="1088"/>
                  </a:lnTo>
                  <a:lnTo>
                    <a:pt x="621" y="1088"/>
                  </a:lnTo>
                  <a:lnTo>
                    <a:pt x="637" y="1088"/>
                  </a:lnTo>
                  <a:lnTo>
                    <a:pt x="653" y="1088"/>
                  </a:lnTo>
                  <a:lnTo>
                    <a:pt x="616" y="1116"/>
                  </a:lnTo>
                  <a:lnTo>
                    <a:pt x="632" y="1068"/>
                  </a:lnTo>
                  <a:lnTo>
                    <a:pt x="646" y="993"/>
                  </a:lnTo>
                  <a:cubicBezTo>
                    <a:pt x="650" y="974"/>
                    <a:pt x="666" y="960"/>
                    <a:pt x="685" y="960"/>
                  </a:cubicBezTo>
                  <a:lnTo>
                    <a:pt x="701" y="960"/>
                  </a:lnTo>
                  <a:lnTo>
                    <a:pt x="664" y="988"/>
                  </a:lnTo>
                  <a:lnTo>
                    <a:pt x="680" y="940"/>
                  </a:lnTo>
                  <a:lnTo>
                    <a:pt x="696" y="892"/>
                  </a:lnTo>
                  <a:cubicBezTo>
                    <a:pt x="701" y="875"/>
                    <a:pt x="716" y="864"/>
                    <a:pt x="733" y="864"/>
                  </a:cubicBezTo>
                  <a:lnTo>
                    <a:pt x="765" y="864"/>
                  </a:lnTo>
                  <a:lnTo>
                    <a:pt x="781" y="864"/>
                  </a:lnTo>
                  <a:lnTo>
                    <a:pt x="797" y="864"/>
                  </a:lnTo>
                  <a:lnTo>
                    <a:pt x="813" y="864"/>
                  </a:lnTo>
                  <a:lnTo>
                    <a:pt x="829" y="864"/>
                  </a:lnTo>
                  <a:lnTo>
                    <a:pt x="845" y="864"/>
                  </a:lnTo>
                  <a:lnTo>
                    <a:pt x="808" y="892"/>
                  </a:lnTo>
                  <a:lnTo>
                    <a:pt x="824" y="844"/>
                  </a:lnTo>
                  <a:lnTo>
                    <a:pt x="840" y="796"/>
                  </a:lnTo>
                  <a:cubicBezTo>
                    <a:pt x="845" y="779"/>
                    <a:pt x="860" y="768"/>
                    <a:pt x="877" y="768"/>
                  </a:cubicBezTo>
                  <a:lnTo>
                    <a:pt x="909" y="768"/>
                  </a:lnTo>
                  <a:lnTo>
                    <a:pt x="925" y="768"/>
                  </a:lnTo>
                  <a:lnTo>
                    <a:pt x="941" y="768"/>
                  </a:lnTo>
                  <a:lnTo>
                    <a:pt x="904" y="796"/>
                  </a:lnTo>
                  <a:lnTo>
                    <a:pt x="920" y="748"/>
                  </a:lnTo>
                  <a:cubicBezTo>
                    <a:pt x="925" y="731"/>
                    <a:pt x="940" y="720"/>
                    <a:pt x="957" y="720"/>
                  </a:cubicBezTo>
                  <a:lnTo>
                    <a:pt x="973" y="720"/>
                  </a:lnTo>
                  <a:lnTo>
                    <a:pt x="989" y="720"/>
                  </a:lnTo>
                  <a:lnTo>
                    <a:pt x="951" y="751"/>
                  </a:lnTo>
                  <a:lnTo>
                    <a:pt x="967" y="687"/>
                  </a:lnTo>
                  <a:cubicBezTo>
                    <a:pt x="971" y="669"/>
                    <a:pt x="987" y="656"/>
                    <a:pt x="1005" y="656"/>
                  </a:cubicBezTo>
                  <a:lnTo>
                    <a:pt x="1021" y="656"/>
                  </a:lnTo>
                  <a:lnTo>
                    <a:pt x="986" y="679"/>
                  </a:lnTo>
                  <a:lnTo>
                    <a:pt x="1018" y="615"/>
                  </a:lnTo>
                  <a:cubicBezTo>
                    <a:pt x="1024" y="601"/>
                    <a:pt x="1038" y="592"/>
                    <a:pt x="1053" y="592"/>
                  </a:cubicBezTo>
                  <a:lnTo>
                    <a:pt x="1069" y="592"/>
                  </a:lnTo>
                  <a:lnTo>
                    <a:pt x="1032" y="620"/>
                  </a:lnTo>
                  <a:lnTo>
                    <a:pt x="1048" y="572"/>
                  </a:lnTo>
                  <a:cubicBezTo>
                    <a:pt x="1053" y="555"/>
                    <a:pt x="1068" y="544"/>
                    <a:pt x="1085" y="544"/>
                  </a:cubicBezTo>
                  <a:lnTo>
                    <a:pt x="1101" y="544"/>
                  </a:lnTo>
                  <a:lnTo>
                    <a:pt x="1117" y="544"/>
                  </a:lnTo>
                  <a:lnTo>
                    <a:pt x="1133" y="544"/>
                  </a:lnTo>
                  <a:lnTo>
                    <a:pt x="1149" y="544"/>
                  </a:lnTo>
                  <a:lnTo>
                    <a:pt x="1165" y="544"/>
                  </a:lnTo>
                  <a:lnTo>
                    <a:pt x="1197" y="544"/>
                  </a:lnTo>
                  <a:lnTo>
                    <a:pt x="1213" y="544"/>
                  </a:lnTo>
                  <a:lnTo>
                    <a:pt x="1229" y="544"/>
                  </a:lnTo>
                  <a:lnTo>
                    <a:pt x="1245" y="544"/>
                  </a:lnTo>
                  <a:lnTo>
                    <a:pt x="1261" y="544"/>
                  </a:lnTo>
                  <a:lnTo>
                    <a:pt x="1223" y="575"/>
                  </a:lnTo>
                  <a:lnTo>
                    <a:pt x="1239" y="511"/>
                  </a:lnTo>
                  <a:cubicBezTo>
                    <a:pt x="1243" y="493"/>
                    <a:pt x="1259" y="480"/>
                    <a:pt x="1277" y="480"/>
                  </a:cubicBezTo>
                  <a:lnTo>
                    <a:pt x="1293" y="480"/>
                  </a:lnTo>
                  <a:lnTo>
                    <a:pt x="1309" y="480"/>
                  </a:lnTo>
                  <a:lnTo>
                    <a:pt x="1341" y="480"/>
                  </a:lnTo>
                  <a:lnTo>
                    <a:pt x="1357" y="480"/>
                  </a:lnTo>
                  <a:lnTo>
                    <a:pt x="1373" y="480"/>
                  </a:lnTo>
                  <a:lnTo>
                    <a:pt x="1389" y="480"/>
                  </a:lnTo>
                  <a:lnTo>
                    <a:pt x="1351" y="511"/>
                  </a:lnTo>
                  <a:lnTo>
                    <a:pt x="1367" y="447"/>
                  </a:lnTo>
                  <a:cubicBezTo>
                    <a:pt x="1371" y="429"/>
                    <a:pt x="1387" y="416"/>
                    <a:pt x="1405" y="416"/>
                  </a:cubicBezTo>
                  <a:lnTo>
                    <a:pt x="1421" y="416"/>
                  </a:lnTo>
                  <a:lnTo>
                    <a:pt x="1437" y="416"/>
                  </a:lnTo>
                  <a:lnTo>
                    <a:pt x="1453" y="416"/>
                  </a:lnTo>
                  <a:lnTo>
                    <a:pt x="1485" y="416"/>
                  </a:lnTo>
                  <a:lnTo>
                    <a:pt x="1501" y="416"/>
                  </a:lnTo>
                  <a:lnTo>
                    <a:pt x="1517" y="416"/>
                  </a:lnTo>
                  <a:lnTo>
                    <a:pt x="1533" y="416"/>
                  </a:lnTo>
                  <a:lnTo>
                    <a:pt x="1549" y="416"/>
                  </a:lnTo>
                  <a:lnTo>
                    <a:pt x="1565" y="416"/>
                  </a:lnTo>
                  <a:lnTo>
                    <a:pt x="1581" y="416"/>
                  </a:lnTo>
                  <a:lnTo>
                    <a:pt x="1597" y="416"/>
                  </a:lnTo>
                  <a:lnTo>
                    <a:pt x="1629" y="416"/>
                  </a:lnTo>
                  <a:lnTo>
                    <a:pt x="1645" y="416"/>
                  </a:lnTo>
                  <a:lnTo>
                    <a:pt x="1661" y="416"/>
                  </a:lnTo>
                  <a:lnTo>
                    <a:pt x="1677" y="416"/>
                  </a:lnTo>
                  <a:lnTo>
                    <a:pt x="1693" y="416"/>
                  </a:lnTo>
                  <a:lnTo>
                    <a:pt x="1709" y="416"/>
                  </a:lnTo>
                  <a:lnTo>
                    <a:pt x="1671" y="447"/>
                  </a:lnTo>
                  <a:lnTo>
                    <a:pt x="1687" y="383"/>
                  </a:lnTo>
                  <a:cubicBezTo>
                    <a:pt x="1691" y="365"/>
                    <a:pt x="1707" y="352"/>
                    <a:pt x="1725" y="352"/>
                  </a:cubicBezTo>
                  <a:lnTo>
                    <a:pt x="1741" y="352"/>
                  </a:lnTo>
                  <a:lnTo>
                    <a:pt x="1704" y="378"/>
                  </a:lnTo>
                  <a:lnTo>
                    <a:pt x="1736" y="298"/>
                  </a:lnTo>
                  <a:cubicBezTo>
                    <a:pt x="1742" y="282"/>
                    <a:pt x="1757" y="272"/>
                    <a:pt x="1773" y="272"/>
                  </a:cubicBezTo>
                  <a:lnTo>
                    <a:pt x="1789" y="272"/>
                  </a:lnTo>
                  <a:lnTo>
                    <a:pt x="1805" y="272"/>
                  </a:lnTo>
                  <a:lnTo>
                    <a:pt x="1821" y="272"/>
                  </a:lnTo>
                  <a:lnTo>
                    <a:pt x="1837" y="272"/>
                  </a:lnTo>
                  <a:lnTo>
                    <a:pt x="1853" y="272"/>
                  </a:lnTo>
                  <a:lnTo>
                    <a:pt x="1869" y="272"/>
                  </a:lnTo>
                  <a:lnTo>
                    <a:pt x="1830" y="305"/>
                  </a:lnTo>
                  <a:lnTo>
                    <a:pt x="1846" y="225"/>
                  </a:lnTo>
                  <a:cubicBezTo>
                    <a:pt x="1850" y="206"/>
                    <a:pt x="1866" y="192"/>
                    <a:pt x="1885" y="192"/>
                  </a:cubicBezTo>
                  <a:lnTo>
                    <a:pt x="1917" y="192"/>
                  </a:lnTo>
                  <a:lnTo>
                    <a:pt x="1933" y="192"/>
                  </a:lnTo>
                  <a:lnTo>
                    <a:pt x="1949" y="192"/>
                  </a:lnTo>
                  <a:lnTo>
                    <a:pt x="1965" y="192"/>
                  </a:lnTo>
                  <a:lnTo>
                    <a:pt x="1981" y="192"/>
                  </a:lnTo>
                  <a:lnTo>
                    <a:pt x="1942" y="226"/>
                  </a:lnTo>
                  <a:lnTo>
                    <a:pt x="1958" y="130"/>
                  </a:lnTo>
                  <a:cubicBezTo>
                    <a:pt x="1961" y="111"/>
                    <a:pt x="1978" y="96"/>
                    <a:pt x="1997" y="96"/>
                  </a:cubicBezTo>
                  <a:lnTo>
                    <a:pt x="2013" y="96"/>
                  </a:lnTo>
                  <a:lnTo>
                    <a:pt x="2029" y="96"/>
                  </a:lnTo>
                  <a:lnTo>
                    <a:pt x="2061" y="96"/>
                  </a:lnTo>
                  <a:lnTo>
                    <a:pt x="2077" y="96"/>
                  </a:lnTo>
                  <a:lnTo>
                    <a:pt x="2093" y="96"/>
                  </a:lnTo>
                  <a:lnTo>
                    <a:pt x="2109" y="96"/>
                  </a:lnTo>
                  <a:lnTo>
                    <a:pt x="2125" y="96"/>
                  </a:lnTo>
                  <a:lnTo>
                    <a:pt x="2141" y="96"/>
                  </a:lnTo>
                  <a:lnTo>
                    <a:pt x="2102" y="130"/>
                  </a:lnTo>
                  <a:lnTo>
                    <a:pt x="2118" y="34"/>
                  </a:lnTo>
                  <a:cubicBezTo>
                    <a:pt x="2121" y="15"/>
                    <a:pt x="2138" y="0"/>
                    <a:pt x="2157" y="0"/>
                  </a:cubicBezTo>
                  <a:lnTo>
                    <a:pt x="2173" y="0"/>
                  </a:lnTo>
                  <a:lnTo>
                    <a:pt x="2205" y="0"/>
                  </a:lnTo>
                  <a:lnTo>
                    <a:pt x="2221" y="0"/>
                  </a:lnTo>
                  <a:lnTo>
                    <a:pt x="2237" y="0"/>
                  </a:lnTo>
                  <a:lnTo>
                    <a:pt x="2253" y="0"/>
                  </a:lnTo>
                  <a:lnTo>
                    <a:pt x="2269" y="0"/>
                  </a:lnTo>
                  <a:lnTo>
                    <a:pt x="2285" y="0"/>
                  </a:lnTo>
                  <a:lnTo>
                    <a:pt x="2301" y="0"/>
                  </a:lnTo>
                  <a:lnTo>
                    <a:pt x="2317" y="0"/>
                  </a:lnTo>
                  <a:lnTo>
                    <a:pt x="2349" y="0"/>
                  </a:lnTo>
                  <a:lnTo>
                    <a:pt x="2365" y="0"/>
                  </a:lnTo>
                  <a:lnTo>
                    <a:pt x="2381" y="0"/>
                  </a:lnTo>
                  <a:cubicBezTo>
                    <a:pt x="2404" y="0"/>
                    <a:pt x="2421" y="18"/>
                    <a:pt x="2421" y="40"/>
                  </a:cubicBezTo>
                  <a:cubicBezTo>
                    <a:pt x="2421" y="63"/>
                    <a:pt x="2404" y="80"/>
                    <a:pt x="2381" y="80"/>
                  </a:cubicBezTo>
                  <a:lnTo>
                    <a:pt x="2365" y="80"/>
                  </a:lnTo>
                  <a:lnTo>
                    <a:pt x="2349" y="80"/>
                  </a:lnTo>
                  <a:lnTo>
                    <a:pt x="2317" y="80"/>
                  </a:lnTo>
                  <a:lnTo>
                    <a:pt x="2301" y="80"/>
                  </a:lnTo>
                  <a:lnTo>
                    <a:pt x="2285" y="80"/>
                  </a:lnTo>
                  <a:lnTo>
                    <a:pt x="2269" y="80"/>
                  </a:lnTo>
                  <a:lnTo>
                    <a:pt x="2253" y="80"/>
                  </a:lnTo>
                  <a:lnTo>
                    <a:pt x="2237" y="80"/>
                  </a:lnTo>
                  <a:lnTo>
                    <a:pt x="2221" y="80"/>
                  </a:lnTo>
                  <a:lnTo>
                    <a:pt x="2205" y="80"/>
                  </a:lnTo>
                  <a:lnTo>
                    <a:pt x="2173" y="80"/>
                  </a:lnTo>
                  <a:lnTo>
                    <a:pt x="2157" y="80"/>
                  </a:lnTo>
                  <a:lnTo>
                    <a:pt x="2197" y="47"/>
                  </a:lnTo>
                  <a:lnTo>
                    <a:pt x="2181" y="143"/>
                  </a:lnTo>
                  <a:cubicBezTo>
                    <a:pt x="2178" y="162"/>
                    <a:pt x="2161" y="176"/>
                    <a:pt x="2141" y="176"/>
                  </a:cubicBezTo>
                  <a:lnTo>
                    <a:pt x="2125" y="176"/>
                  </a:lnTo>
                  <a:lnTo>
                    <a:pt x="2109" y="176"/>
                  </a:lnTo>
                  <a:lnTo>
                    <a:pt x="2093" y="176"/>
                  </a:lnTo>
                  <a:lnTo>
                    <a:pt x="2077" y="176"/>
                  </a:lnTo>
                  <a:lnTo>
                    <a:pt x="2061" y="176"/>
                  </a:lnTo>
                  <a:lnTo>
                    <a:pt x="2029" y="176"/>
                  </a:lnTo>
                  <a:lnTo>
                    <a:pt x="2013" y="176"/>
                  </a:lnTo>
                  <a:lnTo>
                    <a:pt x="1997" y="176"/>
                  </a:lnTo>
                  <a:lnTo>
                    <a:pt x="2037" y="143"/>
                  </a:lnTo>
                  <a:lnTo>
                    <a:pt x="2021" y="239"/>
                  </a:lnTo>
                  <a:cubicBezTo>
                    <a:pt x="2018" y="258"/>
                    <a:pt x="2001" y="272"/>
                    <a:pt x="1981" y="272"/>
                  </a:cubicBezTo>
                  <a:lnTo>
                    <a:pt x="1965" y="272"/>
                  </a:lnTo>
                  <a:lnTo>
                    <a:pt x="1949" y="272"/>
                  </a:lnTo>
                  <a:lnTo>
                    <a:pt x="1933" y="272"/>
                  </a:lnTo>
                  <a:lnTo>
                    <a:pt x="1917" y="272"/>
                  </a:lnTo>
                  <a:lnTo>
                    <a:pt x="1885" y="272"/>
                  </a:lnTo>
                  <a:lnTo>
                    <a:pt x="1925" y="240"/>
                  </a:lnTo>
                  <a:lnTo>
                    <a:pt x="1909" y="320"/>
                  </a:lnTo>
                  <a:cubicBezTo>
                    <a:pt x="1905" y="339"/>
                    <a:pt x="1889" y="352"/>
                    <a:pt x="1869" y="352"/>
                  </a:cubicBezTo>
                  <a:lnTo>
                    <a:pt x="1853" y="352"/>
                  </a:lnTo>
                  <a:lnTo>
                    <a:pt x="1837" y="352"/>
                  </a:lnTo>
                  <a:lnTo>
                    <a:pt x="1821" y="352"/>
                  </a:lnTo>
                  <a:lnTo>
                    <a:pt x="1805" y="352"/>
                  </a:lnTo>
                  <a:lnTo>
                    <a:pt x="1789" y="352"/>
                  </a:lnTo>
                  <a:lnTo>
                    <a:pt x="1773" y="352"/>
                  </a:lnTo>
                  <a:lnTo>
                    <a:pt x="1811" y="327"/>
                  </a:lnTo>
                  <a:lnTo>
                    <a:pt x="1779" y="407"/>
                  </a:lnTo>
                  <a:cubicBezTo>
                    <a:pt x="1773" y="423"/>
                    <a:pt x="1758" y="432"/>
                    <a:pt x="1741" y="432"/>
                  </a:cubicBezTo>
                  <a:lnTo>
                    <a:pt x="1725" y="432"/>
                  </a:lnTo>
                  <a:lnTo>
                    <a:pt x="1764" y="402"/>
                  </a:lnTo>
                  <a:lnTo>
                    <a:pt x="1748" y="466"/>
                  </a:lnTo>
                  <a:cubicBezTo>
                    <a:pt x="1744" y="484"/>
                    <a:pt x="1728" y="496"/>
                    <a:pt x="1709" y="496"/>
                  </a:cubicBezTo>
                  <a:lnTo>
                    <a:pt x="1693" y="496"/>
                  </a:lnTo>
                  <a:lnTo>
                    <a:pt x="1677" y="496"/>
                  </a:lnTo>
                  <a:lnTo>
                    <a:pt x="1661" y="496"/>
                  </a:lnTo>
                  <a:lnTo>
                    <a:pt x="1645" y="496"/>
                  </a:lnTo>
                  <a:lnTo>
                    <a:pt x="1629" y="496"/>
                  </a:lnTo>
                  <a:lnTo>
                    <a:pt x="1597" y="496"/>
                  </a:lnTo>
                  <a:lnTo>
                    <a:pt x="1581" y="496"/>
                  </a:lnTo>
                  <a:lnTo>
                    <a:pt x="1565" y="496"/>
                  </a:lnTo>
                  <a:lnTo>
                    <a:pt x="1549" y="496"/>
                  </a:lnTo>
                  <a:lnTo>
                    <a:pt x="1533" y="496"/>
                  </a:lnTo>
                  <a:lnTo>
                    <a:pt x="1517" y="496"/>
                  </a:lnTo>
                  <a:lnTo>
                    <a:pt x="1501" y="496"/>
                  </a:lnTo>
                  <a:lnTo>
                    <a:pt x="1485" y="496"/>
                  </a:lnTo>
                  <a:lnTo>
                    <a:pt x="1453" y="496"/>
                  </a:lnTo>
                  <a:lnTo>
                    <a:pt x="1437" y="496"/>
                  </a:lnTo>
                  <a:lnTo>
                    <a:pt x="1421" y="496"/>
                  </a:lnTo>
                  <a:lnTo>
                    <a:pt x="1405" y="496"/>
                  </a:lnTo>
                  <a:lnTo>
                    <a:pt x="1444" y="466"/>
                  </a:lnTo>
                  <a:lnTo>
                    <a:pt x="1428" y="530"/>
                  </a:lnTo>
                  <a:cubicBezTo>
                    <a:pt x="1424" y="548"/>
                    <a:pt x="1408" y="560"/>
                    <a:pt x="1389" y="560"/>
                  </a:cubicBezTo>
                  <a:lnTo>
                    <a:pt x="1373" y="560"/>
                  </a:lnTo>
                  <a:lnTo>
                    <a:pt x="1357" y="560"/>
                  </a:lnTo>
                  <a:lnTo>
                    <a:pt x="1341" y="560"/>
                  </a:lnTo>
                  <a:lnTo>
                    <a:pt x="1309" y="560"/>
                  </a:lnTo>
                  <a:lnTo>
                    <a:pt x="1293" y="560"/>
                  </a:lnTo>
                  <a:lnTo>
                    <a:pt x="1277" y="560"/>
                  </a:lnTo>
                  <a:lnTo>
                    <a:pt x="1316" y="530"/>
                  </a:lnTo>
                  <a:lnTo>
                    <a:pt x="1300" y="594"/>
                  </a:lnTo>
                  <a:cubicBezTo>
                    <a:pt x="1296" y="612"/>
                    <a:pt x="1280" y="624"/>
                    <a:pt x="1261" y="624"/>
                  </a:cubicBezTo>
                  <a:lnTo>
                    <a:pt x="1245" y="624"/>
                  </a:lnTo>
                  <a:lnTo>
                    <a:pt x="1229" y="624"/>
                  </a:lnTo>
                  <a:lnTo>
                    <a:pt x="1213" y="624"/>
                  </a:lnTo>
                  <a:lnTo>
                    <a:pt x="1197" y="624"/>
                  </a:lnTo>
                  <a:lnTo>
                    <a:pt x="1165" y="624"/>
                  </a:lnTo>
                  <a:lnTo>
                    <a:pt x="1149" y="624"/>
                  </a:lnTo>
                  <a:lnTo>
                    <a:pt x="1133" y="624"/>
                  </a:lnTo>
                  <a:lnTo>
                    <a:pt x="1117" y="624"/>
                  </a:lnTo>
                  <a:lnTo>
                    <a:pt x="1101" y="624"/>
                  </a:lnTo>
                  <a:lnTo>
                    <a:pt x="1085" y="624"/>
                  </a:lnTo>
                  <a:lnTo>
                    <a:pt x="1123" y="597"/>
                  </a:lnTo>
                  <a:lnTo>
                    <a:pt x="1107" y="645"/>
                  </a:lnTo>
                  <a:cubicBezTo>
                    <a:pt x="1102" y="661"/>
                    <a:pt x="1087" y="672"/>
                    <a:pt x="1069" y="672"/>
                  </a:cubicBezTo>
                  <a:lnTo>
                    <a:pt x="1053" y="672"/>
                  </a:lnTo>
                  <a:lnTo>
                    <a:pt x="1089" y="650"/>
                  </a:lnTo>
                  <a:lnTo>
                    <a:pt x="1057" y="714"/>
                  </a:lnTo>
                  <a:cubicBezTo>
                    <a:pt x="1050" y="728"/>
                    <a:pt x="1037" y="736"/>
                    <a:pt x="1021" y="736"/>
                  </a:cubicBezTo>
                  <a:lnTo>
                    <a:pt x="1005" y="736"/>
                  </a:lnTo>
                  <a:lnTo>
                    <a:pt x="1044" y="706"/>
                  </a:lnTo>
                  <a:lnTo>
                    <a:pt x="1028" y="770"/>
                  </a:lnTo>
                  <a:cubicBezTo>
                    <a:pt x="1024" y="788"/>
                    <a:pt x="1008" y="800"/>
                    <a:pt x="989" y="800"/>
                  </a:cubicBezTo>
                  <a:lnTo>
                    <a:pt x="973" y="800"/>
                  </a:lnTo>
                  <a:lnTo>
                    <a:pt x="957" y="800"/>
                  </a:lnTo>
                  <a:lnTo>
                    <a:pt x="995" y="773"/>
                  </a:lnTo>
                  <a:lnTo>
                    <a:pt x="979" y="821"/>
                  </a:lnTo>
                  <a:cubicBezTo>
                    <a:pt x="974" y="837"/>
                    <a:pt x="959" y="848"/>
                    <a:pt x="941" y="848"/>
                  </a:cubicBezTo>
                  <a:lnTo>
                    <a:pt x="925" y="848"/>
                  </a:lnTo>
                  <a:lnTo>
                    <a:pt x="909" y="848"/>
                  </a:lnTo>
                  <a:lnTo>
                    <a:pt x="877" y="848"/>
                  </a:lnTo>
                  <a:lnTo>
                    <a:pt x="915" y="821"/>
                  </a:lnTo>
                  <a:lnTo>
                    <a:pt x="899" y="869"/>
                  </a:lnTo>
                  <a:lnTo>
                    <a:pt x="883" y="917"/>
                  </a:lnTo>
                  <a:cubicBezTo>
                    <a:pt x="878" y="933"/>
                    <a:pt x="863" y="944"/>
                    <a:pt x="845" y="944"/>
                  </a:cubicBezTo>
                  <a:lnTo>
                    <a:pt x="829" y="944"/>
                  </a:lnTo>
                  <a:lnTo>
                    <a:pt x="813" y="944"/>
                  </a:lnTo>
                  <a:lnTo>
                    <a:pt x="797" y="944"/>
                  </a:lnTo>
                  <a:lnTo>
                    <a:pt x="781" y="944"/>
                  </a:lnTo>
                  <a:lnTo>
                    <a:pt x="765" y="944"/>
                  </a:lnTo>
                  <a:lnTo>
                    <a:pt x="733" y="944"/>
                  </a:lnTo>
                  <a:lnTo>
                    <a:pt x="771" y="917"/>
                  </a:lnTo>
                  <a:lnTo>
                    <a:pt x="755" y="965"/>
                  </a:lnTo>
                  <a:lnTo>
                    <a:pt x="739" y="1013"/>
                  </a:lnTo>
                  <a:cubicBezTo>
                    <a:pt x="734" y="1029"/>
                    <a:pt x="719" y="1040"/>
                    <a:pt x="701" y="1040"/>
                  </a:cubicBezTo>
                  <a:lnTo>
                    <a:pt x="685" y="1040"/>
                  </a:lnTo>
                  <a:lnTo>
                    <a:pt x="725" y="1008"/>
                  </a:lnTo>
                  <a:lnTo>
                    <a:pt x="707" y="1093"/>
                  </a:lnTo>
                  <a:lnTo>
                    <a:pt x="691" y="1141"/>
                  </a:lnTo>
                  <a:cubicBezTo>
                    <a:pt x="686" y="1157"/>
                    <a:pt x="671" y="1168"/>
                    <a:pt x="653" y="1168"/>
                  </a:cubicBezTo>
                  <a:lnTo>
                    <a:pt x="637" y="1168"/>
                  </a:lnTo>
                  <a:lnTo>
                    <a:pt x="621" y="1168"/>
                  </a:lnTo>
                  <a:lnTo>
                    <a:pt x="589" y="1168"/>
                  </a:lnTo>
                  <a:lnTo>
                    <a:pt x="573" y="1168"/>
                  </a:lnTo>
                  <a:lnTo>
                    <a:pt x="557" y="1168"/>
                  </a:lnTo>
                  <a:lnTo>
                    <a:pt x="541" y="1168"/>
                  </a:lnTo>
                  <a:lnTo>
                    <a:pt x="525" y="1168"/>
                  </a:lnTo>
                  <a:lnTo>
                    <a:pt x="509" y="1168"/>
                  </a:lnTo>
                  <a:lnTo>
                    <a:pt x="493" y="1168"/>
                  </a:lnTo>
                  <a:lnTo>
                    <a:pt x="477" y="1168"/>
                  </a:lnTo>
                  <a:lnTo>
                    <a:pt x="445" y="1168"/>
                  </a:lnTo>
                  <a:lnTo>
                    <a:pt x="429" y="1168"/>
                  </a:lnTo>
                  <a:lnTo>
                    <a:pt x="465" y="1146"/>
                  </a:lnTo>
                  <a:lnTo>
                    <a:pt x="449" y="1178"/>
                  </a:lnTo>
                  <a:cubicBezTo>
                    <a:pt x="442" y="1192"/>
                    <a:pt x="429" y="1200"/>
                    <a:pt x="413" y="1200"/>
                  </a:cubicBezTo>
                  <a:lnTo>
                    <a:pt x="397" y="1200"/>
                  </a:lnTo>
                  <a:lnTo>
                    <a:pt x="381" y="1200"/>
                  </a:lnTo>
                  <a:lnTo>
                    <a:pt x="365" y="1200"/>
                  </a:lnTo>
                  <a:lnTo>
                    <a:pt x="349" y="1200"/>
                  </a:lnTo>
                  <a:lnTo>
                    <a:pt x="333" y="1200"/>
                  </a:lnTo>
                  <a:lnTo>
                    <a:pt x="301" y="1200"/>
                  </a:lnTo>
                  <a:lnTo>
                    <a:pt x="285" y="1200"/>
                  </a:lnTo>
                  <a:lnTo>
                    <a:pt x="269" y="1200"/>
                  </a:lnTo>
                  <a:lnTo>
                    <a:pt x="307" y="1173"/>
                  </a:lnTo>
                  <a:lnTo>
                    <a:pt x="291" y="1221"/>
                  </a:lnTo>
                  <a:cubicBezTo>
                    <a:pt x="286" y="1237"/>
                    <a:pt x="271" y="1248"/>
                    <a:pt x="253" y="1248"/>
                  </a:cubicBezTo>
                  <a:lnTo>
                    <a:pt x="237" y="1248"/>
                  </a:lnTo>
                  <a:lnTo>
                    <a:pt x="221" y="1248"/>
                  </a:lnTo>
                  <a:lnTo>
                    <a:pt x="205" y="1248"/>
                  </a:lnTo>
                  <a:lnTo>
                    <a:pt x="189" y="1248"/>
                  </a:lnTo>
                  <a:lnTo>
                    <a:pt x="218" y="1237"/>
                  </a:lnTo>
                  <a:lnTo>
                    <a:pt x="186" y="1269"/>
                  </a:lnTo>
                  <a:lnTo>
                    <a:pt x="193" y="1258"/>
                  </a:lnTo>
                  <a:lnTo>
                    <a:pt x="177" y="1290"/>
                  </a:lnTo>
                  <a:cubicBezTo>
                    <a:pt x="170" y="1304"/>
                    <a:pt x="157" y="1312"/>
                    <a:pt x="141" y="1312"/>
                  </a:cubicBezTo>
                  <a:lnTo>
                    <a:pt x="125" y="1312"/>
                  </a:lnTo>
                  <a:lnTo>
                    <a:pt x="109" y="1312"/>
                  </a:lnTo>
                  <a:lnTo>
                    <a:pt x="145" y="1290"/>
                  </a:lnTo>
                  <a:lnTo>
                    <a:pt x="129" y="1322"/>
                  </a:lnTo>
                  <a:cubicBezTo>
                    <a:pt x="122" y="1336"/>
                    <a:pt x="109" y="1344"/>
                    <a:pt x="93" y="1344"/>
                  </a:cubicBezTo>
                  <a:lnTo>
                    <a:pt x="77" y="1344"/>
                  </a:lnTo>
                  <a:lnTo>
                    <a:pt x="113" y="1322"/>
                  </a:lnTo>
                  <a:lnTo>
                    <a:pt x="97" y="1354"/>
                  </a:lnTo>
                  <a:lnTo>
                    <a:pt x="81" y="1386"/>
                  </a:lnTo>
                  <a:cubicBezTo>
                    <a:pt x="71" y="1406"/>
                    <a:pt x="47" y="1414"/>
                    <a:pt x="28" y="1404"/>
                  </a:cubicBezTo>
                  <a:cubicBezTo>
                    <a:pt x="8" y="1394"/>
                    <a:pt x="0" y="1370"/>
                    <a:pt x="10" y="1351"/>
                  </a:cubicBezTo>
                  <a:close/>
                </a:path>
              </a:pathLst>
            </a:custGeom>
            <a:grpFill/>
            <a:ln w="4763"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grpSp>
      <p:grpSp>
        <p:nvGrpSpPr>
          <p:cNvPr id="263" name="Group 262">
            <a:extLst>
              <a:ext uri="{FF2B5EF4-FFF2-40B4-BE49-F238E27FC236}">
                <a16:creationId xmlns:a16="http://schemas.microsoft.com/office/drawing/2014/main" id="{67664392-1DF9-46C9-923E-8EBA1B552A76}"/>
              </a:ext>
            </a:extLst>
          </p:cNvPr>
          <p:cNvGrpSpPr/>
          <p:nvPr/>
        </p:nvGrpSpPr>
        <p:grpSpPr>
          <a:xfrm>
            <a:off x="5379519" y="2492202"/>
            <a:ext cx="3479448" cy="2428875"/>
            <a:chOff x="5379519" y="2422526"/>
            <a:chExt cx="3479448" cy="2428875"/>
          </a:xfrm>
          <a:solidFill>
            <a:srgbClr val="6B4487"/>
          </a:solidFill>
        </p:grpSpPr>
        <p:sp>
          <p:nvSpPr>
            <p:cNvPr id="264" name="Freeform 15">
              <a:extLst>
                <a:ext uri="{FF2B5EF4-FFF2-40B4-BE49-F238E27FC236}">
                  <a16:creationId xmlns:a16="http://schemas.microsoft.com/office/drawing/2014/main" id="{02AA27A5-BC77-4F5E-9DB4-6564104848E1}"/>
                </a:ext>
              </a:extLst>
            </p:cNvPr>
            <p:cNvSpPr>
              <a:spLocks/>
            </p:cNvSpPr>
            <p:nvPr/>
          </p:nvSpPr>
          <p:spPr bwMode="auto">
            <a:xfrm>
              <a:off x="5379519" y="4076701"/>
              <a:ext cx="968461" cy="774700"/>
            </a:xfrm>
            <a:custGeom>
              <a:avLst/>
              <a:gdLst>
                <a:gd name="T0" fmla="*/ 106 w 3685"/>
                <a:gd name="T1" fmla="*/ 2311 h 2470"/>
                <a:gd name="T2" fmla="*/ 241 w 3685"/>
                <a:gd name="T3" fmla="*/ 2188 h 2470"/>
                <a:gd name="T4" fmla="*/ 385 w 3685"/>
                <a:gd name="T5" fmla="*/ 2092 h 2470"/>
                <a:gd name="T6" fmla="*/ 504 w 3685"/>
                <a:gd name="T7" fmla="*/ 2012 h 2470"/>
                <a:gd name="T8" fmla="*/ 625 w 3685"/>
                <a:gd name="T9" fmla="*/ 1900 h 2470"/>
                <a:gd name="T10" fmla="*/ 748 w 3685"/>
                <a:gd name="T11" fmla="*/ 1813 h 2470"/>
                <a:gd name="T12" fmla="*/ 877 w 3685"/>
                <a:gd name="T13" fmla="*/ 1712 h 2470"/>
                <a:gd name="T14" fmla="*/ 977 w 3685"/>
                <a:gd name="T15" fmla="*/ 1692 h 2470"/>
                <a:gd name="T16" fmla="*/ 1133 w 3685"/>
                <a:gd name="T17" fmla="*/ 1584 h 2470"/>
                <a:gd name="T18" fmla="*/ 1210 w 3685"/>
                <a:gd name="T19" fmla="*/ 1511 h 2470"/>
                <a:gd name="T20" fmla="*/ 1341 w 3685"/>
                <a:gd name="T21" fmla="*/ 1392 h 2470"/>
                <a:gd name="T22" fmla="*/ 1425 w 3685"/>
                <a:gd name="T23" fmla="*/ 1340 h 2470"/>
                <a:gd name="T24" fmla="*/ 1514 w 3685"/>
                <a:gd name="T25" fmla="*/ 1287 h 2470"/>
                <a:gd name="T26" fmla="*/ 1649 w 3685"/>
                <a:gd name="T27" fmla="*/ 1180 h 2470"/>
                <a:gd name="T28" fmla="*/ 1788 w 3685"/>
                <a:gd name="T29" fmla="*/ 1109 h 2470"/>
                <a:gd name="T30" fmla="*/ 1889 w 3685"/>
                <a:gd name="T31" fmla="*/ 1004 h 2470"/>
                <a:gd name="T32" fmla="*/ 2029 w 3685"/>
                <a:gd name="T33" fmla="*/ 928 h 2470"/>
                <a:gd name="T34" fmla="*/ 2157 w 3685"/>
                <a:gd name="T35" fmla="*/ 832 h 2470"/>
                <a:gd name="T36" fmla="*/ 2234 w 3685"/>
                <a:gd name="T37" fmla="*/ 791 h 2470"/>
                <a:gd name="T38" fmla="*/ 2364 w 3685"/>
                <a:gd name="T39" fmla="*/ 709 h 2470"/>
                <a:gd name="T40" fmla="*/ 2493 w 3685"/>
                <a:gd name="T41" fmla="*/ 656 h 2470"/>
                <a:gd name="T42" fmla="*/ 2570 w 3685"/>
                <a:gd name="T43" fmla="*/ 615 h 2470"/>
                <a:gd name="T44" fmla="*/ 2666 w 3685"/>
                <a:gd name="T45" fmla="*/ 567 h 2470"/>
                <a:gd name="T46" fmla="*/ 2829 w 3685"/>
                <a:gd name="T47" fmla="*/ 480 h 2470"/>
                <a:gd name="T48" fmla="*/ 2908 w 3685"/>
                <a:gd name="T49" fmla="*/ 453 h 2470"/>
                <a:gd name="T50" fmla="*/ 3037 w 3685"/>
                <a:gd name="T51" fmla="*/ 352 h 2470"/>
                <a:gd name="T52" fmla="*/ 3165 w 3685"/>
                <a:gd name="T53" fmla="*/ 320 h 2470"/>
                <a:gd name="T54" fmla="*/ 3249 w 3685"/>
                <a:gd name="T55" fmla="*/ 252 h 2470"/>
                <a:gd name="T56" fmla="*/ 3377 w 3685"/>
                <a:gd name="T57" fmla="*/ 172 h 2470"/>
                <a:gd name="T58" fmla="*/ 3485 w 3685"/>
                <a:gd name="T59" fmla="*/ 64 h 2470"/>
                <a:gd name="T60" fmla="*/ 3613 w 3685"/>
                <a:gd name="T61" fmla="*/ 16 h 2470"/>
                <a:gd name="T62" fmla="*/ 3597 w 3685"/>
                <a:gd name="T63" fmla="*/ 96 h 2470"/>
                <a:gd name="T64" fmla="*/ 3521 w 3685"/>
                <a:gd name="T65" fmla="*/ 122 h 2470"/>
                <a:gd name="T66" fmla="*/ 3418 w 3685"/>
                <a:gd name="T67" fmla="*/ 245 h 2470"/>
                <a:gd name="T68" fmla="*/ 3313 w 3685"/>
                <a:gd name="T69" fmla="*/ 298 h 2470"/>
                <a:gd name="T70" fmla="*/ 3149 w 3685"/>
                <a:gd name="T71" fmla="*/ 400 h 2470"/>
                <a:gd name="T72" fmla="*/ 3066 w 3685"/>
                <a:gd name="T73" fmla="*/ 421 h 2470"/>
                <a:gd name="T74" fmla="*/ 2925 w 3685"/>
                <a:gd name="T75" fmla="*/ 528 h 2470"/>
                <a:gd name="T76" fmla="*/ 2813 w 3685"/>
                <a:gd name="T77" fmla="*/ 560 h 2470"/>
                <a:gd name="T78" fmla="*/ 2701 w 3685"/>
                <a:gd name="T79" fmla="*/ 624 h 2470"/>
                <a:gd name="T80" fmla="*/ 2625 w 3685"/>
                <a:gd name="T81" fmla="*/ 682 h 2470"/>
                <a:gd name="T82" fmla="*/ 2477 w 3685"/>
                <a:gd name="T83" fmla="*/ 736 h 2470"/>
                <a:gd name="T84" fmla="*/ 2367 w 3685"/>
                <a:gd name="T85" fmla="*/ 796 h 2470"/>
                <a:gd name="T86" fmla="*/ 2289 w 3685"/>
                <a:gd name="T87" fmla="*/ 858 h 2470"/>
                <a:gd name="T88" fmla="*/ 2141 w 3685"/>
                <a:gd name="T89" fmla="*/ 912 h 2470"/>
                <a:gd name="T90" fmla="*/ 2013 w 3685"/>
                <a:gd name="T91" fmla="*/ 1008 h 2470"/>
                <a:gd name="T92" fmla="*/ 1930 w 3685"/>
                <a:gd name="T93" fmla="*/ 1077 h 2470"/>
                <a:gd name="T94" fmla="*/ 1791 w 3685"/>
                <a:gd name="T95" fmla="*/ 1196 h 2470"/>
                <a:gd name="T96" fmla="*/ 1690 w 3685"/>
                <a:gd name="T97" fmla="*/ 1253 h 2470"/>
                <a:gd name="T98" fmla="*/ 1549 w 3685"/>
                <a:gd name="T99" fmla="*/ 1344 h 2470"/>
                <a:gd name="T100" fmla="*/ 1466 w 3685"/>
                <a:gd name="T101" fmla="*/ 1413 h 2470"/>
                <a:gd name="T102" fmla="*/ 1325 w 3685"/>
                <a:gd name="T103" fmla="*/ 1472 h 2470"/>
                <a:gd name="T104" fmla="*/ 1274 w 3685"/>
                <a:gd name="T105" fmla="*/ 1557 h 2470"/>
                <a:gd name="T106" fmla="*/ 1117 w 3685"/>
                <a:gd name="T107" fmla="*/ 1664 h 2470"/>
                <a:gd name="T108" fmla="*/ 1005 w 3685"/>
                <a:gd name="T109" fmla="*/ 1760 h 2470"/>
                <a:gd name="T110" fmla="*/ 906 w 3685"/>
                <a:gd name="T111" fmla="*/ 1781 h 2470"/>
                <a:gd name="T112" fmla="*/ 765 w 3685"/>
                <a:gd name="T113" fmla="*/ 1888 h 2470"/>
                <a:gd name="T114" fmla="*/ 671 w 3685"/>
                <a:gd name="T115" fmla="*/ 1964 h 2470"/>
                <a:gd name="T116" fmla="*/ 570 w 3685"/>
                <a:gd name="T117" fmla="*/ 2053 h 2470"/>
                <a:gd name="T118" fmla="*/ 426 w 3685"/>
                <a:gd name="T119" fmla="*/ 2165 h 2470"/>
                <a:gd name="T120" fmla="*/ 282 w 3685"/>
                <a:gd name="T121" fmla="*/ 2261 h 2470"/>
                <a:gd name="T122" fmla="*/ 141 w 3685"/>
                <a:gd name="T123" fmla="*/ 2368 h 2470"/>
                <a:gd name="T124" fmla="*/ 12 w 3685"/>
                <a:gd name="T125" fmla="*/ 2402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5" h="2470">
                  <a:moveTo>
                    <a:pt x="12" y="2402"/>
                  </a:moveTo>
                  <a:lnTo>
                    <a:pt x="44" y="2354"/>
                  </a:lnTo>
                  <a:cubicBezTo>
                    <a:pt x="52" y="2343"/>
                    <a:pt x="64" y="2336"/>
                    <a:pt x="77" y="2336"/>
                  </a:cubicBezTo>
                  <a:lnTo>
                    <a:pt x="93" y="2336"/>
                  </a:lnTo>
                  <a:lnTo>
                    <a:pt x="65" y="2348"/>
                  </a:lnTo>
                  <a:lnTo>
                    <a:pt x="81" y="2332"/>
                  </a:lnTo>
                  <a:lnTo>
                    <a:pt x="74" y="2343"/>
                  </a:lnTo>
                  <a:lnTo>
                    <a:pt x="90" y="2311"/>
                  </a:lnTo>
                  <a:cubicBezTo>
                    <a:pt x="96" y="2297"/>
                    <a:pt x="110" y="2288"/>
                    <a:pt x="125" y="2288"/>
                  </a:cubicBezTo>
                  <a:lnTo>
                    <a:pt x="141" y="2288"/>
                  </a:lnTo>
                  <a:lnTo>
                    <a:pt x="106" y="2311"/>
                  </a:lnTo>
                  <a:lnTo>
                    <a:pt x="122" y="2279"/>
                  </a:lnTo>
                  <a:cubicBezTo>
                    <a:pt x="128" y="2265"/>
                    <a:pt x="142" y="2256"/>
                    <a:pt x="157" y="2256"/>
                  </a:cubicBezTo>
                  <a:lnTo>
                    <a:pt x="173" y="2256"/>
                  </a:lnTo>
                  <a:lnTo>
                    <a:pt x="138" y="2279"/>
                  </a:lnTo>
                  <a:lnTo>
                    <a:pt x="154" y="2247"/>
                  </a:lnTo>
                  <a:cubicBezTo>
                    <a:pt x="160" y="2233"/>
                    <a:pt x="174" y="2224"/>
                    <a:pt x="189" y="2224"/>
                  </a:cubicBezTo>
                  <a:lnTo>
                    <a:pt x="221" y="2224"/>
                  </a:lnTo>
                  <a:lnTo>
                    <a:pt x="193" y="2236"/>
                  </a:lnTo>
                  <a:lnTo>
                    <a:pt x="209" y="2220"/>
                  </a:lnTo>
                  <a:lnTo>
                    <a:pt x="225" y="2204"/>
                  </a:lnTo>
                  <a:lnTo>
                    <a:pt x="241" y="2188"/>
                  </a:lnTo>
                  <a:lnTo>
                    <a:pt x="257" y="2172"/>
                  </a:lnTo>
                  <a:lnTo>
                    <a:pt x="273" y="2156"/>
                  </a:lnTo>
                  <a:lnTo>
                    <a:pt x="289" y="2140"/>
                  </a:lnTo>
                  <a:lnTo>
                    <a:pt x="282" y="2151"/>
                  </a:lnTo>
                  <a:lnTo>
                    <a:pt x="298" y="2119"/>
                  </a:lnTo>
                  <a:cubicBezTo>
                    <a:pt x="304" y="2105"/>
                    <a:pt x="318" y="2096"/>
                    <a:pt x="333" y="2096"/>
                  </a:cubicBezTo>
                  <a:lnTo>
                    <a:pt x="365" y="2096"/>
                  </a:lnTo>
                  <a:lnTo>
                    <a:pt x="381" y="2096"/>
                  </a:lnTo>
                  <a:lnTo>
                    <a:pt x="397" y="2096"/>
                  </a:lnTo>
                  <a:lnTo>
                    <a:pt x="369" y="2108"/>
                  </a:lnTo>
                  <a:lnTo>
                    <a:pt x="385" y="2092"/>
                  </a:lnTo>
                  <a:lnTo>
                    <a:pt x="401" y="2076"/>
                  </a:lnTo>
                  <a:lnTo>
                    <a:pt x="417" y="2060"/>
                  </a:lnTo>
                  <a:lnTo>
                    <a:pt x="433" y="2044"/>
                  </a:lnTo>
                  <a:cubicBezTo>
                    <a:pt x="441" y="2037"/>
                    <a:pt x="451" y="2032"/>
                    <a:pt x="461" y="2032"/>
                  </a:cubicBezTo>
                  <a:lnTo>
                    <a:pt x="477" y="2032"/>
                  </a:lnTo>
                  <a:lnTo>
                    <a:pt x="460" y="2037"/>
                  </a:lnTo>
                  <a:lnTo>
                    <a:pt x="492" y="2021"/>
                  </a:lnTo>
                  <a:lnTo>
                    <a:pt x="481" y="2028"/>
                  </a:lnTo>
                  <a:lnTo>
                    <a:pt x="497" y="2012"/>
                  </a:lnTo>
                  <a:lnTo>
                    <a:pt x="513" y="1996"/>
                  </a:lnTo>
                  <a:lnTo>
                    <a:pt x="504" y="2012"/>
                  </a:lnTo>
                  <a:lnTo>
                    <a:pt x="520" y="1964"/>
                  </a:lnTo>
                  <a:cubicBezTo>
                    <a:pt x="521" y="1958"/>
                    <a:pt x="525" y="1953"/>
                    <a:pt x="529" y="1948"/>
                  </a:cubicBezTo>
                  <a:lnTo>
                    <a:pt x="545" y="1932"/>
                  </a:lnTo>
                  <a:cubicBezTo>
                    <a:pt x="553" y="1925"/>
                    <a:pt x="563" y="1920"/>
                    <a:pt x="573" y="1920"/>
                  </a:cubicBezTo>
                  <a:lnTo>
                    <a:pt x="589" y="1920"/>
                  </a:lnTo>
                  <a:lnTo>
                    <a:pt x="605" y="1920"/>
                  </a:lnTo>
                  <a:lnTo>
                    <a:pt x="577" y="1932"/>
                  </a:lnTo>
                  <a:lnTo>
                    <a:pt x="593" y="1916"/>
                  </a:lnTo>
                  <a:cubicBezTo>
                    <a:pt x="596" y="1913"/>
                    <a:pt x="600" y="1911"/>
                    <a:pt x="604" y="1909"/>
                  </a:cubicBezTo>
                  <a:lnTo>
                    <a:pt x="636" y="1893"/>
                  </a:lnTo>
                  <a:lnTo>
                    <a:pt x="625" y="1900"/>
                  </a:lnTo>
                  <a:lnTo>
                    <a:pt x="641" y="1884"/>
                  </a:lnTo>
                  <a:lnTo>
                    <a:pt x="657" y="1868"/>
                  </a:lnTo>
                  <a:lnTo>
                    <a:pt x="673" y="1852"/>
                  </a:lnTo>
                  <a:lnTo>
                    <a:pt x="689" y="1836"/>
                  </a:lnTo>
                  <a:cubicBezTo>
                    <a:pt x="697" y="1829"/>
                    <a:pt x="707" y="1824"/>
                    <a:pt x="717" y="1824"/>
                  </a:cubicBezTo>
                  <a:lnTo>
                    <a:pt x="733" y="1824"/>
                  </a:lnTo>
                  <a:lnTo>
                    <a:pt x="705" y="1836"/>
                  </a:lnTo>
                  <a:lnTo>
                    <a:pt x="721" y="1820"/>
                  </a:lnTo>
                  <a:cubicBezTo>
                    <a:pt x="729" y="1813"/>
                    <a:pt x="739" y="1808"/>
                    <a:pt x="749" y="1808"/>
                  </a:cubicBezTo>
                  <a:lnTo>
                    <a:pt x="765" y="1808"/>
                  </a:lnTo>
                  <a:lnTo>
                    <a:pt x="748" y="1813"/>
                  </a:lnTo>
                  <a:lnTo>
                    <a:pt x="780" y="1797"/>
                  </a:lnTo>
                  <a:lnTo>
                    <a:pt x="762" y="1815"/>
                  </a:lnTo>
                  <a:lnTo>
                    <a:pt x="778" y="1783"/>
                  </a:lnTo>
                  <a:cubicBezTo>
                    <a:pt x="780" y="1779"/>
                    <a:pt x="782" y="1775"/>
                    <a:pt x="785" y="1772"/>
                  </a:cubicBezTo>
                  <a:lnTo>
                    <a:pt x="801" y="1756"/>
                  </a:lnTo>
                  <a:cubicBezTo>
                    <a:pt x="809" y="1749"/>
                    <a:pt x="819" y="1744"/>
                    <a:pt x="829" y="1744"/>
                  </a:cubicBezTo>
                  <a:lnTo>
                    <a:pt x="845" y="1744"/>
                  </a:lnTo>
                  <a:lnTo>
                    <a:pt x="817" y="1756"/>
                  </a:lnTo>
                  <a:lnTo>
                    <a:pt x="833" y="1740"/>
                  </a:lnTo>
                  <a:lnTo>
                    <a:pt x="849" y="1724"/>
                  </a:lnTo>
                  <a:cubicBezTo>
                    <a:pt x="857" y="1717"/>
                    <a:pt x="867" y="1712"/>
                    <a:pt x="877" y="1712"/>
                  </a:cubicBezTo>
                  <a:lnTo>
                    <a:pt x="893" y="1712"/>
                  </a:lnTo>
                  <a:lnTo>
                    <a:pt x="865" y="1724"/>
                  </a:lnTo>
                  <a:lnTo>
                    <a:pt x="881" y="1708"/>
                  </a:lnTo>
                  <a:cubicBezTo>
                    <a:pt x="884" y="1705"/>
                    <a:pt x="888" y="1703"/>
                    <a:pt x="892" y="1701"/>
                  </a:cubicBezTo>
                  <a:lnTo>
                    <a:pt x="924" y="1685"/>
                  </a:lnTo>
                  <a:cubicBezTo>
                    <a:pt x="929" y="1682"/>
                    <a:pt x="935" y="1680"/>
                    <a:pt x="941" y="1680"/>
                  </a:cubicBezTo>
                  <a:lnTo>
                    <a:pt x="957" y="1680"/>
                  </a:lnTo>
                  <a:lnTo>
                    <a:pt x="973" y="1680"/>
                  </a:lnTo>
                  <a:lnTo>
                    <a:pt x="989" y="1680"/>
                  </a:lnTo>
                  <a:lnTo>
                    <a:pt x="1005" y="1680"/>
                  </a:lnTo>
                  <a:lnTo>
                    <a:pt x="977" y="1692"/>
                  </a:lnTo>
                  <a:lnTo>
                    <a:pt x="993" y="1676"/>
                  </a:lnTo>
                  <a:lnTo>
                    <a:pt x="1009" y="1660"/>
                  </a:lnTo>
                  <a:lnTo>
                    <a:pt x="1002" y="1671"/>
                  </a:lnTo>
                  <a:lnTo>
                    <a:pt x="1018" y="1639"/>
                  </a:lnTo>
                  <a:cubicBezTo>
                    <a:pt x="1024" y="1625"/>
                    <a:pt x="1038" y="1616"/>
                    <a:pt x="1053" y="1616"/>
                  </a:cubicBezTo>
                  <a:lnTo>
                    <a:pt x="1085" y="1616"/>
                  </a:lnTo>
                  <a:lnTo>
                    <a:pt x="1057" y="1628"/>
                  </a:lnTo>
                  <a:lnTo>
                    <a:pt x="1073" y="1612"/>
                  </a:lnTo>
                  <a:lnTo>
                    <a:pt x="1089" y="1596"/>
                  </a:lnTo>
                  <a:cubicBezTo>
                    <a:pt x="1097" y="1589"/>
                    <a:pt x="1107" y="1584"/>
                    <a:pt x="1117" y="1584"/>
                  </a:cubicBezTo>
                  <a:lnTo>
                    <a:pt x="1133" y="1584"/>
                  </a:lnTo>
                  <a:lnTo>
                    <a:pt x="1149" y="1584"/>
                  </a:lnTo>
                  <a:lnTo>
                    <a:pt x="1114" y="1607"/>
                  </a:lnTo>
                  <a:lnTo>
                    <a:pt x="1130" y="1575"/>
                  </a:lnTo>
                  <a:lnTo>
                    <a:pt x="1146" y="1543"/>
                  </a:lnTo>
                  <a:cubicBezTo>
                    <a:pt x="1152" y="1529"/>
                    <a:pt x="1166" y="1520"/>
                    <a:pt x="1181" y="1520"/>
                  </a:cubicBezTo>
                  <a:lnTo>
                    <a:pt x="1197" y="1520"/>
                  </a:lnTo>
                  <a:lnTo>
                    <a:pt x="1180" y="1525"/>
                  </a:lnTo>
                  <a:lnTo>
                    <a:pt x="1212" y="1509"/>
                  </a:lnTo>
                  <a:lnTo>
                    <a:pt x="1201" y="1516"/>
                  </a:lnTo>
                  <a:lnTo>
                    <a:pt x="1217" y="1500"/>
                  </a:lnTo>
                  <a:lnTo>
                    <a:pt x="1210" y="1511"/>
                  </a:lnTo>
                  <a:lnTo>
                    <a:pt x="1226" y="1479"/>
                  </a:lnTo>
                  <a:cubicBezTo>
                    <a:pt x="1232" y="1465"/>
                    <a:pt x="1246" y="1456"/>
                    <a:pt x="1261" y="1456"/>
                  </a:cubicBezTo>
                  <a:lnTo>
                    <a:pt x="1277" y="1456"/>
                  </a:lnTo>
                  <a:lnTo>
                    <a:pt x="1249" y="1468"/>
                  </a:lnTo>
                  <a:lnTo>
                    <a:pt x="1265" y="1452"/>
                  </a:lnTo>
                  <a:lnTo>
                    <a:pt x="1258" y="1463"/>
                  </a:lnTo>
                  <a:lnTo>
                    <a:pt x="1274" y="1431"/>
                  </a:lnTo>
                  <a:cubicBezTo>
                    <a:pt x="1276" y="1427"/>
                    <a:pt x="1278" y="1423"/>
                    <a:pt x="1281" y="1420"/>
                  </a:cubicBezTo>
                  <a:lnTo>
                    <a:pt x="1297" y="1404"/>
                  </a:lnTo>
                  <a:cubicBezTo>
                    <a:pt x="1305" y="1397"/>
                    <a:pt x="1315" y="1392"/>
                    <a:pt x="1325" y="1392"/>
                  </a:cubicBezTo>
                  <a:lnTo>
                    <a:pt x="1341" y="1392"/>
                  </a:lnTo>
                  <a:lnTo>
                    <a:pt x="1373" y="1392"/>
                  </a:lnTo>
                  <a:lnTo>
                    <a:pt x="1338" y="1415"/>
                  </a:lnTo>
                  <a:lnTo>
                    <a:pt x="1354" y="1383"/>
                  </a:lnTo>
                  <a:cubicBezTo>
                    <a:pt x="1360" y="1369"/>
                    <a:pt x="1374" y="1360"/>
                    <a:pt x="1389" y="1360"/>
                  </a:cubicBezTo>
                  <a:lnTo>
                    <a:pt x="1405" y="1360"/>
                  </a:lnTo>
                  <a:lnTo>
                    <a:pt x="1377" y="1372"/>
                  </a:lnTo>
                  <a:lnTo>
                    <a:pt x="1393" y="1356"/>
                  </a:lnTo>
                  <a:cubicBezTo>
                    <a:pt x="1401" y="1349"/>
                    <a:pt x="1411" y="1344"/>
                    <a:pt x="1421" y="1344"/>
                  </a:cubicBezTo>
                  <a:lnTo>
                    <a:pt x="1437" y="1344"/>
                  </a:lnTo>
                  <a:lnTo>
                    <a:pt x="1409" y="1356"/>
                  </a:lnTo>
                  <a:lnTo>
                    <a:pt x="1425" y="1340"/>
                  </a:lnTo>
                  <a:lnTo>
                    <a:pt x="1418" y="1351"/>
                  </a:lnTo>
                  <a:lnTo>
                    <a:pt x="1434" y="1319"/>
                  </a:lnTo>
                  <a:cubicBezTo>
                    <a:pt x="1440" y="1305"/>
                    <a:pt x="1454" y="1296"/>
                    <a:pt x="1469" y="1296"/>
                  </a:cubicBezTo>
                  <a:lnTo>
                    <a:pt x="1485" y="1296"/>
                  </a:lnTo>
                  <a:lnTo>
                    <a:pt x="1468" y="1301"/>
                  </a:lnTo>
                  <a:lnTo>
                    <a:pt x="1500" y="1285"/>
                  </a:lnTo>
                  <a:lnTo>
                    <a:pt x="1489" y="1292"/>
                  </a:lnTo>
                  <a:lnTo>
                    <a:pt x="1505" y="1276"/>
                  </a:lnTo>
                  <a:cubicBezTo>
                    <a:pt x="1513" y="1269"/>
                    <a:pt x="1523" y="1264"/>
                    <a:pt x="1533" y="1264"/>
                  </a:cubicBezTo>
                  <a:lnTo>
                    <a:pt x="1549" y="1264"/>
                  </a:lnTo>
                  <a:lnTo>
                    <a:pt x="1514" y="1287"/>
                  </a:lnTo>
                  <a:lnTo>
                    <a:pt x="1530" y="1255"/>
                  </a:lnTo>
                  <a:cubicBezTo>
                    <a:pt x="1536" y="1241"/>
                    <a:pt x="1550" y="1232"/>
                    <a:pt x="1565" y="1232"/>
                  </a:cubicBezTo>
                  <a:lnTo>
                    <a:pt x="1581" y="1232"/>
                  </a:lnTo>
                  <a:lnTo>
                    <a:pt x="1553" y="1244"/>
                  </a:lnTo>
                  <a:lnTo>
                    <a:pt x="1569" y="1228"/>
                  </a:lnTo>
                  <a:lnTo>
                    <a:pt x="1585" y="1212"/>
                  </a:lnTo>
                  <a:lnTo>
                    <a:pt x="1601" y="1196"/>
                  </a:lnTo>
                  <a:cubicBezTo>
                    <a:pt x="1609" y="1189"/>
                    <a:pt x="1619" y="1184"/>
                    <a:pt x="1629" y="1184"/>
                  </a:cubicBezTo>
                  <a:lnTo>
                    <a:pt x="1661" y="1184"/>
                  </a:lnTo>
                  <a:lnTo>
                    <a:pt x="1633" y="1196"/>
                  </a:lnTo>
                  <a:lnTo>
                    <a:pt x="1649" y="1180"/>
                  </a:lnTo>
                  <a:cubicBezTo>
                    <a:pt x="1657" y="1173"/>
                    <a:pt x="1667" y="1168"/>
                    <a:pt x="1677" y="1168"/>
                  </a:cubicBezTo>
                  <a:lnTo>
                    <a:pt x="1693" y="1168"/>
                  </a:lnTo>
                  <a:lnTo>
                    <a:pt x="1665" y="1180"/>
                  </a:lnTo>
                  <a:lnTo>
                    <a:pt x="1681" y="1164"/>
                  </a:lnTo>
                  <a:lnTo>
                    <a:pt x="1697" y="1148"/>
                  </a:lnTo>
                  <a:lnTo>
                    <a:pt x="1713" y="1132"/>
                  </a:lnTo>
                  <a:cubicBezTo>
                    <a:pt x="1721" y="1125"/>
                    <a:pt x="1731" y="1120"/>
                    <a:pt x="1741" y="1120"/>
                  </a:cubicBezTo>
                  <a:lnTo>
                    <a:pt x="1757" y="1120"/>
                  </a:lnTo>
                  <a:lnTo>
                    <a:pt x="1773" y="1120"/>
                  </a:lnTo>
                  <a:lnTo>
                    <a:pt x="1756" y="1125"/>
                  </a:lnTo>
                  <a:lnTo>
                    <a:pt x="1788" y="1109"/>
                  </a:lnTo>
                  <a:lnTo>
                    <a:pt x="1768" y="1132"/>
                  </a:lnTo>
                  <a:lnTo>
                    <a:pt x="1784" y="1084"/>
                  </a:lnTo>
                  <a:cubicBezTo>
                    <a:pt x="1785" y="1078"/>
                    <a:pt x="1789" y="1073"/>
                    <a:pt x="1793" y="1068"/>
                  </a:cubicBezTo>
                  <a:lnTo>
                    <a:pt x="1809" y="1052"/>
                  </a:lnTo>
                  <a:lnTo>
                    <a:pt x="1825" y="1036"/>
                  </a:lnTo>
                  <a:lnTo>
                    <a:pt x="1841" y="1020"/>
                  </a:lnTo>
                  <a:cubicBezTo>
                    <a:pt x="1849" y="1013"/>
                    <a:pt x="1859" y="1008"/>
                    <a:pt x="1869" y="1008"/>
                  </a:cubicBezTo>
                  <a:lnTo>
                    <a:pt x="1885" y="1008"/>
                  </a:lnTo>
                  <a:lnTo>
                    <a:pt x="1901" y="1008"/>
                  </a:lnTo>
                  <a:lnTo>
                    <a:pt x="1873" y="1020"/>
                  </a:lnTo>
                  <a:lnTo>
                    <a:pt x="1889" y="1004"/>
                  </a:lnTo>
                  <a:cubicBezTo>
                    <a:pt x="1892" y="1001"/>
                    <a:pt x="1896" y="999"/>
                    <a:pt x="1900" y="997"/>
                  </a:cubicBezTo>
                  <a:lnTo>
                    <a:pt x="1932" y="981"/>
                  </a:lnTo>
                  <a:cubicBezTo>
                    <a:pt x="1937" y="978"/>
                    <a:pt x="1943" y="976"/>
                    <a:pt x="1949" y="976"/>
                  </a:cubicBezTo>
                  <a:lnTo>
                    <a:pt x="1965" y="976"/>
                  </a:lnTo>
                  <a:lnTo>
                    <a:pt x="1981" y="976"/>
                  </a:lnTo>
                  <a:lnTo>
                    <a:pt x="1946" y="999"/>
                  </a:lnTo>
                  <a:lnTo>
                    <a:pt x="1962" y="967"/>
                  </a:lnTo>
                  <a:cubicBezTo>
                    <a:pt x="1964" y="963"/>
                    <a:pt x="1966" y="959"/>
                    <a:pt x="1969" y="956"/>
                  </a:cubicBezTo>
                  <a:lnTo>
                    <a:pt x="1985" y="940"/>
                  </a:lnTo>
                  <a:cubicBezTo>
                    <a:pt x="1993" y="933"/>
                    <a:pt x="2003" y="928"/>
                    <a:pt x="2013" y="928"/>
                  </a:cubicBezTo>
                  <a:lnTo>
                    <a:pt x="2029" y="928"/>
                  </a:lnTo>
                  <a:lnTo>
                    <a:pt x="2045" y="928"/>
                  </a:lnTo>
                  <a:lnTo>
                    <a:pt x="2017" y="940"/>
                  </a:lnTo>
                  <a:lnTo>
                    <a:pt x="2033" y="924"/>
                  </a:lnTo>
                  <a:cubicBezTo>
                    <a:pt x="2036" y="921"/>
                    <a:pt x="2040" y="919"/>
                    <a:pt x="2044" y="917"/>
                  </a:cubicBezTo>
                  <a:lnTo>
                    <a:pt x="2076" y="901"/>
                  </a:lnTo>
                  <a:lnTo>
                    <a:pt x="2058" y="919"/>
                  </a:lnTo>
                  <a:lnTo>
                    <a:pt x="2074" y="887"/>
                  </a:lnTo>
                  <a:lnTo>
                    <a:pt x="2090" y="855"/>
                  </a:lnTo>
                  <a:cubicBezTo>
                    <a:pt x="2096" y="841"/>
                    <a:pt x="2110" y="832"/>
                    <a:pt x="2125" y="832"/>
                  </a:cubicBezTo>
                  <a:lnTo>
                    <a:pt x="2141" y="832"/>
                  </a:lnTo>
                  <a:lnTo>
                    <a:pt x="2157" y="832"/>
                  </a:lnTo>
                  <a:lnTo>
                    <a:pt x="2129" y="844"/>
                  </a:lnTo>
                  <a:lnTo>
                    <a:pt x="2145" y="828"/>
                  </a:lnTo>
                  <a:cubicBezTo>
                    <a:pt x="2153" y="821"/>
                    <a:pt x="2163" y="816"/>
                    <a:pt x="2173" y="816"/>
                  </a:cubicBezTo>
                  <a:lnTo>
                    <a:pt x="2189" y="816"/>
                  </a:lnTo>
                  <a:lnTo>
                    <a:pt x="2161" y="828"/>
                  </a:lnTo>
                  <a:lnTo>
                    <a:pt x="2177" y="812"/>
                  </a:lnTo>
                  <a:cubicBezTo>
                    <a:pt x="2185" y="805"/>
                    <a:pt x="2195" y="800"/>
                    <a:pt x="2205" y="800"/>
                  </a:cubicBezTo>
                  <a:lnTo>
                    <a:pt x="2237" y="800"/>
                  </a:lnTo>
                  <a:lnTo>
                    <a:pt x="2253" y="800"/>
                  </a:lnTo>
                  <a:lnTo>
                    <a:pt x="2218" y="823"/>
                  </a:lnTo>
                  <a:lnTo>
                    <a:pt x="2234" y="791"/>
                  </a:lnTo>
                  <a:cubicBezTo>
                    <a:pt x="2240" y="777"/>
                    <a:pt x="2254" y="768"/>
                    <a:pt x="2269" y="768"/>
                  </a:cubicBezTo>
                  <a:lnTo>
                    <a:pt x="2285" y="768"/>
                  </a:lnTo>
                  <a:lnTo>
                    <a:pt x="2250" y="791"/>
                  </a:lnTo>
                  <a:lnTo>
                    <a:pt x="2266" y="759"/>
                  </a:lnTo>
                  <a:cubicBezTo>
                    <a:pt x="2272" y="745"/>
                    <a:pt x="2286" y="736"/>
                    <a:pt x="2301" y="736"/>
                  </a:cubicBezTo>
                  <a:lnTo>
                    <a:pt x="2317" y="736"/>
                  </a:lnTo>
                  <a:lnTo>
                    <a:pt x="2333" y="736"/>
                  </a:lnTo>
                  <a:lnTo>
                    <a:pt x="2305" y="748"/>
                  </a:lnTo>
                  <a:lnTo>
                    <a:pt x="2321" y="732"/>
                  </a:lnTo>
                  <a:cubicBezTo>
                    <a:pt x="2324" y="729"/>
                    <a:pt x="2328" y="727"/>
                    <a:pt x="2332" y="725"/>
                  </a:cubicBezTo>
                  <a:lnTo>
                    <a:pt x="2364" y="709"/>
                  </a:lnTo>
                  <a:cubicBezTo>
                    <a:pt x="2369" y="706"/>
                    <a:pt x="2375" y="704"/>
                    <a:pt x="2381" y="704"/>
                  </a:cubicBezTo>
                  <a:lnTo>
                    <a:pt x="2397" y="704"/>
                  </a:lnTo>
                  <a:lnTo>
                    <a:pt x="2413" y="704"/>
                  </a:lnTo>
                  <a:lnTo>
                    <a:pt x="2385" y="716"/>
                  </a:lnTo>
                  <a:lnTo>
                    <a:pt x="2401" y="700"/>
                  </a:lnTo>
                  <a:lnTo>
                    <a:pt x="2394" y="711"/>
                  </a:lnTo>
                  <a:lnTo>
                    <a:pt x="2410" y="679"/>
                  </a:lnTo>
                  <a:cubicBezTo>
                    <a:pt x="2416" y="665"/>
                    <a:pt x="2430" y="656"/>
                    <a:pt x="2445" y="656"/>
                  </a:cubicBezTo>
                  <a:lnTo>
                    <a:pt x="2461" y="656"/>
                  </a:lnTo>
                  <a:lnTo>
                    <a:pt x="2477" y="656"/>
                  </a:lnTo>
                  <a:lnTo>
                    <a:pt x="2493" y="656"/>
                  </a:lnTo>
                  <a:lnTo>
                    <a:pt x="2525" y="656"/>
                  </a:lnTo>
                  <a:lnTo>
                    <a:pt x="2497" y="668"/>
                  </a:lnTo>
                  <a:lnTo>
                    <a:pt x="2513" y="652"/>
                  </a:lnTo>
                  <a:cubicBezTo>
                    <a:pt x="2521" y="645"/>
                    <a:pt x="2531" y="640"/>
                    <a:pt x="2541" y="640"/>
                  </a:cubicBezTo>
                  <a:lnTo>
                    <a:pt x="2557" y="640"/>
                  </a:lnTo>
                  <a:lnTo>
                    <a:pt x="2529" y="652"/>
                  </a:lnTo>
                  <a:lnTo>
                    <a:pt x="2545" y="636"/>
                  </a:lnTo>
                  <a:cubicBezTo>
                    <a:pt x="2553" y="629"/>
                    <a:pt x="2563" y="624"/>
                    <a:pt x="2573" y="624"/>
                  </a:cubicBezTo>
                  <a:lnTo>
                    <a:pt x="2589" y="624"/>
                  </a:lnTo>
                  <a:lnTo>
                    <a:pt x="2554" y="647"/>
                  </a:lnTo>
                  <a:lnTo>
                    <a:pt x="2570" y="615"/>
                  </a:lnTo>
                  <a:cubicBezTo>
                    <a:pt x="2576" y="601"/>
                    <a:pt x="2590" y="592"/>
                    <a:pt x="2605" y="592"/>
                  </a:cubicBezTo>
                  <a:lnTo>
                    <a:pt x="2621" y="592"/>
                  </a:lnTo>
                  <a:lnTo>
                    <a:pt x="2593" y="604"/>
                  </a:lnTo>
                  <a:lnTo>
                    <a:pt x="2609" y="588"/>
                  </a:lnTo>
                  <a:cubicBezTo>
                    <a:pt x="2612" y="585"/>
                    <a:pt x="2616" y="583"/>
                    <a:pt x="2620" y="581"/>
                  </a:cubicBezTo>
                  <a:lnTo>
                    <a:pt x="2652" y="565"/>
                  </a:lnTo>
                  <a:lnTo>
                    <a:pt x="2641" y="572"/>
                  </a:lnTo>
                  <a:lnTo>
                    <a:pt x="2657" y="556"/>
                  </a:lnTo>
                  <a:cubicBezTo>
                    <a:pt x="2665" y="549"/>
                    <a:pt x="2675" y="544"/>
                    <a:pt x="2685" y="544"/>
                  </a:cubicBezTo>
                  <a:lnTo>
                    <a:pt x="2701" y="544"/>
                  </a:lnTo>
                  <a:lnTo>
                    <a:pt x="2666" y="567"/>
                  </a:lnTo>
                  <a:lnTo>
                    <a:pt x="2682" y="535"/>
                  </a:lnTo>
                  <a:cubicBezTo>
                    <a:pt x="2688" y="521"/>
                    <a:pt x="2702" y="512"/>
                    <a:pt x="2717" y="512"/>
                  </a:cubicBezTo>
                  <a:lnTo>
                    <a:pt x="2733" y="512"/>
                  </a:lnTo>
                  <a:lnTo>
                    <a:pt x="2749" y="512"/>
                  </a:lnTo>
                  <a:lnTo>
                    <a:pt x="2765" y="512"/>
                  </a:lnTo>
                  <a:lnTo>
                    <a:pt x="2737" y="524"/>
                  </a:lnTo>
                  <a:lnTo>
                    <a:pt x="2753" y="508"/>
                  </a:lnTo>
                  <a:cubicBezTo>
                    <a:pt x="2756" y="505"/>
                    <a:pt x="2760" y="503"/>
                    <a:pt x="2764" y="501"/>
                  </a:cubicBezTo>
                  <a:lnTo>
                    <a:pt x="2796" y="485"/>
                  </a:lnTo>
                  <a:cubicBezTo>
                    <a:pt x="2801" y="482"/>
                    <a:pt x="2807" y="480"/>
                    <a:pt x="2813" y="480"/>
                  </a:cubicBezTo>
                  <a:lnTo>
                    <a:pt x="2829" y="480"/>
                  </a:lnTo>
                  <a:lnTo>
                    <a:pt x="2801" y="492"/>
                  </a:lnTo>
                  <a:lnTo>
                    <a:pt x="2817" y="476"/>
                  </a:lnTo>
                  <a:cubicBezTo>
                    <a:pt x="2825" y="469"/>
                    <a:pt x="2835" y="464"/>
                    <a:pt x="2845" y="464"/>
                  </a:cubicBezTo>
                  <a:lnTo>
                    <a:pt x="2861" y="464"/>
                  </a:lnTo>
                  <a:lnTo>
                    <a:pt x="2833" y="476"/>
                  </a:lnTo>
                  <a:lnTo>
                    <a:pt x="2849" y="460"/>
                  </a:lnTo>
                  <a:cubicBezTo>
                    <a:pt x="2857" y="453"/>
                    <a:pt x="2867" y="448"/>
                    <a:pt x="2877" y="448"/>
                  </a:cubicBezTo>
                  <a:lnTo>
                    <a:pt x="2893" y="448"/>
                  </a:lnTo>
                  <a:lnTo>
                    <a:pt x="2909" y="448"/>
                  </a:lnTo>
                  <a:lnTo>
                    <a:pt x="2925" y="448"/>
                  </a:lnTo>
                  <a:lnTo>
                    <a:pt x="2908" y="453"/>
                  </a:lnTo>
                  <a:lnTo>
                    <a:pt x="2940" y="437"/>
                  </a:lnTo>
                  <a:lnTo>
                    <a:pt x="2929" y="444"/>
                  </a:lnTo>
                  <a:lnTo>
                    <a:pt x="2945" y="428"/>
                  </a:lnTo>
                  <a:lnTo>
                    <a:pt x="2961" y="412"/>
                  </a:lnTo>
                  <a:lnTo>
                    <a:pt x="2954" y="423"/>
                  </a:lnTo>
                  <a:lnTo>
                    <a:pt x="2970" y="391"/>
                  </a:lnTo>
                  <a:cubicBezTo>
                    <a:pt x="2976" y="377"/>
                    <a:pt x="2990" y="368"/>
                    <a:pt x="3005" y="368"/>
                  </a:cubicBezTo>
                  <a:lnTo>
                    <a:pt x="3021" y="368"/>
                  </a:lnTo>
                  <a:lnTo>
                    <a:pt x="2993" y="380"/>
                  </a:lnTo>
                  <a:lnTo>
                    <a:pt x="3009" y="364"/>
                  </a:lnTo>
                  <a:cubicBezTo>
                    <a:pt x="3017" y="357"/>
                    <a:pt x="3027" y="352"/>
                    <a:pt x="3037" y="352"/>
                  </a:cubicBezTo>
                  <a:lnTo>
                    <a:pt x="3053" y="352"/>
                  </a:lnTo>
                  <a:lnTo>
                    <a:pt x="3069" y="352"/>
                  </a:lnTo>
                  <a:lnTo>
                    <a:pt x="3101" y="352"/>
                  </a:lnTo>
                  <a:lnTo>
                    <a:pt x="3073" y="364"/>
                  </a:lnTo>
                  <a:lnTo>
                    <a:pt x="3089" y="348"/>
                  </a:lnTo>
                  <a:cubicBezTo>
                    <a:pt x="3097" y="341"/>
                    <a:pt x="3107" y="336"/>
                    <a:pt x="3117" y="336"/>
                  </a:cubicBezTo>
                  <a:lnTo>
                    <a:pt x="3133" y="336"/>
                  </a:lnTo>
                  <a:lnTo>
                    <a:pt x="3105" y="348"/>
                  </a:lnTo>
                  <a:lnTo>
                    <a:pt x="3121" y="332"/>
                  </a:lnTo>
                  <a:cubicBezTo>
                    <a:pt x="3129" y="325"/>
                    <a:pt x="3139" y="320"/>
                    <a:pt x="3149" y="320"/>
                  </a:cubicBezTo>
                  <a:lnTo>
                    <a:pt x="3165" y="320"/>
                  </a:lnTo>
                  <a:lnTo>
                    <a:pt x="3181" y="320"/>
                  </a:lnTo>
                  <a:lnTo>
                    <a:pt x="3153" y="332"/>
                  </a:lnTo>
                  <a:lnTo>
                    <a:pt x="3169" y="316"/>
                  </a:lnTo>
                  <a:lnTo>
                    <a:pt x="3185" y="300"/>
                  </a:lnTo>
                  <a:cubicBezTo>
                    <a:pt x="3193" y="293"/>
                    <a:pt x="3203" y="288"/>
                    <a:pt x="3213" y="288"/>
                  </a:cubicBezTo>
                  <a:lnTo>
                    <a:pt x="3245" y="288"/>
                  </a:lnTo>
                  <a:lnTo>
                    <a:pt x="3217" y="300"/>
                  </a:lnTo>
                  <a:lnTo>
                    <a:pt x="3233" y="284"/>
                  </a:lnTo>
                  <a:lnTo>
                    <a:pt x="3226" y="295"/>
                  </a:lnTo>
                  <a:lnTo>
                    <a:pt x="3242" y="263"/>
                  </a:lnTo>
                  <a:cubicBezTo>
                    <a:pt x="3244" y="259"/>
                    <a:pt x="3246" y="255"/>
                    <a:pt x="3249" y="252"/>
                  </a:cubicBezTo>
                  <a:lnTo>
                    <a:pt x="3265" y="236"/>
                  </a:lnTo>
                  <a:cubicBezTo>
                    <a:pt x="3273" y="229"/>
                    <a:pt x="3283" y="224"/>
                    <a:pt x="3293" y="224"/>
                  </a:cubicBezTo>
                  <a:lnTo>
                    <a:pt x="3309" y="224"/>
                  </a:lnTo>
                  <a:lnTo>
                    <a:pt x="3281" y="236"/>
                  </a:lnTo>
                  <a:lnTo>
                    <a:pt x="3297" y="220"/>
                  </a:lnTo>
                  <a:lnTo>
                    <a:pt x="3313" y="204"/>
                  </a:lnTo>
                  <a:lnTo>
                    <a:pt x="3329" y="188"/>
                  </a:lnTo>
                  <a:cubicBezTo>
                    <a:pt x="3337" y="181"/>
                    <a:pt x="3347" y="176"/>
                    <a:pt x="3357" y="176"/>
                  </a:cubicBezTo>
                  <a:lnTo>
                    <a:pt x="3389" y="176"/>
                  </a:lnTo>
                  <a:lnTo>
                    <a:pt x="3361" y="188"/>
                  </a:lnTo>
                  <a:lnTo>
                    <a:pt x="3377" y="172"/>
                  </a:lnTo>
                  <a:lnTo>
                    <a:pt x="3370" y="183"/>
                  </a:lnTo>
                  <a:lnTo>
                    <a:pt x="3386" y="151"/>
                  </a:lnTo>
                  <a:cubicBezTo>
                    <a:pt x="3388" y="147"/>
                    <a:pt x="3390" y="143"/>
                    <a:pt x="3393" y="140"/>
                  </a:cubicBezTo>
                  <a:lnTo>
                    <a:pt x="3409" y="124"/>
                  </a:lnTo>
                  <a:cubicBezTo>
                    <a:pt x="3417" y="117"/>
                    <a:pt x="3427" y="112"/>
                    <a:pt x="3437" y="112"/>
                  </a:cubicBezTo>
                  <a:lnTo>
                    <a:pt x="3453" y="112"/>
                  </a:lnTo>
                  <a:lnTo>
                    <a:pt x="3425" y="124"/>
                  </a:lnTo>
                  <a:lnTo>
                    <a:pt x="3441" y="108"/>
                  </a:lnTo>
                  <a:lnTo>
                    <a:pt x="3434" y="119"/>
                  </a:lnTo>
                  <a:lnTo>
                    <a:pt x="3450" y="87"/>
                  </a:lnTo>
                  <a:cubicBezTo>
                    <a:pt x="3456" y="73"/>
                    <a:pt x="3470" y="64"/>
                    <a:pt x="3485" y="64"/>
                  </a:cubicBezTo>
                  <a:lnTo>
                    <a:pt x="3501" y="64"/>
                  </a:lnTo>
                  <a:lnTo>
                    <a:pt x="3484" y="69"/>
                  </a:lnTo>
                  <a:lnTo>
                    <a:pt x="3516" y="53"/>
                  </a:lnTo>
                  <a:cubicBezTo>
                    <a:pt x="3521" y="50"/>
                    <a:pt x="3527" y="48"/>
                    <a:pt x="3533" y="48"/>
                  </a:cubicBezTo>
                  <a:lnTo>
                    <a:pt x="3549" y="48"/>
                  </a:lnTo>
                  <a:lnTo>
                    <a:pt x="3521" y="60"/>
                  </a:lnTo>
                  <a:lnTo>
                    <a:pt x="3537" y="44"/>
                  </a:lnTo>
                  <a:lnTo>
                    <a:pt x="3553" y="28"/>
                  </a:lnTo>
                  <a:cubicBezTo>
                    <a:pt x="3561" y="21"/>
                    <a:pt x="3571" y="16"/>
                    <a:pt x="3581" y="16"/>
                  </a:cubicBezTo>
                  <a:lnTo>
                    <a:pt x="3597" y="16"/>
                  </a:lnTo>
                  <a:lnTo>
                    <a:pt x="3613" y="16"/>
                  </a:lnTo>
                  <a:lnTo>
                    <a:pt x="3585" y="28"/>
                  </a:lnTo>
                  <a:lnTo>
                    <a:pt x="3601" y="12"/>
                  </a:lnTo>
                  <a:cubicBezTo>
                    <a:pt x="3609" y="5"/>
                    <a:pt x="3619" y="0"/>
                    <a:pt x="3629" y="0"/>
                  </a:cubicBezTo>
                  <a:lnTo>
                    <a:pt x="3645" y="0"/>
                  </a:lnTo>
                  <a:cubicBezTo>
                    <a:pt x="3668" y="0"/>
                    <a:pt x="3685" y="18"/>
                    <a:pt x="3685" y="40"/>
                  </a:cubicBezTo>
                  <a:cubicBezTo>
                    <a:pt x="3685" y="63"/>
                    <a:pt x="3668" y="80"/>
                    <a:pt x="3645" y="80"/>
                  </a:cubicBezTo>
                  <a:lnTo>
                    <a:pt x="3629" y="80"/>
                  </a:lnTo>
                  <a:lnTo>
                    <a:pt x="3658" y="69"/>
                  </a:lnTo>
                  <a:lnTo>
                    <a:pt x="3642" y="85"/>
                  </a:lnTo>
                  <a:cubicBezTo>
                    <a:pt x="3634" y="92"/>
                    <a:pt x="3624" y="96"/>
                    <a:pt x="3613" y="96"/>
                  </a:cubicBezTo>
                  <a:lnTo>
                    <a:pt x="3597" y="96"/>
                  </a:lnTo>
                  <a:lnTo>
                    <a:pt x="3581" y="96"/>
                  </a:lnTo>
                  <a:lnTo>
                    <a:pt x="3610" y="85"/>
                  </a:lnTo>
                  <a:lnTo>
                    <a:pt x="3594" y="101"/>
                  </a:lnTo>
                  <a:lnTo>
                    <a:pt x="3578" y="117"/>
                  </a:lnTo>
                  <a:cubicBezTo>
                    <a:pt x="3570" y="124"/>
                    <a:pt x="3560" y="128"/>
                    <a:pt x="3549" y="128"/>
                  </a:cubicBezTo>
                  <a:lnTo>
                    <a:pt x="3533" y="128"/>
                  </a:lnTo>
                  <a:lnTo>
                    <a:pt x="3551" y="124"/>
                  </a:lnTo>
                  <a:lnTo>
                    <a:pt x="3519" y="140"/>
                  </a:lnTo>
                  <a:cubicBezTo>
                    <a:pt x="3514" y="143"/>
                    <a:pt x="3508" y="144"/>
                    <a:pt x="3501" y="144"/>
                  </a:cubicBezTo>
                  <a:lnTo>
                    <a:pt x="3485" y="144"/>
                  </a:lnTo>
                  <a:lnTo>
                    <a:pt x="3521" y="122"/>
                  </a:lnTo>
                  <a:lnTo>
                    <a:pt x="3505" y="154"/>
                  </a:lnTo>
                  <a:cubicBezTo>
                    <a:pt x="3503" y="158"/>
                    <a:pt x="3501" y="162"/>
                    <a:pt x="3498" y="165"/>
                  </a:cubicBezTo>
                  <a:lnTo>
                    <a:pt x="3482" y="181"/>
                  </a:lnTo>
                  <a:cubicBezTo>
                    <a:pt x="3474" y="188"/>
                    <a:pt x="3464" y="192"/>
                    <a:pt x="3453" y="192"/>
                  </a:cubicBezTo>
                  <a:lnTo>
                    <a:pt x="3437" y="192"/>
                  </a:lnTo>
                  <a:lnTo>
                    <a:pt x="3466" y="181"/>
                  </a:lnTo>
                  <a:lnTo>
                    <a:pt x="3450" y="197"/>
                  </a:lnTo>
                  <a:lnTo>
                    <a:pt x="3457" y="186"/>
                  </a:lnTo>
                  <a:lnTo>
                    <a:pt x="3441" y="218"/>
                  </a:lnTo>
                  <a:cubicBezTo>
                    <a:pt x="3439" y="222"/>
                    <a:pt x="3437" y="226"/>
                    <a:pt x="3434" y="229"/>
                  </a:cubicBezTo>
                  <a:lnTo>
                    <a:pt x="3418" y="245"/>
                  </a:lnTo>
                  <a:cubicBezTo>
                    <a:pt x="3410" y="252"/>
                    <a:pt x="3400" y="256"/>
                    <a:pt x="3389" y="256"/>
                  </a:cubicBezTo>
                  <a:lnTo>
                    <a:pt x="3357" y="256"/>
                  </a:lnTo>
                  <a:lnTo>
                    <a:pt x="3386" y="245"/>
                  </a:lnTo>
                  <a:lnTo>
                    <a:pt x="3370" y="261"/>
                  </a:lnTo>
                  <a:lnTo>
                    <a:pt x="3354" y="277"/>
                  </a:lnTo>
                  <a:lnTo>
                    <a:pt x="3338" y="293"/>
                  </a:lnTo>
                  <a:cubicBezTo>
                    <a:pt x="3330" y="300"/>
                    <a:pt x="3320" y="304"/>
                    <a:pt x="3309" y="304"/>
                  </a:cubicBezTo>
                  <a:lnTo>
                    <a:pt x="3293" y="304"/>
                  </a:lnTo>
                  <a:lnTo>
                    <a:pt x="3322" y="293"/>
                  </a:lnTo>
                  <a:lnTo>
                    <a:pt x="3306" y="309"/>
                  </a:lnTo>
                  <a:lnTo>
                    <a:pt x="3313" y="298"/>
                  </a:lnTo>
                  <a:lnTo>
                    <a:pt x="3297" y="330"/>
                  </a:lnTo>
                  <a:cubicBezTo>
                    <a:pt x="3295" y="334"/>
                    <a:pt x="3293" y="338"/>
                    <a:pt x="3290" y="341"/>
                  </a:cubicBezTo>
                  <a:lnTo>
                    <a:pt x="3274" y="357"/>
                  </a:lnTo>
                  <a:cubicBezTo>
                    <a:pt x="3266" y="364"/>
                    <a:pt x="3256" y="368"/>
                    <a:pt x="3245" y="368"/>
                  </a:cubicBezTo>
                  <a:lnTo>
                    <a:pt x="3213" y="368"/>
                  </a:lnTo>
                  <a:lnTo>
                    <a:pt x="3242" y="357"/>
                  </a:lnTo>
                  <a:lnTo>
                    <a:pt x="3226" y="373"/>
                  </a:lnTo>
                  <a:lnTo>
                    <a:pt x="3210" y="389"/>
                  </a:lnTo>
                  <a:cubicBezTo>
                    <a:pt x="3202" y="396"/>
                    <a:pt x="3192" y="400"/>
                    <a:pt x="3181" y="400"/>
                  </a:cubicBezTo>
                  <a:lnTo>
                    <a:pt x="3165" y="400"/>
                  </a:lnTo>
                  <a:lnTo>
                    <a:pt x="3149" y="400"/>
                  </a:lnTo>
                  <a:lnTo>
                    <a:pt x="3178" y="389"/>
                  </a:lnTo>
                  <a:lnTo>
                    <a:pt x="3162" y="405"/>
                  </a:lnTo>
                  <a:cubicBezTo>
                    <a:pt x="3154" y="412"/>
                    <a:pt x="3144" y="416"/>
                    <a:pt x="3133" y="416"/>
                  </a:cubicBezTo>
                  <a:lnTo>
                    <a:pt x="3117" y="416"/>
                  </a:lnTo>
                  <a:lnTo>
                    <a:pt x="3146" y="405"/>
                  </a:lnTo>
                  <a:lnTo>
                    <a:pt x="3130" y="421"/>
                  </a:lnTo>
                  <a:cubicBezTo>
                    <a:pt x="3122" y="428"/>
                    <a:pt x="3112" y="432"/>
                    <a:pt x="3101" y="432"/>
                  </a:cubicBezTo>
                  <a:lnTo>
                    <a:pt x="3069" y="432"/>
                  </a:lnTo>
                  <a:lnTo>
                    <a:pt x="3053" y="432"/>
                  </a:lnTo>
                  <a:lnTo>
                    <a:pt x="3037" y="432"/>
                  </a:lnTo>
                  <a:lnTo>
                    <a:pt x="3066" y="421"/>
                  </a:lnTo>
                  <a:lnTo>
                    <a:pt x="3050" y="437"/>
                  </a:lnTo>
                  <a:cubicBezTo>
                    <a:pt x="3042" y="444"/>
                    <a:pt x="3032" y="448"/>
                    <a:pt x="3021" y="448"/>
                  </a:cubicBezTo>
                  <a:lnTo>
                    <a:pt x="3005" y="448"/>
                  </a:lnTo>
                  <a:lnTo>
                    <a:pt x="3041" y="426"/>
                  </a:lnTo>
                  <a:lnTo>
                    <a:pt x="3025" y="458"/>
                  </a:lnTo>
                  <a:cubicBezTo>
                    <a:pt x="3023" y="462"/>
                    <a:pt x="3021" y="466"/>
                    <a:pt x="3018" y="469"/>
                  </a:cubicBezTo>
                  <a:lnTo>
                    <a:pt x="3002" y="485"/>
                  </a:lnTo>
                  <a:lnTo>
                    <a:pt x="2986" y="501"/>
                  </a:lnTo>
                  <a:cubicBezTo>
                    <a:pt x="2983" y="504"/>
                    <a:pt x="2979" y="506"/>
                    <a:pt x="2975" y="508"/>
                  </a:cubicBezTo>
                  <a:lnTo>
                    <a:pt x="2943" y="524"/>
                  </a:lnTo>
                  <a:cubicBezTo>
                    <a:pt x="2938" y="527"/>
                    <a:pt x="2932" y="528"/>
                    <a:pt x="2925" y="528"/>
                  </a:cubicBezTo>
                  <a:lnTo>
                    <a:pt x="2909" y="528"/>
                  </a:lnTo>
                  <a:lnTo>
                    <a:pt x="2893" y="528"/>
                  </a:lnTo>
                  <a:lnTo>
                    <a:pt x="2877" y="528"/>
                  </a:lnTo>
                  <a:lnTo>
                    <a:pt x="2906" y="517"/>
                  </a:lnTo>
                  <a:lnTo>
                    <a:pt x="2890" y="533"/>
                  </a:lnTo>
                  <a:cubicBezTo>
                    <a:pt x="2882" y="540"/>
                    <a:pt x="2872" y="544"/>
                    <a:pt x="2861" y="544"/>
                  </a:cubicBezTo>
                  <a:lnTo>
                    <a:pt x="2845" y="544"/>
                  </a:lnTo>
                  <a:lnTo>
                    <a:pt x="2874" y="533"/>
                  </a:lnTo>
                  <a:lnTo>
                    <a:pt x="2858" y="549"/>
                  </a:lnTo>
                  <a:cubicBezTo>
                    <a:pt x="2850" y="556"/>
                    <a:pt x="2840" y="560"/>
                    <a:pt x="2829" y="560"/>
                  </a:cubicBezTo>
                  <a:lnTo>
                    <a:pt x="2813" y="560"/>
                  </a:lnTo>
                  <a:lnTo>
                    <a:pt x="2831" y="556"/>
                  </a:lnTo>
                  <a:lnTo>
                    <a:pt x="2799" y="572"/>
                  </a:lnTo>
                  <a:lnTo>
                    <a:pt x="2810" y="565"/>
                  </a:lnTo>
                  <a:lnTo>
                    <a:pt x="2794" y="581"/>
                  </a:lnTo>
                  <a:cubicBezTo>
                    <a:pt x="2786" y="588"/>
                    <a:pt x="2776" y="592"/>
                    <a:pt x="2765" y="592"/>
                  </a:cubicBezTo>
                  <a:lnTo>
                    <a:pt x="2749" y="592"/>
                  </a:lnTo>
                  <a:lnTo>
                    <a:pt x="2733" y="592"/>
                  </a:lnTo>
                  <a:lnTo>
                    <a:pt x="2717" y="592"/>
                  </a:lnTo>
                  <a:lnTo>
                    <a:pt x="2753" y="570"/>
                  </a:lnTo>
                  <a:lnTo>
                    <a:pt x="2737" y="602"/>
                  </a:lnTo>
                  <a:cubicBezTo>
                    <a:pt x="2730" y="616"/>
                    <a:pt x="2717" y="624"/>
                    <a:pt x="2701" y="624"/>
                  </a:cubicBezTo>
                  <a:lnTo>
                    <a:pt x="2685" y="624"/>
                  </a:lnTo>
                  <a:lnTo>
                    <a:pt x="2714" y="613"/>
                  </a:lnTo>
                  <a:lnTo>
                    <a:pt x="2698" y="629"/>
                  </a:lnTo>
                  <a:cubicBezTo>
                    <a:pt x="2695" y="632"/>
                    <a:pt x="2691" y="634"/>
                    <a:pt x="2687" y="636"/>
                  </a:cubicBezTo>
                  <a:lnTo>
                    <a:pt x="2655" y="652"/>
                  </a:lnTo>
                  <a:lnTo>
                    <a:pt x="2666" y="645"/>
                  </a:lnTo>
                  <a:lnTo>
                    <a:pt x="2650" y="661"/>
                  </a:lnTo>
                  <a:cubicBezTo>
                    <a:pt x="2642" y="668"/>
                    <a:pt x="2632" y="672"/>
                    <a:pt x="2621" y="672"/>
                  </a:cubicBezTo>
                  <a:lnTo>
                    <a:pt x="2605" y="672"/>
                  </a:lnTo>
                  <a:lnTo>
                    <a:pt x="2641" y="650"/>
                  </a:lnTo>
                  <a:lnTo>
                    <a:pt x="2625" y="682"/>
                  </a:lnTo>
                  <a:cubicBezTo>
                    <a:pt x="2618" y="696"/>
                    <a:pt x="2605" y="704"/>
                    <a:pt x="2589" y="704"/>
                  </a:cubicBezTo>
                  <a:lnTo>
                    <a:pt x="2573" y="704"/>
                  </a:lnTo>
                  <a:lnTo>
                    <a:pt x="2602" y="693"/>
                  </a:lnTo>
                  <a:lnTo>
                    <a:pt x="2586" y="709"/>
                  </a:lnTo>
                  <a:cubicBezTo>
                    <a:pt x="2578" y="716"/>
                    <a:pt x="2568" y="720"/>
                    <a:pt x="2557" y="720"/>
                  </a:cubicBezTo>
                  <a:lnTo>
                    <a:pt x="2541" y="720"/>
                  </a:lnTo>
                  <a:lnTo>
                    <a:pt x="2570" y="709"/>
                  </a:lnTo>
                  <a:lnTo>
                    <a:pt x="2554" y="725"/>
                  </a:lnTo>
                  <a:cubicBezTo>
                    <a:pt x="2546" y="732"/>
                    <a:pt x="2536" y="736"/>
                    <a:pt x="2525" y="736"/>
                  </a:cubicBezTo>
                  <a:lnTo>
                    <a:pt x="2493" y="736"/>
                  </a:lnTo>
                  <a:lnTo>
                    <a:pt x="2477" y="736"/>
                  </a:lnTo>
                  <a:lnTo>
                    <a:pt x="2461" y="736"/>
                  </a:lnTo>
                  <a:lnTo>
                    <a:pt x="2445" y="736"/>
                  </a:lnTo>
                  <a:lnTo>
                    <a:pt x="2481" y="714"/>
                  </a:lnTo>
                  <a:lnTo>
                    <a:pt x="2465" y="746"/>
                  </a:lnTo>
                  <a:cubicBezTo>
                    <a:pt x="2463" y="750"/>
                    <a:pt x="2461" y="754"/>
                    <a:pt x="2458" y="757"/>
                  </a:cubicBezTo>
                  <a:lnTo>
                    <a:pt x="2442" y="773"/>
                  </a:lnTo>
                  <a:cubicBezTo>
                    <a:pt x="2434" y="780"/>
                    <a:pt x="2424" y="784"/>
                    <a:pt x="2413" y="784"/>
                  </a:cubicBezTo>
                  <a:lnTo>
                    <a:pt x="2397" y="784"/>
                  </a:lnTo>
                  <a:lnTo>
                    <a:pt x="2381" y="784"/>
                  </a:lnTo>
                  <a:lnTo>
                    <a:pt x="2399" y="780"/>
                  </a:lnTo>
                  <a:lnTo>
                    <a:pt x="2367" y="796"/>
                  </a:lnTo>
                  <a:lnTo>
                    <a:pt x="2378" y="789"/>
                  </a:lnTo>
                  <a:lnTo>
                    <a:pt x="2362" y="805"/>
                  </a:lnTo>
                  <a:cubicBezTo>
                    <a:pt x="2354" y="812"/>
                    <a:pt x="2344" y="816"/>
                    <a:pt x="2333" y="816"/>
                  </a:cubicBezTo>
                  <a:lnTo>
                    <a:pt x="2317" y="816"/>
                  </a:lnTo>
                  <a:lnTo>
                    <a:pt x="2301" y="816"/>
                  </a:lnTo>
                  <a:lnTo>
                    <a:pt x="2337" y="794"/>
                  </a:lnTo>
                  <a:lnTo>
                    <a:pt x="2321" y="826"/>
                  </a:lnTo>
                  <a:cubicBezTo>
                    <a:pt x="2314" y="840"/>
                    <a:pt x="2301" y="848"/>
                    <a:pt x="2285" y="848"/>
                  </a:cubicBezTo>
                  <a:lnTo>
                    <a:pt x="2269" y="848"/>
                  </a:lnTo>
                  <a:lnTo>
                    <a:pt x="2305" y="826"/>
                  </a:lnTo>
                  <a:lnTo>
                    <a:pt x="2289" y="858"/>
                  </a:lnTo>
                  <a:cubicBezTo>
                    <a:pt x="2282" y="872"/>
                    <a:pt x="2269" y="880"/>
                    <a:pt x="2253" y="880"/>
                  </a:cubicBezTo>
                  <a:lnTo>
                    <a:pt x="2237" y="880"/>
                  </a:lnTo>
                  <a:lnTo>
                    <a:pt x="2205" y="880"/>
                  </a:lnTo>
                  <a:lnTo>
                    <a:pt x="2234" y="869"/>
                  </a:lnTo>
                  <a:lnTo>
                    <a:pt x="2218" y="885"/>
                  </a:lnTo>
                  <a:cubicBezTo>
                    <a:pt x="2210" y="892"/>
                    <a:pt x="2200" y="896"/>
                    <a:pt x="2189" y="896"/>
                  </a:cubicBezTo>
                  <a:lnTo>
                    <a:pt x="2173" y="896"/>
                  </a:lnTo>
                  <a:lnTo>
                    <a:pt x="2202" y="885"/>
                  </a:lnTo>
                  <a:lnTo>
                    <a:pt x="2186" y="901"/>
                  </a:lnTo>
                  <a:cubicBezTo>
                    <a:pt x="2178" y="908"/>
                    <a:pt x="2168" y="912"/>
                    <a:pt x="2157" y="912"/>
                  </a:cubicBezTo>
                  <a:lnTo>
                    <a:pt x="2141" y="912"/>
                  </a:lnTo>
                  <a:lnTo>
                    <a:pt x="2125" y="912"/>
                  </a:lnTo>
                  <a:lnTo>
                    <a:pt x="2161" y="890"/>
                  </a:lnTo>
                  <a:lnTo>
                    <a:pt x="2145" y="922"/>
                  </a:lnTo>
                  <a:lnTo>
                    <a:pt x="2129" y="954"/>
                  </a:lnTo>
                  <a:cubicBezTo>
                    <a:pt x="2125" y="962"/>
                    <a:pt x="2119" y="968"/>
                    <a:pt x="2111" y="972"/>
                  </a:cubicBezTo>
                  <a:lnTo>
                    <a:pt x="2079" y="988"/>
                  </a:lnTo>
                  <a:lnTo>
                    <a:pt x="2090" y="981"/>
                  </a:lnTo>
                  <a:lnTo>
                    <a:pt x="2074" y="997"/>
                  </a:lnTo>
                  <a:cubicBezTo>
                    <a:pt x="2066" y="1004"/>
                    <a:pt x="2056" y="1008"/>
                    <a:pt x="2045" y="1008"/>
                  </a:cubicBezTo>
                  <a:lnTo>
                    <a:pt x="2029" y="1008"/>
                  </a:lnTo>
                  <a:lnTo>
                    <a:pt x="2013" y="1008"/>
                  </a:lnTo>
                  <a:lnTo>
                    <a:pt x="2042" y="997"/>
                  </a:lnTo>
                  <a:lnTo>
                    <a:pt x="2026" y="1013"/>
                  </a:lnTo>
                  <a:lnTo>
                    <a:pt x="2033" y="1002"/>
                  </a:lnTo>
                  <a:lnTo>
                    <a:pt x="2017" y="1034"/>
                  </a:lnTo>
                  <a:cubicBezTo>
                    <a:pt x="2010" y="1048"/>
                    <a:pt x="1997" y="1056"/>
                    <a:pt x="1981" y="1056"/>
                  </a:cubicBezTo>
                  <a:lnTo>
                    <a:pt x="1965" y="1056"/>
                  </a:lnTo>
                  <a:lnTo>
                    <a:pt x="1949" y="1056"/>
                  </a:lnTo>
                  <a:lnTo>
                    <a:pt x="1967" y="1052"/>
                  </a:lnTo>
                  <a:lnTo>
                    <a:pt x="1935" y="1068"/>
                  </a:lnTo>
                  <a:lnTo>
                    <a:pt x="1946" y="1061"/>
                  </a:lnTo>
                  <a:lnTo>
                    <a:pt x="1930" y="1077"/>
                  </a:lnTo>
                  <a:cubicBezTo>
                    <a:pt x="1922" y="1084"/>
                    <a:pt x="1912" y="1088"/>
                    <a:pt x="1901" y="1088"/>
                  </a:cubicBezTo>
                  <a:lnTo>
                    <a:pt x="1885" y="1088"/>
                  </a:lnTo>
                  <a:lnTo>
                    <a:pt x="1869" y="1088"/>
                  </a:lnTo>
                  <a:lnTo>
                    <a:pt x="1898" y="1077"/>
                  </a:lnTo>
                  <a:lnTo>
                    <a:pt x="1882" y="1093"/>
                  </a:lnTo>
                  <a:lnTo>
                    <a:pt x="1866" y="1109"/>
                  </a:lnTo>
                  <a:lnTo>
                    <a:pt x="1850" y="1125"/>
                  </a:lnTo>
                  <a:lnTo>
                    <a:pt x="1859" y="1109"/>
                  </a:lnTo>
                  <a:lnTo>
                    <a:pt x="1843" y="1157"/>
                  </a:lnTo>
                  <a:cubicBezTo>
                    <a:pt x="1840" y="1167"/>
                    <a:pt x="1833" y="1176"/>
                    <a:pt x="1823" y="1180"/>
                  </a:cubicBezTo>
                  <a:lnTo>
                    <a:pt x="1791" y="1196"/>
                  </a:lnTo>
                  <a:cubicBezTo>
                    <a:pt x="1786" y="1199"/>
                    <a:pt x="1780" y="1200"/>
                    <a:pt x="1773" y="1200"/>
                  </a:cubicBezTo>
                  <a:lnTo>
                    <a:pt x="1757" y="1200"/>
                  </a:lnTo>
                  <a:lnTo>
                    <a:pt x="1741" y="1200"/>
                  </a:lnTo>
                  <a:lnTo>
                    <a:pt x="1770" y="1189"/>
                  </a:lnTo>
                  <a:lnTo>
                    <a:pt x="1754" y="1205"/>
                  </a:lnTo>
                  <a:lnTo>
                    <a:pt x="1738" y="1221"/>
                  </a:lnTo>
                  <a:lnTo>
                    <a:pt x="1722" y="1237"/>
                  </a:lnTo>
                  <a:cubicBezTo>
                    <a:pt x="1714" y="1244"/>
                    <a:pt x="1704" y="1248"/>
                    <a:pt x="1693" y="1248"/>
                  </a:cubicBezTo>
                  <a:lnTo>
                    <a:pt x="1677" y="1248"/>
                  </a:lnTo>
                  <a:lnTo>
                    <a:pt x="1706" y="1237"/>
                  </a:lnTo>
                  <a:lnTo>
                    <a:pt x="1690" y="1253"/>
                  </a:lnTo>
                  <a:cubicBezTo>
                    <a:pt x="1682" y="1260"/>
                    <a:pt x="1672" y="1264"/>
                    <a:pt x="1661" y="1264"/>
                  </a:cubicBezTo>
                  <a:lnTo>
                    <a:pt x="1629" y="1264"/>
                  </a:lnTo>
                  <a:lnTo>
                    <a:pt x="1658" y="1253"/>
                  </a:lnTo>
                  <a:lnTo>
                    <a:pt x="1642" y="1269"/>
                  </a:lnTo>
                  <a:lnTo>
                    <a:pt x="1626" y="1285"/>
                  </a:lnTo>
                  <a:lnTo>
                    <a:pt x="1610" y="1301"/>
                  </a:lnTo>
                  <a:cubicBezTo>
                    <a:pt x="1602" y="1308"/>
                    <a:pt x="1592" y="1312"/>
                    <a:pt x="1581" y="1312"/>
                  </a:cubicBezTo>
                  <a:lnTo>
                    <a:pt x="1565" y="1312"/>
                  </a:lnTo>
                  <a:lnTo>
                    <a:pt x="1601" y="1290"/>
                  </a:lnTo>
                  <a:lnTo>
                    <a:pt x="1585" y="1322"/>
                  </a:lnTo>
                  <a:cubicBezTo>
                    <a:pt x="1578" y="1336"/>
                    <a:pt x="1565" y="1344"/>
                    <a:pt x="1549" y="1344"/>
                  </a:cubicBezTo>
                  <a:lnTo>
                    <a:pt x="1533" y="1344"/>
                  </a:lnTo>
                  <a:lnTo>
                    <a:pt x="1562" y="1333"/>
                  </a:lnTo>
                  <a:lnTo>
                    <a:pt x="1546" y="1349"/>
                  </a:lnTo>
                  <a:cubicBezTo>
                    <a:pt x="1543" y="1352"/>
                    <a:pt x="1539" y="1354"/>
                    <a:pt x="1535" y="1356"/>
                  </a:cubicBezTo>
                  <a:lnTo>
                    <a:pt x="1503" y="1372"/>
                  </a:lnTo>
                  <a:cubicBezTo>
                    <a:pt x="1498" y="1375"/>
                    <a:pt x="1492" y="1376"/>
                    <a:pt x="1485" y="1376"/>
                  </a:cubicBezTo>
                  <a:lnTo>
                    <a:pt x="1469" y="1376"/>
                  </a:lnTo>
                  <a:lnTo>
                    <a:pt x="1505" y="1354"/>
                  </a:lnTo>
                  <a:lnTo>
                    <a:pt x="1489" y="1386"/>
                  </a:lnTo>
                  <a:cubicBezTo>
                    <a:pt x="1487" y="1390"/>
                    <a:pt x="1485" y="1394"/>
                    <a:pt x="1482" y="1397"/>
                  </a:cubicBezTo>
                  <a:lnTo>
                    <a:pt x="1466" y="1413"/>
                  </a:lnTo>
                  <a:cubicBezTo>
                    <a:pt x="1458" y="1420"/>
                    <a:pt x="1448" y="1424"/>
                    <a:pt x="1437" y="1424"/>
                  </a:cubicBezTo>
                  <a:lnTo>
                    <a:pt x="1421" y="1424"/>
                  </a:lnTo>
                  <a:lnTo>
                    <a:pt x="1450" y="1413"/>
                  </a:lnTo>
                  <a:lnTo>
                    <a:pt x="1434" y="1429"/>
                  </a:lnTo>
                  <a:cubicBezTo>
                    <a:pt x="1426" y="1436"/>
                    <a:pt x="1416" y="1440"/>
                    <a:pt x="1405" y="1440"/>
                  </a:cubicBezTo>
                  <a:lnTo>
                    <a:pt x="1389" y="1440"/>
                  </a:lnTo>
                  <a:lnTo>
                    <a:pt x="1425" y="1418"/>
                  </a:lnTo>
                  <a:lnTo>
                    <a:pt x="1409" y="1450"/>
                  </a:lnTo>
                  <a:cubicBezTo>
                    <a:pt x="1402" y="1464"/>
                    <a:pt x="1389" y="1472"/>
                    <a:pt x="1373" y="1472"/>
                  </a:cubicBezTo>
                  <a:lnTo>
                    <a:pt x="1341" y="1472"/>
                  </a:lnTo>
                  <a:lnTo>
                    <a:pt x="1325" y="1472"/>
                  </a:lnTo>
                  <a:lnTo>
                    <a:pt x="1354" y="1461"/>
                  </a:lnTo>
                  <a:lnTo>
                    <a:pt x="1338" y="1477"/>
                  </a:lnTo>
                  <a:lnTo>
                    <a:pt x="1345" y="1466"/>
                  </a:lnTo>
                  <a:lnTo>
                    <a:pt x="1329" y="1498"/>
                  </a:lnTo>
                  <a:cubicBezTo>
                    <a:pt x="1327" y="1502"/>
                    <a:pt x="1325" y="1506"/>
                    <a:pt x="1322" y="1509"/>
                  </a:cubicBezTo>
                  <a:lnTo>
                    <a:pt x="1306" y="1525"/>
                  </a:lnTo>
                  <a:cubicBezTo>
                    <a:pt x="1298" y="1532"/>
                    <a:pt x="1288" y="1536"/>
                    <a:pt x="1277" y="1536"/>
                  </a:cubicBezTo>
                  <a:lnTo>
                    <a:pt x="1261" y="1536"/>
                  </a:lnTo>
                  <a:lnTo>
                    <a:pt x="1297" y="1514"/>
                  </a:lnTo>
                  <a:lnTo>
                    <a:pt x="1281" y="1546"/>
                  </a:lnTo>
                  <a:cubicBezTo>
                    <a:pt x="1279" y="1550"/>
                    <a:pt x="1277" y="1554"/>
                    <a:pt x="1274" y="1557"/>
                  </a:cubicBezTo>
                  <a:lnTo>
                    <a:pt x="1258" y="1573"/>
                  </a:lnTo>
                  <a:cubicBezTo>
                    <a:pt x="1255" y="1576"/>
                    <a:pt x="1251" y="1578"/>
                    <a:pt x="1247" y="1580"/>
                  </a:cubicBezTo>
                  <a:lnTo>
                    <a:pt x="1215" y="1596"/>
                  </a:lnTo>
                  <a:cubicBezTo>
                    <a:pt x="1210" y="1599"/>
                    <a:pt x="1204" y="1600"/>
                    <a:pt x="1197" y="1600"/>
                  </a:cubicBezTo>
                  <a:lnTo>
                    <a:pt x="1181" y="1600"/>
                  </a:lnTo>
                  <a:lnTo>
                    <a:pt x="1217" y="1578"/>
                  </a:lnTo>
                  <a:lnTo>
                    <a:pt x="1201" y="1610"/>
                  </a:lnTo>
                  <a:lnTo>
                    <a:pt x="1185" y="1642"/>
                  </a:lnTo>
                  <a:cubicBezTo>
                    <a:pt x="1178" y="1656"/>
                    <a:pt x="1165" y="1664"/>
                    <a:pt x="1149" y="1664"/>
                  </a:cubicBezTo>
                  <a:lnTo>
                    <a:pt x="1133" y="1664"/>
                  </a:lnTo>
                  <a:lnTo>
                    <a:pt x="1117" y="1664"/>
                  </a:lnTo>
                  <a:lnTo>
                    <a:pt x="1146" y="1653"/>
                  </a:lnTo>
                  <a:lnTo>
                    <a:pt x="1130" y="1669"/>
                  </a:lnTo>
                  <a:lnTo>
                    <a:pt x="1114" y="1685"/>
                  </a:lnTo>
                  <a:cubicBezTo>
                    <a:pt x="1106" y="1692"/>
                    <a:pt x="1096" y="1696"/>
                    <a:pt x="1085" y="1696"/>
                  </a:cubicBezTo>
                  <a:lnTo>
                    <a:pt x="1053" y="1696"/>
                  </a:lnTo>
                  <a:lnTo>
                    <a:pt x="1089" y="1674"/>
                  </a:lnTo>
                  <a:lnTo>
                    <a:pt x="1073" y="1706"/>
                  </a:lnTo>
                  <a:cubicBezTo>
                    <a:pt x="1071" y="1710"/>
                    <a:pt x="1069" y="1714"/>
                    <a:pt x="1066" y="1717"/>
                  </a:cubicBezTo>
                  <a:lnTo>
                    <a:pt x="1050" y="1733"/>
                  </a:lnTo>
                  <a:lnTo>
                    <a:pt x="1034" y="1749"/>
                  </a:lnTo>
                  <a:cubicBezTo>
                    <a:pt x="1026" y="1756"/>
                    <a:pt x="1016" y="1760"/>
                    <a:pt x="1005" y="1760"/>
                  </a:cubicBezTo>
                  <a:lnTo>
                    <a:pt x="989" y="1760"/>
                  </a:lnTo>
                  <a:lnTo>
                    <a:pt x="973" y="1760"/>
                  </a:lnTo>
                  <a:lnTo>
                    <a:pt x="957" y="1760"/>
                  </a:lnTo>
                  <a:lnTo>
                    <a:pt x="941" y="1760"/>
                  </a:lnTo>
                  <a:lnTo>
                    <a:pt x="959" y="1756"/>
                  </a:lnTo>
                  <a:lnTo>
                    <a:pt x="927" y="1772"/>
                  </a:lnTo>
                  <a:lnTo>
                    <a:pt x="938" y="1765"/>
                  </a:lnTo>
                  <a:lnTo>
                    <a:pt x="922" y="1781"/>
                  </a:lnTo>
                  <a:cubicBezTo>
                    <a:pt x="914" y="1788"/>
                    <a:pt x="904" y="1792"/>
                    <a:pt x="893" y="1792"/>
                  </a:cubicBezTo>
                  <a:lnTo>
                    <a:pt x="877" y="1792"/>
                  </a:lnTo>
                  <a:lnTo>
                    <a:pt x="906" y="1781"/>
                  </a:lnTo>
                  <a:lnTo>
                    <a:pt x="890" y="1797"/>
                  </a:lnTo>
                  <a:lnTo>
                    <a:pt x="874" y="1813"/>
                  </a:lnTo>
                  <a:cubicBezTo>
                    <a:pt x="866" y="1820"/>
                    <a:pt x="856" y="1824"/>
                    <a:pt x="845" y="1824"/>
                  </a:cubicBezTo>
                  <a:lnTo>
                    <a:pt x="829" y="1824"/>
                  </a:lnTo>
                  <a:lnTo>
                    <a:pt x="858" y="1813"/>
                  </a:lnTo>
                  <a:lnTo>
                    <a:pt x="842" y="1829"/>
                  </a:lnTo>
                  <a:lnTo>
                    <a:pt x="849" y="1818"/>
                  </a:lnTo>
                  <a:lnTo>
                    <a:pt x="833" y="1850"/>
                  </a:lnTo>
                  <a:cubicBezTo>
                    <a:pt x="829" y="1858"/>
                    <a:pt x="823" y="1864"/>
                    <a:pt x="815" y="1868"/>
                  </a:cubicBezTo>
                  <a:lnTo>
                    <a:pt x="783" y="1884"/>
                  </a:lnTo>
                  <a:cubicBezTo>
                    <a:pt x="778" y="1887"/>
                    <a:pt x="772" y="1888"/>
                    <a:pt x="765" y="1888"/>
                  </a:cubicBezTo>
                  <a:lnTo>
                    <a:pt x="749" y="1888"/>
                  </a:lnTo>
                  <a:lnTo>
                    <a:pt x="778" y="1877"/>
                  </a:lnTo>
                  <a:lnTo>
                    <a:pt x="762" y="1893"/>
                  </a:lnTo>
                  <a:cubicBezTo>
                    <a:pt x="754" y="1900"/>
                    <a:pt x="744" y="1904"/>
                    <a:pt x="733" y="1904"/>
                  </a:cubicBezTo>
                  <a:lnTo>
                    <a:pt x="717" y="1904"/>
                  </a:lnTo>
                  <a:lnTo>
                    <a:pt x="746" y="1893"/>
                  </a:lnTo>
                  <a:lnTo>
                    <a:pt x="730" y="1909"/>
                  </a:lnTo>
                  <a:lnTo>
                    <a:pt x="714" y="1925"/>
                  </a:lnTo>
                  <a:lnTo>
                    <a:pt x="698" y="1941"/>
                  </a:lnTo>
                  <a:lnTo>
                    <a:pt x="682" y="1957"/>
                  </a:lnTo>
                  <a:cubicBezTo>
                    <a:pt x="679" y="1960"/>
                    <a:pt x="675" y="1962"/>
                    <a:pt x="671" y="1964"/>
                  </a:cubicBezTo>
                  <a:lnTo>
                    <a:pt x="639" y="1980"/>
                  </a:lnTo>
                  <a:lnTo>
                    <a:pt x="650" y="1973"/>
                  </a:lnTo>
                  <a:lnTo>
                    <a:pt x="634" y="1989"/>
                  </a:lnTo>
                  <a:cubicBezTo>
                    <a:pt x="626" y="1996"/>
                    <a:pt x="616" y="2000"/>
                    <a:pt x="605" y="2000"/>
                  </a:cubicBezTo>
                  <a:lnTo>
                    <a:pt x="589" y="2000"/>
                  </a:lnTo>
                  <a:lnTo>
                    <a:pt x="573" y="2000"/>
                  </a:lnTo>
                  <a:lnTo>
                    <a:pt x="602" y="1989"/>
                  </a:lnTo>
                  <a:lnTo>
                    <a:pt x="586" y="2005"/>
                  </a:lnTo>
                  <a:lnTo>
                    <a:pt x="595" y="1989"/>
                  </a:lnTo>
                  <a:lnTo>
                    <a:pt x="579" y="2037"/>
                  </a:lnTo>
                  <a:cubicBezTo>
                    <a:pt x="577" y="2043"/>
                    <a:pt x="574" y="2048"/>
                    <a:pt x="570" y="2053"/>
                  </a:cubicBezTo>
                  <a:lnTo>
                    <a:pt x="554" y="2069"/>
                  </a:lnTo>
                  <a:lnTo>
                    <a:pt x="538" y="2085"/>
                  </a:lnTo>
                  <a:cubicBezTo>
                    <a:pt x="535" y="2088"/>
                    <a:pt x="531" y="2090"/>
                    <a:pt x="527" y="2092"/>
                  </a:cubicBezTo>
                  <a:lnTo>
                    <a:pt x="495" y="2108"/>
                  </a:lnTo>
                  <a:cubicBezTo>
                    <a:pt x="490" y="2111"/>
                    <a:pt x="484" y="2112"/>
                    <a:pt x="477" y="2112"/>
                  </a:cubicBezTo>
                  <a:lnTo>
                    <a:pt x="461" y="2112"/>
                  </a:lnTo>
                  <a:lnTo>
                    <a:pt x="490" y="2101"/>
                  </a:lnTo>
                  <a:lnTo>
                    <a:pt x="474" y="2117"/>
                  </a:lnTo>
                  <a:lnTo>
                    <a:pt x="458" y="2133"/>
                  </a:lnTo>
                  <a:lnTo>
                    <a:pt x="442" y="2149"/>
                  </a:lnTo>
                  <a:lnTo>
                    <a:pt x="426" y="2165"/>
                  </a:lnTo>
                  <a:cubicBezTo>
                    <a:pt x="418" y="2172"/>
                    <a:pt x="408" y="2176"/>
                    <a:pt x="397" y="2176"/>
                  </a:cubicBezTo>
                  <a:lnTo>
                    <a:pt x="381" y="2176"/>
                  </a:lnTo>
                  <a:lnTo>
                    <a:pt x="365" y="2176"/>
                  </a:lnTo>
                  <a:lnTo>
                    <a:pt x="333" y="2176"/>
                  </a:lnTo>
                  <a:lnTo>
                    <a:pt x="369" y="2154"/>
                  </a:lnTo>
                  <a:lnTo>
                    <a:pt x="353" y="2186"/>
                  </a:lnTo>
                  <a:cubicBezTo>
                    <a:pt x="351" y="2190"/>
                    <a:pt x="349" y="2194"/>
                    <a:pt x="346" y="2197"/>
                  </a:cubicBezTo>
                  <a:lnTo>
                    <a:pt x="330" y="2213"/>
                  </a:lnTo>
                  <a:lnTo>
                    <a:pt x="314" y="2229"/>
                  </a:lnTo>
                  <a:lnTo>
                    <a:pt x="298" y="2245"/>
                  </a:lnTo>
                  <a:lnTo>
                    <a:pt x="282" y="2261"/>
                  </a:lnTo>
                  <a:lnTo>
                    <a:pt x="266" y="2277"/>
                  </a:lnTo>
                  <a:lnTo>
                    <a:pt x="250" y="2293"/>
                  </a:lnTo>
                  <a:cubicBezTo>
                    <a:pt x="242" y="2300"/>
                    <a:pt x="232" y="2304"/>
                    <a:pt x="221" y="2304"/>
                  </a:cubicBezTo>
                  <a:lnTo>
                    <a:pt x="189" y="2304"/>
                  </a:lnTo>
                  <a:lnTo>
                    <a:pt x="225" y="2282"/>
                  </a:lnTo>
                  <a:lnTo>
                    <a:pt x="209" y="2314"/>
                  </a:lnTo>
                  <a:cubicBezTo>
                    <a:pt x="202" y="2328"/>
                    <a:pt x="189" y="2336"/>
                    <a:pt x="173" y="2336"/>
                  </a:cubicBezTo>
                  <a:lnTo>
                    <a:pt x="157" y="2336"/>
                  </a:lnTo>
                  <a:lnTo>
                    <a:pt x="193" y="2314"/>
                  </a:lnTo>
                  <a:lnTo>
                    <a:pt x="177" y="2346"/>
                  </a:lnTo>
                  <a:cubicBezTo>
                    <a:pt x="170" y="2360"/>
                    <a:pt x="157" y="2368"/>
                    <a:pt x="141" y="2368"/>
                  </a:cubicBezTo>
                  <a:lnTo>
                    <a:pt x="125" y="2368"/>
                  </a:lnTo>
                  <a:lnTo>
                    <a:pt x="161" y="2346"/>
                  </a:lnTo>
                  <a:lnTo>
                    <a:pt x="145" y="2378"/>
                  </a:lnTo>
                  <a:cubicBezTo>
                    <a:pt x="143" y="2382"/>
                    <a:pt x="141" y="2386"/>
                    <a:pt x="138" y="2389"/>
                  </a:cubicBezTo>
                  <a:lnTo>
                    <a:pt x="122" y="2405"/>
                  </a:lnTo>
                  <a:cubicBezTo>
                    <a:pt x="114" y="2412"/>
                    <a:pt x="104" y="2416"/>
                    <a:pt x="93" y="2416"/>
                  </a:cubicBezTo>
                  <a:lnTo>
                    <a:pt x="77" y="2416"/>
                  </a:lnTo>
                  <a:lnTo>
                    <a:pt x="111" y="2399"/>
                  </a:lnTo>
                  <a:lnTo>
                    <a:pt x="79" y="2447"/>
                  </a:lnTo>
                  <a:cubicBezTo>
                    <a:pt x="66" y="2465"/>
                    <a:pt x="42" y="2470"/>
                    <a:pt x="23" y="2458"/>
                  </a:cubicBezTo>
                  <a:cubicBezTo>
                    <a:pt x="5" y="2445"/>
                    <a:pt x="0" y="2421"/>
                    <a:pt x="12" y="2402"/>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5" name="Freeform 16">
              <a:extLst>
                <a:ext uri="{FF2B5EF4-FFF2-40B4-BE49-F238E27FC236}">
                  <a16:creationId xmlns:a16="http://schemas.microsoft.com/office/drawing/2014/main" id="{A3C861D7-5EC0-4FEA-BA4A-B42C4307FFFA}"/>
                </a:ext>
              </a:extLst>
            </p:cNvPr>
            <p:cNvSpPr>
              <a:spLocks/>
            </p:cNvSpPr>
            <p:nvPr/>
          </p:nvSpPr>
          <p:spPr bwMode="auto">
            <a:xfrm>
              <a:off x="6326069" y="3414713"/>
              <a:ext cx="969922" cy="688975"/>
            </a:xfrm>
            <a:custGeom>
              <a:avLst/>
              <a:gdLst>
                <a:gd name="T0" fmla="*/ 129 w 3689"/>
                <a:gd name="T1" fmla="*/ 2031 h 2201"/>
                <a:gd name="T2" fmla="*/ 269 w 3689"/>
                <a:gd name="T3" fmla="*/ 1939 h 2201"/>
                <a:gd name="T4" fmla="*/ 385 w 3689"/>
                <a:gd name="T5" fmla="*/ 1887 h 2201"/>
                <a:gd name="T6" fmla="*/ 509 w 3689"/>
                <a:gd name="T7" fmla="*/ 1827 h 2201"/>
                <a:gd name="T8" fmla="*/ 584 w 3689"/>
                <a:gd name="T9" fmla="*/ 1727 h 2201"/>
                <a:gd name="T10" fmla="*/ 721 w 3689"/>
                <a:gd name="T11" fmla="*/ 1663 h 2201"/>
                <a:gd name="T12" fmla="*/ 845 w 3689"/>
                <a:gd name="T13" fmla="*/ 1603 h 2201"/>
                <a:gd name="T14" fmla="*/ 973 w 3689"/>
                <a:gd name="T15" fmla="*/ 1523 h 2201"/>
                <a:gd name="T16" fmla="*/ 1085 w 3689"/>
                <a:gd name="T17" fmla="*/ 1459 h 2201"/>
                <a:gd name="T18" fmla="*/ 1180 w 3689"/>
                <a:gd name="T19" fmla="*/ 1368 h 2201"/>
                <a:gd name="T20" fmla="*/ 1297 w 3689"/>
                <a:gd name="T21" fmla="*/ 1327 h 2201"/>
                <a:gd name="T22" fmla="*/ 1441 w 3689"/>
                <a:gd name="T23" fmla="*/ 1231 h 2201"/>
                <a:gd name="T24" fmla="*/ 1553 w 3689"/>
                <a:gd name="T25" fmla="*/ 1167 h 2201"/>
                <a:gd name="T26" fmla="*/ 1688 w 3689"/>
                <a:gd name="T27" fmla="*/ 1135 h 2201"/>
                <a:gd name="T28" fmla="*/ 1825 w 3689"/>
                <a:gd name="T29" fmla="*/ 1007 h 2201"/>
                <a:gd name="T30" fmla="*/ 1937 w 3689"/>
                <a:gd name="T31" fmla="*/ 959 h 2201"/>
                <a:gd name="T32" fmla="*/ 2061 w 3689"/>
                <a:gd name="T33" fmla="*/ 899 h 2201"/>
                <a:gd name="T34" fmla="*/ 2138 w 3689"/>
                <a:gd name="T35" fmla="*/ 890 h 2201"/>
                <a:gd name="T36" fmla="*/ 2301 w 3689"/>
                <a:gd name="T37" fmla="*/ 771 h 2201"/>
                <a:gd name="T38" fmla="*/ 2397 w 3689"/>
                <a:gd name="T39" fmla="*/ 723 h 2201"/>
                <a:gd name="T40" fmla="*/ 2525 w 3689"/>
                <a:gd name="T41" fmla="*/ 691 h 2201"/>
                <a:gd name="T42" fmla="*/ 2621 w 3689"/>
                <a:gd name="T43" fmla="*/ 611 h 2201"/>
                <a:gd name="T44" fmla="*/ 2698 w 3689"/>
                <a:gd name="T45" fmla="*/ 602 h 2201"/>
                <a:gd name="T46" fmla="*/ 2849 w 3689"/>
                <a:gd name="T47" fmla="*/ 527 h 2201"/>
                <a:gd name="T48" fmla="*/ 2945 w 3689"/>
                <a:gd name="T49" fmla="*/ 431 h 2201"/>
                <a:gd name="T50" fmla="*/ 3101 w 3689"/>
                <a:gd name="T51" fmla="*/ 339 h 2201"/>
                <a:gd name="T52" fmla="*/ 3213 w 3689"/>
                <a:gd name="T53" fmla="*/ 307 h 2201"/>
                <a:gd name="T54" fmla="*/ 3341 w 3689"/>
                <a:gd name="T55" fmla="*/ 243 h 2201"/>
                <a:gd name="T56" fmla="*/ 3453 w 3689"/>
                <a:gd name="T57" fmla="*/ 147 h 2201"/>
                <a:gd name="T58" fmla="*/ 3537 w 3689"/>
                <a:gd name="T59" fmla="*/ 95 h 2201"/>
                <a:gd name="T60" fmla="*/ 3610 w 3689"/>
                <a:gd name="T61" fmla="*/ 136 h 2201"/>
                <a:gd name="T62" fmla="*/ 3482 w 3689"/>
                <a:gd name="T63" fmla="*/ 216 h 2201"/>
                <a:gd name="T64" fmla="*/ 3370 w 3689"/>
                <a:gd name="T65" fmla="*/ 312 h 2201"/>
                <a:gd name="T66" fmla="*/ 3231 w 3689"/>
                <a:gd name="T67" fmla="*/ 383 h 2201"/>
                <a:gd name="T68" fmla="*/ 3117 w 3689"/>
                <a:gd name="T69" fmla="*/ 419 h 2201"/>
                <a:gd name="T70" fmla="*/ 3018 w 3689"/>
                <a:gd name="T71" fmla="*/ 472 h 2201"/>
                <a:gd name="T72" fmla="*/ 2913 w 3689"/>
                <a:gd name="T73" fmla="*/ 573 h 2201"/>
                <a:gd name="T74" fmla="*/ 2785 w 3689"/>
                <a:gd name="T75" fmla="*/ 605 h 2201"/>
                <a:gd name="T76" fmla="*/ 2650 w 3689"/>
                <a:gd name="T77" fmla="*/ 680 h 2201"/>
                <a:gd name="T78" fmla="*/ 2561 w 3689"/>
                <a:gd name="T79" fmla="*/ 749 h 2201"/>
                <a:gd name="T80" fmla="*/ 2413 w 3689"/>
                <a:gd name="T81" fmla="*/ 803 h 2201"/>
                <a:gd name="T82" fmla="*/ 2330 w 3689"/>
                <a:gd name="T83" fmla="*/ 840 h 2201"/>
                <a:gd name="T84" fmla="*/ 2225 w 3689"/>
                <a:gd name="T85" fmla="*/ 893 h 2201"/>
                <a:gd name="T86" fmla="*/ 2093 w 3689"/>
                <a:gd name="T87" fmla="*/ 979 h 2201"/>
                <a:gd name="T88" fmla="*/ 2010 w 3689"/>
                <a:gd name="T89" fmla="*/ 1000 h 2201"/>
                <a:gd name="T90" fmla="*/ 1889 w 3689"/>
                <a:gd name="T91" fmla="*/ 1053 h 2201"/>
                <a:gd name="T92" fmla="*/ 1779 w 3689"/>
                <a:gd name="T93" fmla="*/ 1112 h 2201"/>
                <a:gd name="T94" fmla="*/ 1626 w 3689"/>
                <a:gd name="T95" fmla="*/ 1208 h 2201"/>
                <a:gd name="T96" fmla="*/ 1469 w 3689"/>
                <a:gd name="T97" fmla="*/ 1299 h 2201"/>
                <a:gd name="T98" fmla="*/ 1370 w 3689"/>
                <a:gd name="T99" fmla="*/ 1368 h 2201"/>
                <a:gd name="T100" fmla="*/ 1247 w 3689"/>
                <a:gd name="T101" fmla="*/ 1423 h 2201"/>
                <a:gd name="T102" fmla="*/ 1101 w 3689"/>
                <a:gd name="T103" fmla="*/ 1539 h 2201"/>
                <a:gd name="T104" fmla="*/ 989 w 3689"/>
                <a:gd name="T105" fmla="*/ 1603 h 2201"/>
                <a:gd name="T106" fmla="*/ 861 w 3689"/>
                <a:gd name="T107" fmla="*/ 1683 h 2201"/>
                <a:gd name="T108" fmla="*/ 749 w 3689"/>
                <a:gd name="T109" fmla="*/ 1731 h 2201"/>
                <a:gd name="T110" fmla="*/ 621 w 3689"/>
                <a:gd name="T111" fmla="*/ 1779 h 2201"/>
                <a:gd name="T112" fmla="*/ 525 w 3689"/>
                <a:gd name="T113" fmla="*/ 1907 h 2201"/>
                <a:gd name="T114" fmla="*/ 413 w 3689"/>
                <a:gd name="T115" fmla="*/ 1955 h 2201"/>
                <a:gd name="T116" fmla="*/ 285 w 3689"/>
                <a:gd name="T117" fmla="*/ 2019 h 2201"/>
                <a:gd name="T118" fmla="*/ 202 w 3689"/>
                <a:gd name="T119" fmla="*/ 2072 h 2201"/>
                <a:gd name="T120" fmla="*/ 63 w 3689"/>
                <a:gd name="T121" fmla="*/ 2191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9" h="2201">
                  <a:moveTo>
                    <a:pt x="28" y="2120"/>
                  </a:moveTo>
                  <a:lnTo>
                    <a:pt x="60" y="2104"/>
                  </a:lnTo>
                  <a:cubicBezTo>
                    <a:pt x="65" y="2101"/>
                    <a:pt x="71" y="2099"/>
                    <a:pt x="77" y="2099"/>
                  </a:cubicBezTo>
                  <a:lnTo>
                    <a:pt x="93" y="2099"/>
                  </a:lnTo>
                  <a:lnTo>
                    <a:pt x="56" y="2127"/>
                  </a:lnTo>
                  <a:lnTo>
                    <a:pt x="72" y="2079"/>
                  </a:lnTo>
                  <a:cubicBezTo>
                    <a:pt x="77" y="2062"/>
                    <a:pt x="92" y="2051"/>
                    <a:pt x="109" y="2051"/>
                  </a:cubicBezTo>
                  <a:lnTo>
                    <a:pt x="125" y="2051"/>
                  </a:lnTo>
                  <a:lnTo>
                    <a:pt x="97" y="2063"/>
                  </a:lnTo>
                  <a:lnTo>
                    <a:pt x="113" y="2047"/>
                  </a:lnTo>
                  <a:lnTo>
                    <a:pt x="129" y="2031"/>
                  </a:lnTo>
                  <a:lnTo>
                    <a:pt x="145" y="2015"/>
                  </a:lnTo>
                  <a:cubicBezTo>
                    <a:pt x="153" y="2008"/>
                    <a:pt x="163" y="2003"/>
                    <a:pt x="173" y="2003"/>
                  </a:cubicBezTo>
                  <a:lnTo>
                    <a:pt x="189" y="2003"/>
                  </a:lnTo>
                  <a:lnTo>
                    <a:pt x="161" y="2015"/>
                  </a:lnTo>
                  <a:lnTo>
                    <a:pt x="193" y="1983"/>
                  </a:lnTo>
                  <a:lnTo>
                    <a:pt x="209" y="1967"/>
                  </a:lnTo>
                  <a:cubicBezTo>
                    <a:pt x="217" y="1960"/>
                    <a:pt x="227" y="1955"/>
                    <a:pt x="237" y="1955"/>
                  </a:cubicBezTo>
                  <a:lnTo>
                    <a:pt x="253" y="1955"/>
                  </a:lnTo>
                  <a:lnTo>
                    <a:pt x="225" y="1967"/>
                  </a:lnTo>
                  <a:lnTo>
                    <a:pt x="241" y="1951"/>
                  </a:lnTo>
                  <a:cubicBezTo>
                    <a:pt x="249" y="1944"/>
                    <a:pt x="259" y="1939"/>
                    <a:pt x="269" y="1939"/>
                  </a:cubicBezTo>
                  <a:lnTo>
                    <a:pt x="285" y="1939"/>
                  </a:lnTo>
                  <a:lnTo>
                    <a:pt x="250" y="1962"/>
                  </a:lnTo>
                  <a:lnTo>
                    <a:pt x="266" y="1930"/>
                  </a:lnTo>
                  <a:cubicBezTo>
                    <a:pt x="272" y="1916"/>
                    <a:pt x="286" y="1907"/>
                    <a:pt x="301" y="1907"/>
                  </a:cubicBezTo>
                  <a:lnTo>
                    <a:pt x="317" y="1907"/>
                  </a:lnTo>
                  <a:lnTo>
                    <a:pt x="333" y="1907"/>
                  </a:lnTo>
                  <a:lnTo>
                    <a:pt x="365" y="1907"/>
                  </a:lnTo>
                  <a:lnTo>
                    <a:pt x="381" y="1907"/>
                  </a:lnTo>
                  <a:lnTo>
                    <a:pt x="353" y="1919"/>
                  </a:lnTo>
                  <a:lnTo>
                    <a:pt x="369" y="1903"/>
                  </a:lnTo>
                  <a:lnTo>
                    <a:pt x="385" y="1887"/>
                  </a:lnTo>
                  <a:cubicBezTo>
                    <a:pt x="393" y="1880"/>
                    <a:pt x="403" y="1875"/>
                    <a:pt x="413" y="1875"/>
                  </a:cubicBezTo>
                  <a:lnTo>
                    <a:pt x="429" y="1875"/>
                  </a:lnTo>
                  <a:lnTo>
                    <a:pt x="401" y="1887"/>
                  </a:lnTo>
                  <a:lnTo>
                    <a:pt x="417" y="1871"/>
                  </a:lnTo>
                  <a:cubicBezTo>
                    <a:pt x="425" y="1864"/>
                    <a:pt x="435" y="1859"/>
                    <a:pt x="445" y="1859"/>
                  </a:cubicBezTo>
                  <a:lnTo>
                    <a:pt x="461" y="1859"/>
                  </a:lnTo>
                  <a:lnTo>
                    <a:pt x="433" y="1871"/>
                  </a:lnTo>
                  <a:lnTo>
                    <a:pt x="449" y="1855"/>
                  </a:lnTo>
                  <a:cubicBezTo>
                    <a:pt x="452" y="1852"/>
                    <a:pt x="456" y="1850"/>
                    <a:pt x="460" y="1848"/>
                  </a:cubicBezTo>
                  <a:lnTo>
                    <a:pt x="492" y="1832"/>
                  </a:lnTo>
                  <a:cubicBezTo>
                    <a:pt x="497" y="1829"/>
                    <a:pt x="503" y="1827"/>
                    <a:pt x="509" y="1827"/>
                  </a:cubicBezTo>
                  <a:lnTo>
                    <a:pt x="525" y="1827"/>
                  </a:lnTo>
                  <a:lnTo>
                    <a:pt x="497" y="1839"/>
                  </a:lnTo>
                  <a:lnTo>
                    <a:pt x="513" y="1823"/>
                  </a:lnTo>
                  <a:lnTo>
                    <a:pt x="529" y="1807"/>
                  </a:lnTo>
                  <a:lnTo>
                    <a:pt x="545" y="1791"/>
                  </a:lnTo>
                  <a:cubicBezTo>
                    <a:pt x="553" y="1784"/>
                    <a:pt x="563" y="1779"/>
                    <a:pt x="573" y="1779"/>
                  </a:cubicBezTo>
                  <a:lnTo>
                    <a:pt x="589" y="1779"/>
                  </a:lnTo>
                  <a:lnTo>
                    <a:pt x="554" y="1802"/>
                  </a:lnTo>
                  <a:lnTo>
                    <a:pt x="570" y="1770"/>
                  </a:lnTo>
                  <a:lnTo>
                    <a:pt x="568" y="1775"/>
                  </a:lnTo>
                  <a:lnTo>
                    <a:pt x="584" y="1727"/>
                  </a:lnTo>
                  <a:cubicBezTo>
                    <a:pt x="589" y="1710"/>
                    <a:pt x="604" y="1699"/>
                    <a:pt x="621" y="1699"/>
                  </a:cubicBezTo>
                  <a:lnTo>
                    <a:pt x="653" y="1699"/>
                  </a:lnTo>
                  <a:lnTo>
                    <a:pt x="669" y="1699"/>
                  </a:lnTo>
                  <a:lnTo>
                    <a:pt x="641" y="1711"/>
                  </a:lnTo>
                  <a:lnTo>
                    <a:pt x="657" y="1695"/>
                  </a:lnTo>
                  <a:cubicBezTo>
                    <a:pt x="665" y="1688"/>
                    <a:pt x="675" y="1683"/>
                    <a:pt x="685" y="1683"/>
                  </a:cubicBezTo>
                  <a:lnTo>
                    <a:pt x="701" y="1683"/>
                  </a:lnTo>
                  <a:lnTo>
                    <a:pt x="717" y="1683"/>
                  </a:lnTo>
                  <a:lnTo>
                    <a:pt x="689" y="1695"/>
                  </a:lnTo>
                  <a:lnTo>
                    <a:pt x="705" y="1679"/>
                  </a:lnTo>
                  <a:lnTo>
                    <a:pt x="721" y="1663"/>
                  </a:lnTo>
                  <a:cubicBezTo>
                    <a:pt x="729" y="1656"/>
                    <a:pt x="739" y="1651"/>
                    <a:pt x="749" y="1651"/>
                  </a:cubicBezTo>
                  <a:lnTo>
                    <a:pt x="765" y="1651"/>
                  </a:lnTo>
                  <a:lnTo>
                    <a:pt x="748" y="1656"/>
                  </a:lnTo>
                  <a:lnTo>
                    <a:pt x="780" y="1640"/>
                  </a:lnTo>
                  <a:lnTo>
                    <a:pt x="769" y="1647"/>
                  </a:lnTo>
                  <a:lnTo>
                    <a:pt x="785" y="1631"/>
                  </a:lnTo>
                  <a:cubicBezTo>
                    <a:pt x="793" y="1624"/>
                    <a:pt x="803" y="1619"/>
                    <a:pt x="813" y="1619"/>
                  </a:cubicBezTo>
                  <a:lnTo>
                    <a:pt x="829" y="1619"/>
                  </a:lnTo>
                  <a:lnTo>
                    <a:pt x="801" y="1631"/>
                  </a:lnTo>
                  <a:lnTo>
                    <a:pt x="817" y="1615"/>
                  </a:lnTo>
                  <a:cubicBezTo>
                    <a:pt x="825" y="1608"/>
                    <a:pt x="835" y="1603"/>
                    <a:pt x="845" y="1603"/>
                  </a:cubicBezTo>
                  <a:lnTo>
                    <a:pt x="861" y="1603"/>
                  </a:lnTo>
                  <a:lnTo>
                    <a:pt x="877" y="1603"/>
                  </a:lnTo>
                  <a:lnTo>
                    <a:pt x="893" y="1603"/>
                  </a:lnTo>
                  <a:lnTo>
                    <a:pt x="858" y="1626"/>
                  </a:lnTo>
                  <a:lnTo>
                    <a:pt x="874" y="1594"/>
                  </a:lnTo>
                  <a:cubicBezTo>
                    <a:pt x="878" y="1586"/>
                    <a:pt x="884" y="1580"/>
                    <a:pt x="892" y="1576"/>
                  </a:cubicBezTo>
                  <a:lnTo>
                    <a:pt x="924" y="1560"/>
                  </a:lnTo>
                  <a:lnTo>
                    <a:pt x="913" y="1567"/>
                  </a:lnTo>
                  <a:lnTo>
                    <a:pt x="929" y="1551"/>
                  </a:lnTo>
                  <a:lnTo>
                    <a:pt x="945" y="1535"/>
                  </a:lnTo>
                  <a:cubicBezTo>
                    <a:pt x="953" y="1528"/>
                    <a:pt x="963" y="1523"/>
                    <a:pt x="973" y="1523"/>
                  </a:cubicBezTo>
                  <a:lnTo>
                    <a:pt x="989" y="1523"/>
                  </a:lnTo>
                  <a:lnTo>
                    <a:pt x="961" y="1535"/>
                  </a:lnTo>
                  <a:lnTo>
                    <a:pt x="977" y="1519"/>
                  </a:lnTo>
                  <a:cubicBezTo>
                    <a:pt x="985" y="1512"/>
                    <a:pt x="995" y="1507"/>
                    <a:pt x="1005" y="1507"/>
                  </a:cubicBezTo>
                  <a:lnTo>
                    <a:pt x="1021" y="1507"/>
                  </a:lnTo>
                  <a:lnTo>
                    <a:pt x="993" y="1519"/>
                  </a:lnTo>
                  <a:lnTo>
                    <a:pt x="1009" y="1503"/>
                  </a:lnTo>
                  <a:lnTo>
                    <a:pt x="1025" y="1487"/>
                  </a:lnTo>
                  <a:cubicBezTo>
                    <a:pt x="1028" y="1484"/>
                    <a:pt x="1032" y="1482"/>
                    <a:pt x="1036" y="1480"/>
                  </a:cubicBezTo>
                  <a:lnTo>
                    <a:pt x="1068" y="1464"/>
                  </a:lnTo>
                  <a:cubicBezTo>
                    <a:pt x="1073" y="1461"/>
                    <a:pt x="1079" y="1459"/>
                    <a:pt x="1085" y="1459"/>
                  </a:cubicBezTo>
                  <a:lnTo>
                    <a:pt x="1101" y="1459"/>
                  </a:lnTo>
                  <a:lnTo>
                    <a:pt x="1066" y="1482"/>
                  </a:lnTo>
                  <a:lnTo>
                    <a:pt x="1082" y="1450"/>
                  </a:lnTo>
                  <a:cubicBezTo>
                    <a:pt x="1088" y="1436"/>
                    <a:pt x="1102" y="1427"/>
                    <a:pt x="1117" y="1427"/>
                  </a:cubicBezTo>
                  <a:lnTo>
                    <a:pt x="1133" y="1427"/>
                  </a:lnTo>
                  <a:lnTo>
                    <a:pt x="1105" y="1439"/>
                  </a:lnTo>
                  <a:lnTo>
                    <a:pt x="1121" y="1423"/>
                  </a:lnTo>
                  <a:lnTo>
                    <a:pt x="1137" y="1407"/>
                  </a:lnTo>
                  <a:lnTo>
                    <a:pt x="1153" y="1391"/>
                  </a:lnTo>
                  <a:lnTo>
                    <a:pt x="1169" y="1375"/>
                  </a:lnTo>
                  <a:cubicBezTo>
                    <a:pt x="1172" y="1372"/>
                    <a:pt x="1176" y="1370"/>
                    <a:pt x="1180" y="1368"/>
                  </a:cubicBezTo>
                  <a:lnTo>
                    <a:pt x="1212" y="1352"/>
                  </a:lnTo>
                  <a:cubicBezTo>
                    <a:pt x="1217" y="1349"/>
                    <a:pt x="1223" y="1347"/>
                    <a:pt x="1229" y="1347"/>
                  </a:cubicBezTo>
                  <a:lnTo>
                    <a:pt x="1245" y="1347"/>
                  </a:lnTo>
                  <a:lnTo>
                    <a:pt x="1217" y="1359"/>
                  </a:lnTo>
                  <a:lnTo>
                    <a:pt x="1233" y="1343"/>
                  </a:lnTo>
                  <a:lnTo>
                    <a:pt x="1249" y="1327"/>
                  </a:lnTo>
                  <a:cubicBezTo>
                    <a:pt x="1257" y="1320"/>
                    <a:pt x="1267" y="1315"/>
                    <a:pt x="1277" y="1315"/>
                  </a:cubicBezTo>
                  <a:lnTo>
                    <a:pt x="1293" y="1315"/>
                  </a:lnTo>
                  <a:lnTo>
                    <a:pt x="1309" y="1315"/>
                  </a:lnTo>
                  <a:lnTo>
                    <a:pt x="1325" y="1315"/>
                  </a:lnTo>
                  <a:lnTo>
                    <a:pt x="1297" y="1327"/>
                  </a:lnTo>
                  <a:lnTo>
                    <a:pt x="1313" y="1311"/>
                  </a:lnTo>
                  <a:cubicBezTo>
                    <a:pt x="1321" y="1304"/>
                    <a:pt x="1331" y="1299"/>
                    <a:pt x="1341" y="1299"/>
                  </a:cubicBezTo>
                  <a:lnTo>
                    <a:pt x="1373" y="1299"/>
                  </a:lnTo>
                  <a:lnTo>
                    <a:pt x="1389" y="1299"/>
                  </a:lnTo>
                  <a:lnTo>
                    <a:pt x="1405" y="1299"/>
                  </a:lnTo>
                  <a:lnTo>
                    <a:pt x="1370" y="1322"/>
                  </a:lnTo>
                  <a:lnTo>
                    <a:pt x="1386" y="1290"/>
                  </a:lnTo>
                  <a:cubicBezTo>
                    <a:pt x="1388" y="1286"/>
                    <a:pt x="1390" y="1282"/>
                    <a:pt x="1393" y="1279"/>
                  </a:cubicBezTo>
                  <a:lnTo>
                    <a:pt x="1409" y="1263"/>
                  </a:lnTo>
                  <a:lnTo>
                    <a:pt x="1425" y="1247"/>
                  </a:lnTo>
                  <a:lnTo>
                    <a:pt x="1441" y="1231"/>
                  </a:lnTo>
                  <a:cubicBezTo>
                    <a:pt x="1449" y="1224"/>
                    <a:pt x="1459" y="1219"/>
                    <a:pt x="1469" y="1219"/>
                  </a:cubicBezTo>
                  <a:lnTo>
                    <a:pt x="1485" y="1219"/>
                  </a:lnTo>
                  <a:lnTo>
                    <a:pt x="1517" y="1219"/>
                  </a:lnTo>
                  <a:lnTo>
                    <a:pt x="1533" y="1219"/>
                  </a:lnTo>
                  <a:lnTo>
                    <a:pt x="1505" y="1231"/>
                  </a:lnTo>
                  <a:lnTo>
                    <a:pt x="1521" y="1215"/>
                  </a:lnTo>
                  <a:cubicBezTo>
                    <a:pt x="1529" y="1208"/>
                    <a:pt x="1539" y="1203"/>
                    <a:pt x="1549" y="1203"/>
                  </a:cubicBezTo>
                  <a:lnTo>
                    <a:pt x="1565" y="1203"/>
                  </a:lnTo>
                  <a:lnTo>
                    <a:pt x="1528" y="1231"/>
                  </a:lnTo>
                  <a:lnTo>
                    <a:pt x="1544" y="1183"/>
                  </a:lnTo>
                  <a:cubicBezTo>
                    <a:pt x="1545" y="1177"/>
                    <a:pt x="1549" y="1172"/>
                    <a:pt x="1553" y="1167"/>
                  </a:cubicBezTo>
                  <a:lnTo>
                    <a:pt x="1569" y="1151"/>
                  </a:lnTo>
                  <a:cubicBezTo>
                    <a:pt x="1577" y="1144"/>
                    <a:pt x="1587" y="1139"/>
                    <a:pt x="1597" y="1139"/>
                  </a:cubicBezTo>
                  <a:lnTo>
                    <a:pt x="1613" y="1139"/>
                  </a:lnTo>
                  <a:lnTo>
                    <a:pt x="1629" y="1139"/>
                  </a:lnTo>
                  <a:lnTo>
                    <a:pt x="1661" y="1139"/>
                  </a:lnTo>
                  <a:lnTo>
                    <a:pt x="1677" y="1139"/>
                  </a:lnTo>
                  <a:lnTo>
                    <a:pt x="1693" y="1139"/>
                  </a:lnTo>
                  <a:lnTo>
                    <a:pt x="1665" y="1151"/>
                  </a:lnTo>
                  <a:lnTo>
                    <a:pt x="1681" y="1135"/>
                  </a:lnTo>
                  <a:lnTo>
                    <a:pt x="1697" y="1119"/>
                  </a:lnTo>
                  <a:lnTo>
                    <a:pt x="1688" y="1135"/>
                  </a:lnTo>
                  <a:lnTo>
                    <a:pt x="1704" y="1087"/>
                  </a:lnTo>
                  <a:cubicBezTo>
                    <a:pt x="1709" y="1070"/>
                    <a:pt x="1724" y="1059"/>
                    <a:pt x="1741" y="1059"/>
                  </a:cubicBezTo>
                  <a:lnTo>
                    <a:pt x="1757" y="1059"/>
                  </a:lnTo>
                  <a:lnTo>
                    <a:pt x="1773" y="1059"/>
                  </a:lnTo>
                  <a:lnTo>
                    <a:pt x="1745" y="1071"/>
                  </a:lnTo>
                  <a:lnTo>
                    <a:pt x="1777" y="1039"/>
                  </a:lnTo>
                  <a:cubicBezTo>
                    <a:pt x="1785" y="1032"/>
                    <a:pt x="1795" y="1027"/>
                    <a:pt x="1805" y="1027"/>
                  </a:cubicBezTo>
                  <a:lnTo>
                    <a:pt x="1821" y="1027"/>
                  </a:lnTo>
                  <a:lnTo>
                    <a:pt x="1793" y="1039"/>
                  </a:lnTo>
                  <a:lnTo>
                    <a:pt x="1809" y="1023"/>
                  </a:lnTo>
                  <a:lnTo>
                    <a:pt x="1825" y="1007"/>
                  </a:lnTo>
                  <a:lnTo>
                    <a:pt x="1818" y="1018"/>
                  </a:lnTo>
                  <a:lnTo>
                    <a:pt x="1834" y="986"/>
                  </a:lnTo>
                  <a:cubicBezTo>
                    <a:pt x="1840" y="972"/>
                    <a:pt x="1854" y="963"/>
                    <a:pt x="1869" y="963"/>
                  </a:cubicBezTo>
                  <a:lnTo>
                    <a:pt x="1885" y="963"/>
                  </a:lnTo>
                  <a:lnTo>
                    <a:pt x="1901" y="963"/>
                  </a:lnTo>
                  <a:lnTo>
                    <a:pt x="1873" y="975"/>
                  </a:lnTo>
                  <a:lnTo>
                    <a:pt x="1889" y="959"/>
                  </a:lnTo>
                  <a:cubicBezTo>
                    <a:pt x="1897" y="952"/>
                    <a:pt x="1907" y="947"/>
                    <a:pt x="1917" y="947"/>
                  </a:cubicBezTo>
                  <a:lnTo>
                    <a:pt x="1949" y="947"/>
                  </a:lnTo>
                  <a:lnTo>
                    <a:pt x="1965" y="947"/>
                  </a:lnTo>
                  <a:lnTo>
                    <a:pt x="1937" y="959"/>
                  </a:lnTo>
                  <a:lnTo>
                    <a:pt x="1953" y="943"/>
                  </a:lnTo>
                  <a:cubicBezTo>
                    <a:pt x="1961" y="936"/>
                    <a:pt x="1971" y="931"/>
                    <a:pt x="1981" y="931"/>
                  </a:cubicBezTo>
                  <a:lnTo>
                    <a:pt x="1997" y="931"/>
                  </a:lnTo>
                  <a:lnTo>
                    <a:pt x="1969" y="943"/>
                  </a:lnTo>
                  <a:lnTo>
                    <a:pt x="1985" y="927"/>
                  </a:lnTo>
                  <a:cubicBezTo>
                    <a:pt x="1993" y="920"/>
                    <a:pt x="2003" y="915"/>
                    <a:pt x="2013" y="915"/>
                  </a:cubicBezTo>
                  <a:lnTo>
                    <a:pt x="2029" y="915"/>
                  </a:lnTo>
                  <a:lnTo>
                    <a:pt x="2045" y="915"/>
                  </a:lnTo>
                  <a:lnTo>
                    <a:pt x="2017" y="927"/>
                  </a:lnTo>
                  <a:lnTo>
                    <a:pt x="2033" y="911"/>
                  </a:lnTo>
                  <a:cubicBezTo>
                    <a:pt x="2041" y="904"/>
                    <a:pt x="2051" y="899"/>
                    <a:pt x="2061" y="899"/>
                  </a:cubicBezTo>
                  <a:lnTo>
                    <a:pt x="2093" y="899"/>
                  </a:lnTo>
                  <a:lnTo>
                    <a:pt x="2065" y="911"/>
                  </a:lnTo>
                  <a:lnTo>
                    <a:pt x="2081" y="895"/>
                  </a:lnTo>
                  <a:cubicBezTo>
                    <a:pt x="2089" y="888"/>
                    <a:pt x="2099" y="883"/>
                    <a:pt x="2109" y="883"/>
                  </a:cubicBezTo>
                  <a:lnTo>
                    <a:pt x="2125" y="883"/>
                  </a:lnTo>
                  <a:lnTo>
                    <a:pt x="2141" y="883"/>
                  </a:lnTo>
                  <a:lnTo>
                    <a:pt x="2113" y="895"/>
                  </a:lnTo>
                  <a:lnTo>
                    <a:pt x="2129" y="879"/>
                  </a:lnTo>
                  <a:cubicBezTo>
                    <a:pt x="2137" y="872"/>
                    <a:pt x="2147" y="867"/>
                    <a:pt x="2157" y="867"/>
                  </a:cubicBezTo>
                  <a:lnTo>
                    <a:pt x="2173" y="867"/>
                  </a:lnTo>
                  <a:lnTo>
                    <a:pt x="2138" y="890"/>
                  </a:lnTo>
                  <a:lnTo>
                    <a:pt x="2154" y="858"/>
                  </a:lnTo>
                  <a:cubicBezTo>
                    <a:pt x="2160" y="844"/>
                    <a:pt x="2174" y="835"/>
                    <a:pt x="2189" y="835"/>
                  </a:cubicBezTo>
                  <a:lnTo>
                    <a:pt x="2205" y="835"/>
                  </a:lnTo>
                  <a:lnTo>
                    <a:pt x="2188" y="840"/>
                  </a:lnTo>
                  <a:lnTo>
                    <a:pt x="2220" y="824"/>
                  </a:lnTo>
                  <a:lnTo>
                    <a:pt x="2209" y="831"/>
                  </a:lnTo>
                  <a:lnTo>
                    <a:pt x="2225" y="815"/>
                  </a:lnTo>
                  <a:lnTo>
                    <a:pt x="2241" y="799"/>
                  </a:lnTo>
                  <a:lnTo>
                    <a:pt x="2257" y="783"/>
                  </a:lnTo>
                  <a:cubicBezTo>
                    <a:pt x="2265" y="776"/>
                    <a:pt x="2275" y="771"/>
                    <a:pt x="2285" y="771"/>
                  </a:cubicBezTo>
                  <a:lnTo>
                    <a:pt x="2301" y="771"/>
                  </a:lnTo>
                  <a:lnTo>
                    <a:pt x="2273" y="783"/>
                  </a:lnTo>
                  <a:lnTo>
                    <a:pt x="2289" y="767"/>
                  </a:lnTo>
                  <a:cubicBezTo>
                    <a:pt x="2297" y="760"/>
                    <a:pt x="2307" y="755"/>
                    <a:pt x="2317" y="755"/>
                  </a:cubicBezTo>
                  <a:lnTo>
                    <a:pt x="2333" y="755"/>
                  </a:lnTo>
                  <a:lnTo>
                    <a:pt x="2305" y="767"/>
                  </a:lnTo>
                  <a:lnTo>
                    <a:pt x="2321" y="751"/>
                  </a:lnTo>
                  <a:cubicBezTo>
                    <a:pt x="2329" y="744"/>
                    <a:pt x="2339" y="739"/>
                    <a:pt x="2349" y="739"/>
                  </a:cubicBezTo>
                  <a:lnTo>
                    <a:pt x="2381" y="739"/>
                  </a:lnTo>
                  <a:lnTo>
                    <a:pt x="2353" y="751"/>
                  </a:lnTo>
                  <a:lnTo>
                    <a:pt x="2369" y="735"/>
                  </a:lnTo>
                  <a:cubicBezTo>
                    <a:pt x="2377" y="728"/>
                    <a:pt x="2387" y="723"/>
                    <a:pt x="2397" y="723"/>
                  </a:cubicBezTo>
                  <a:lnTo>
                    <a:pt x="2413" y="723"/>
                  </a:lnTo>
                  <a:lnTo>
                    <a:pt x="2385" y="735"/>
                  </a:lnTo>
                  <a:lnTo>
                    <a:pt x="2401" y="719"/>
                  </a:lnTo>
                  <a:cubicBezTo>
                    <a:pt x="2409" y="712"/>
                    <a:pt x="2419" y="707"/>
                    <a:pt x="2429" y="707"/>
                  </a:cubicBezTo>
                  <a:lnTo>
                    <a:pt x="2445" y="707"/>
                  </a:lnTo>
                  <a:lnTo>
                    <a:pt x="2461" y="707"/>
                  </a:lnTo>
                  <a:lnTo>
                    <a:pt x="2477" y="707"/>
                  </a:lnTo>
                  <a:lnTo>
                    <a:pt x="2449" y="719"/>
                  </a:lnTo>
                  <a:lnTo>
                    <a:pt x="2465" y="703"/>
                  </a:lnTo>
                  <a:cubicBezTo>
                    <a:pt x="2473" y="696"/>
                    <a:pt x="2483" y="691"/>
                    <a:pt x="2493" y="691"/>
                  </a:cubicBezTo>
                  <a:lnTo>
                    <a:pt x="2525" y="691"/>
                  </a:lnTo>
                  <a:lnTo>
                    <a:pt x="2490" y="714"/>
                  </a:lnTo>
                  <a:lnTo>
                    <a:pt x="2506" y="682"/>
                  </a:lnTo>
                  <a:cubicBezTo>
                    <a:pt x="2512" y="668"/>
                    <a:pt x="2526" y="659"/>
                    <a:pt x="2541" y="659"/>
                  </a:cubicBezTo>
                  <a:lnTo>
                    <a:pt x="2557" y="659"/>
                  </a:lnTo>
                  <a:lnTo>
                    <a:pt x="2529" y="671"/>
                  </a:lnTo>
                  <a:lnTo>
                    <a:pt x="2545" y="655"/>
                  </a:lnTo>
                  <a:lnTo>
                    <a:pt x="2538" y="666"/>
                  </a:lnTo>
                  <a:lnTo>
                    <a:pt x="2554" y="634"/>
                  </a:lnTo>
                  <a:cubicBezTo>
                    <a:pt x="2560" y="620"/>
                    <a:pt x="2574" y="611"/>
                    <a:pt x="2589" y="611"/>
                  </a:cubicBezTo>
                  <a:lnTo>
                    <a:pt x="2605" y="611"/>
                  </a:lnTo>
                  <a:lnTo>
                    <a:pt x="2621" y="611"/>
                  </a:lnTo>
                  <a:lnTo>
                    <a:pt x="2593" y="623"/>
                  </a:lnTo>
                  <a:lnTo>
                    <a:pt x="2609" y="607"/>
                  </a:lnTo>
                  <a:cubicBezTo>
                    <a:pt x="2617" y="600"/>
                    <a:pt x="2627" y="595"/>
                    <a:pt x="2637" y="595"/>
                  </a:cubicBezTo>
                  <a:lnTo>
                    <a:pt x="2669" y="595"/>
                  </a:lnTo>
                  <a:lnTo>
                    <a:pt x="2685" y="595"/>
                  </a:lnTo>
                  <a:lnTo>
                    <a:pt x="2657" y="607"/>
                  </a:lnTo>
                  <a:lnTo>
                    <a:pt x="2673" y="591"/>
                  </a:lnTo>
                  <a:cubicBezTo>
                    <a:pt x="2681" y="584"/>
                    <a:pt x="2691" y="579"/>
                    <a:pt x="2701" y="579"/>
                  </a:cubicBezTo>
                  <a:lnTo>
                    <a:pt x="2717" y="579"/>
                  </a:lnTo>
                  <a:lnTo>
                    <a:pt x="2733" y="579"/>
                  </a:lnTo>
                  <a:lnTo>
                    <a:pt x="2698" y="602"/>
                  </a:lnTo>
                  <a:lnTo>
                    <a:pt x="2714" y="570"/>
                  </a:lnTo>
                  <a:cubicBezTo>
                    <a:pt x="2716" y="566"/>
                    <a:pt x="2718" y="562"/>
                    <a:pt x="2721" y="559"/>
                  </a:cubicBezTo>
                  <a:lnTo>
                    <a:pt x="2737" y="543"/>
                  </a:lnTo>
                  <a:cubicBezTo>
                    <a:pt x="2745" y="536"/>
                    <a:pt x="2755" y="531"/>
                    <a:pt x="2765" y="531"/>
                  </a:cubicBezTo>
                  <a:lnTo>
                    <a:pt x="2781" y="531"/>
                  </a:lnTo>
                  <a:lnTo>
                    <a:pt x="2813" y="531"/>
                  </a:lnTo>
                  <a:lnTo>
                    <a:pt x="2829" y="531"/>
                  </a:lnTo>
                  <a:lnTo>
                    <a:pt x="2845" y="531"/>
                  </a:lnTo>
                  <a:lnTo>
                    <a:pt x="2861" y="531"/>
                  </a:lnTo>
                  <a:lnTo>
                    <a:pt x="2833" y="543"/>
                  </a:lnTo>
                  <a:lnTo>
                    <a:pt x="2849" y="527"/>
                  </a:lnTo>
                  <a:lnTo>
                    <a:pt x="2842" y="538"/>
                  </a:lnTo>
                  <a:lnTo>
                    <a:pt x="2858" y="506"/>
                  </a:lnTo>
                  <a:cubicBezTo>
                    <a:pt x="2864" y="492"/>
                    <a:pt x="2878" y="483"/>
                    <a:pt x="2893" y="483"/>
                  </a:cubicBezTo>
                  <a:lnTo>
                    <a:pt x="2909" y="483"/>
                  </a:lnTo>
                  <a:lnTo>
                    <a:pt x="2881" y="495"/>
                  </a:lnTo>
                  <a:lnTo>
                    <a:pt x="2897" y="479"/>
                  </a:lnTo>
                  <a:cubicBezTo>
                    <a:pt x="2905" y="472"/>
                    <a:pt x="2915" y="467"/>
                    <a:pt x="2925" y="467"/>
                  </a:cubicBezTo>
                  <a:lnTo>
                    <a:pt x="2957" y="467"/>
                  </a:lnTo>
                  <a:lnTo>
                    <a:pt x="2920" y="495"/>
                  </a:lnTo>
                  <a:lnTo>
                    <a:pt x="2936" y="447"/>
                  </a:lnTo>
                  <a:cubicBezTo>
                    <a:pt x="2937" y="441"/>
                    <a:pt x="2941" y="436"/>
                    <a:pt x="2945" y="431"/>
                  </a:cubicBezTo>
                  <a:lnTo>
                    <a:pt x="2961" y="415"/>
                  </a:lnTo>
                  <a:lnTo>
                    <a:pt x="2977" y="399"/>
                  </a:lnTo>
                  <a:lnTo>
                    <a:pt x="2970" y="410"/>
                  </a:lnTo>
                  <a:lnTo>
                    <a:pt x="2986" y="378"/>
                  </a:lnTo>
                  <a:cubicBezTo>
                    <a:pt x="2992" y="364"/>
                    <a:pt x="3006" y="355"/>
                    <a:pt x="3021" y="355"/>
                  </a:cubicBezTo>
                  <a:lnTo>
                    <a:pt x="3037" y="355"/>
                  </a:lnTo>
                  <a:lnTo>
                    <a:pt x="3009" y="367"/>
                  </a:lnTo>
                  <a:lnTo>
                    <a:pt x="3025" y="351"/>
                  </a:lnTo>
                  <a:cubicBezTo>
                    <a:pt x="3033" y="344"/>
                    <a:pt x="3043" y="339"/>
                    <a:pt x="3053" y="339"/>
                  </a:cubicBezTo>
                  <a:lnTo>
                    <a:pt x="3069" y="339"/>
                  </a:lnTo>
                  <a:lnTo>
                    <a:pt x="3101" y="339"/>
                  </a:lnTo>
                  <a:lnTo>
                    <a:pt x="3117" y="339"/>
                  </a:lnTo>
                  <a:lnTo>
                    <a:pt x="3089" y="351"/>
                  </a:lnTo>
                  <a:lnTo>
                    <a:pt x="3105" y="335"/>
                  </a:lnTo>
                  <a:cubicBezTo>
                    <a:pt x="3113" y="328"/>
                    <a:pt x="3123" y="323"/>
                    <a:pt x="3133" y="323"/>
                  </a:cubicBezTo>
                  <a:lnTo>
                    <a:pt x="3149" y="323"/>
                  </a:lnTo>
                  <a:lnTo>
                    <a:pt x="3165" y="323"/>
                  </a:lnTo>
                  <a:lnTo>
                    <a:pt x="3181" y="323"/>
                  </a:lnTo>
                  <a:lnTo>
                    <a:pt x="3153" y="335"/>
                  </a:lnTo>
                  <a:lnTo>
                    <a:pt x="3169" y="319"/>
                  </a:lnTo>
                  <a:cubicBezTo>
                    <a:pt x="3177" y="312"/>
                    <a:pt x="3187" y="307"/>
                    <a:pt x="3197" y="307"/>
                  </a:cubicBezTo>
                  <a:lnTo>
                    <a:pt x="3213" y="307"/>
                  </a:lnTo>
                  <a:lnTo>
                    <a:pt x="3196" y="312"/>
                  </a:lnTo>
                  <a:lnTo>
                    <a:pt x="3228" y="296"/>
                  </a:lnTo>
                  <a:cubicBezTo>
                    <a:pt x="3233" y="293"/>
                    <a:pt x="3239" y="291"/>
                    <a:pt x="3245" y="291"/>
                  </a:cubicBezTo>
                  <a:lnTo>
                    <a:pt x="3261" y="291"/>
                  </a:lnTo>
                  <a:lnTo>
                    <a:pt x="3277" y="291"/>
                  </a:lnTo>
                  <a:lnTo>
                    <a:pt x="3249" y="303"/>
                  </a:lnTo>
                  <a:lnTo>
                    <a:pt x="3265" y="287"/>
                  </a:lnTo>
                  <a:lnTo>
                    <a:pt x="3281" y="271"/>
                  </a:lnTo>
                  <a:lnTo>
                    <a:pt x="3297" y="255"/>
                  </a:lnTo>
                  <a:cubicBezTo>
                    <a:pt x="3305" y="248"/>
                    <a:pt x="3315" y="243"/>
                    <a:pt x="3325" y="243"/>
                  </a:cubicBezTo>
                  <a:lnTo>
                    <a:pt x="3341" y="243"/>
                  </a:lnTo>
                  <a:lnTo>
                    <a:pt x="3313" y="255"/>
                  </a:lnTo>
                  <a:lnTo>
                    <a:pt x="3329" y="239"/>
                  </a:lnTo>
                  <a:lnTo>
                    <a:pt x="3361" y="207"/>
                  </a:lnTo>
                  <a:cubicBezTo>
                    <a:pt x="3369" y="200"/>
                    <a:pt x="3379" y="195"/>
                    <a:pt x="3389" y="195"/>
                  </a:cubicBezTo>
                  <a:lnTo>
                    <a:pt x="3405" y="195"/>
                  </a:lnTo>
                  <a:lnTo>
                    <a:pt x="3377" y="207"/>
                  </a:lnTo>
                  <a:lnTo>
                    <a:pt x="3393" y="191"/>
                  </a:lnTo>
                  <a:lnTo>
                    <a:pt x="3386" y="202"/>
                  </a:lnTo>
                  <a:lnTo>
                    <a:pt x="3402" y="170"/>
                  </a:lnTo>
                  <a:cubicBezTo>
                    <a:pt x="3408" y="156"/>
                    <a:pt x="3422" y="147"/>
                    <a:pt x="3437" y="147"/>
                  </a:cubicBezTo>
                  <a:lnTo>
                    <a:pt x="3453" y="147"/>
                  </a:lnTo>
                  <a:lnTo>
                    <a:pt x="3425" y="159"/>
                  </a:lnTo>
                  <a:lnTo>
                    <a:pt x="3441" y="143"/>
                  </a:lnTo>
                  <a:cubicBezTo>
                    <a:pt x="3449" y="136"/>
                    <a:pt x="3459" y="131"/>
                    <a:pt x="3469" y="131"/>
                  </a:cubicBezTo>
                  <a:lnTo>
                    <a:pt x="3485" y="131"/>
                  </a:lnTo>
                  <a:lnTo>
                    <a:pt x="3457" y="143"/>
                  </a:lnTo>
                  <a:lnTo>
                    <a:pt x="3473" y="127"/>
                  </a:lnTo>
                  <a:lnTo>
                    <a:pt x="3505" y="95"/>
                  </a:lnTo>
                  <a:cubicBezTo>
                    <a:pt x="3513" y="88"/>
                    <a:pt x="3523" y="83"/>
                    <a:pt x="3533" y="83"/>
                  </a:cubicBezTo>
                  <a:lnTo>
                    <a:pt x="3549" y="83"/>
                  </a:lnTo>
                  <a:lnTo>
                    <a:pt x="3565" y="83"/>
                  </a:lnTo>
                  <a:lnTo>
                    <a:pt x="3537" y="95"/>
                  </a:lnTo>
                  <a:lnTo>
                    <a:pt x="3553" y="79"/>
                  </a:lnTo>
                  <a:lnTo>
                    <a:pt x="3569" y="63"/>
                  </a:lnTo>
                  <a:lnTo>
                    <a:pt x="3585" y="47"/>
                  </a:lnTo>
                  <a:lnTo>
                    <a:pt x="3601" y="31"/>
                  </a:lnTo>
                  <a:lnTo>
                    <a:pt x="3617" y="15"/>
                  </a:lnTo>
                  <a:cubicBezTo>
                    <a:pt x="3633" y="0"/>
                    <a:pt x="3658" y="0"/>
                    <a:pt x="3674" y="15"/>
                  </a:cubicBezTo>
                  <a:cubicBezTo>
                    <a:pt x="3689" y="31"/>
                    <a:pt x="3689" y="56"/>
                    <a:pt x="3674" y="72"/>
                  </a:cubicBezTo>
                  <a:lnTo>
                    <a:pt x="3658" y="88"/>
                  </a:lnTo>
                  <a:lnTo>
                    <a:pt x="3642" y="104"/>
                  </a:lnTo>
                  <a:lnTo>
                    <a:pt x="3626" y="120"/>
                  </a:lnTo>
                  <a:lnTo>
                    <a:pt x="3610" y="136"/>
                  </a:lnTo>
                  <a:lnTo>
                    <a:pt x="3594" y="152"/>
                  </a:lnTo>
                  <a:cubicBezTo>
                    <a:pt x="3586" y="159"/>
                    <a:pt x="3576" y="163"/>
                    <a:pt x="3565" y="163"/>
                  </a:cubicBezTo>
                  <a:lnTo>
                    <a:pt x="3549" y="163"/>
                  </a:lnTo>
                  <a:lnTo>
                    <a:pt x="3533" y="163"/>
                  </a:lnTo>
                  <a:lnTo>
                    <a:pt x="3562" y="152"/>
                  </a:lnTo>
                  <a:lnTo>
                    <a:pt x="3530" y="184"/>
                  </a:lnTo>
                  <a:lnTo>
                    <a:pt x="3514" y="200"/>
                  </a:lnTo>
                  <a:cubicBezTo>
                    <a:pt x="3506" y="207"/>
                    <a:pt x="3496" y="211"/>
                    <a:pt x="3485" y="211"/>
                  </a:cubicBezTo>
                  <a:lnTo>
                    <a:pt x="3469" y="211"/>
                  </a:lnTo>
                  <a:lnTo>
                    <a:pt x="3498" y="200"/>
                  </a:lnTo>
                  <a:lnTo>
                    <a:pt x="3482" y="216"/>
                  </a:lnTo>
                  <a:cubicBezTo>
                    <a:pt x="3474" y="223"/>
                    <a:pt x="3464" y="227"/>
                    <a:pt x="3453" y="227"/>
                  </a:cubicBezTo>
                  <a:lnTo>
                    <a:pt x="3437" y="227"/>
                  </a:lnTo>
                  <a:lnTo>
                    <a:pt x="3473" y="205"/>
                  </a:lnTo>
                  <a:lnTo>
                    <a:pt x="3457" y="237"/>
                  </a:lnTo>
                  <a:cubicBezTo>
                    <a:pt x="3455" y="241"/>
                    <a:pt x="3453" y="245"/>
                    <a:pt x="3450" y="248"/>
                  </a:cubicBezTo>
                  <a:lnTo>
                    <a:pt x="3434" y="264"/>
                  </a:lnTo>
                  <a:cubicBezTo>
                    <a:pt x="3426" y="271"/>
                    <a:pt x="3416" y="275"/>
                    <a:pt x="3405" y="275"/>
                  </a:cubicBezTo>
                  <a:lnTo>
                    <a:pt x="3389" y="275"/>
                  </a:lnTo>
                  <a:lnTo>
                    <a:pt x="3418" y="264"/>
                  </a:lnTo>
                  <a:lnTo>
                    <a:pt x="3386" y="296"/>
                  </a:lnTo>
                  <a:lnTo>
                    <a:pt x="3370" y="312"/>
                  </a:lnTo>
                  <a:cubicBezTo>
                    <a:pt x="3362" y="319"/>
                    <a:pt x="3352" y="323"/>
                    <a:pt x="3341" y="323"/>
                  </a:cubicBezTo>
                  <a:lnTo>
                    <a:pt x="3325" y="323"/>
                  </a:lnTo>
                  <a:lnTo>
                    <a:pt x="3354" y="312"/>
                  </a:lnTo>
                  <a:lnTo>
                    <a:pt x="3338" y="328"/>
                  </a:lnTo>
                  <a:lnTo>
                    <a:pt x="3322" y="344"/>
                  </a:lnTo>
                  <a:lnTo>
                    <a:pt x="3306" y="360"/>
                  </a:lnTo>
                  <a:cubicBezTo>
                    <a:pt x="3298" y="367"/>
                    <a:pt x="3288" y="371"/>
                    <a:pt x="3277" y="371"/>
                  </a:cubicBezTo>
                  <a:lnTo>
                    <a:pt x="3261" y="371"/>
                  </a:lnTo>
                  <a:lnTo>
                    <a:pt x="3245" y="371"/>
                  </a:lnTo>
                  <a:lnTo>
                    <a:pt x="3263" y="367"/>
                  </a:lnTo>
                  <a:lnTo>
                    <a:pt x="3231" y="383"/>
                  </a:lnTo>
                  <a:cubicBezTo>
                    <a:pt x="3226" y="386"/>
                    <a:pt x="3220" y="387"/>
                    <a:pt x="3213" y="387"/>
                  </a:cubicBezTo>
                  <a:lnTo>
                    <a:pt x="3197" y="387"/>
                  </a:lnTo>
                  <a:lnTo>
                    <a:pt x="3226" y="376"/>
                  </a:lnTo>
                  <a:lnTo>
                    <a:pt x="3210" y="392"/>
                  </a:lnTo>
                  <a:cubicBezTo>
                    <a:pt x="3202" y="399"/>
                    <a:pt x="3192" y="403"/>
                    <a:pt x="3181" y="403"/>
                  </a:cubicBezTo>
                  <a:lnTo>
                    <a:pt x="3165" y="403"/>
                  </a:lnTo>
                  <a:lnTo>
                    <a:pt x="3149" y="403"/>
                  </a:lnTo>
                  <a:lnTo>
                    <a:pt x="3133" y="403"/>
                  </a:lnTo>
                  <a:lnTo>
                    <a:pt x="3162" y="392"/>
                  </a:lnTo>
                  <a:lnTo>
                    <a:pt x="3146" y="408"/>
                  </a:lnTo>
                  <a:cubicBezTo>
                    <a:pt x="3138" y="415"/>
                    <a:pt x="3128" y="419"/>
                    <a:pt x="3117" y="419"/>
                  </a:cubicBezTo>
                  <a:lnTo>
                    <a:pt x="3101" y="419"/>
                  </a:lnTo>
                  <a:lnTo>
                    <a:pt x="3069" y="419"/>
                  </a:lnTo>
                  <a:lnTo>
                    <a:pt x="3053" y="419"/>
                  </a:lnTo>
                  <a:lnTo>
                    <a:pt x="3082" y="408"/>
                  </a:lnTo>
                  <a:lnTo>
                    <a:pt x="3066" y="424"/>
                  </a:lnTo>
                  <a:cubicBezTo>
                    <a:pt x="3058" y="431"/>
                    <a:pt x="3048" y="435"/>
                    <a:pt x="3037" y="435"/>
                  </a:cubicBezTo>
                  <a:lnTo>
                    <a:pt x="3021" y="435"/>
                  </a:lnTo>
                  <a:lnTo>
                    <a:pt x="3057" y="413"/>
                  </a:lnTo>
                  <a:lnTo>
                    <a:pt x="3041" y="445"/>
                  </a:lnTo>
                  <a:cubicBezTo>
                    <a:pt x="3039" y="449"/>
                    <a:pt x="3037" y="453"/>
                    <a:pt x="3034" y="456"/>
                  </a:cubicBezTo>
                  <a:lnTo>
                    <a:pt x="3018" y="472"/>
                  </a:lnTo>
                  <a:lnTo>
                    <a:pt x="3002" y="488"/>
                  </a:lnTo>
                  <a:lnTo>
                    <a:pt x="3011" y="472"/>
                  </a:lnTo>
                  <a:lnTo>
                    <a:pt x="2995" y="520"/>
                  </a:lnTo>
                  <a:cubicBezTo>
                    <a:pt x="2990" y="536"/>
                    <a:pt x="2975" y="547"/>
                    <a:pt x="2957" y="547"/>
                  </a:cubicBezTo>
                  <a:lnTo>
                    <a:pt x="2925" y="547"/>
                  </a:lnTo>
                  <a:lnTo>
                    <a:pt x="2954" y="536"/>
                  </a:lnTo>
                  <a:lnTo>
                    <a:pt x="2938" y="552"/>
                  </a:lnTo>
                  <a:cubicBezTo>
                    <a:pt x="2930" y="559"/>
                    <a:pt x="2920" y="563"/>
                    <a:pt x="2909" y="563"/>
                  </a:cubicBezTo>
                  <a:lnTo>
                    <a:pt x="2893" y="563"/>
                  </a:lnTo>
                  <a:lnTo>
                    <a:pt x="2929" y="541"/>
                  </a:lnTo>
                  <a:lnTo>
                    <a:pt x="2913" y="573"/>
                  </a:lnTo>
                  <a:cubicBezTo>
                    <a:pt x="2911" y="577"/>
                    <a:pt x="2909" y="581"/>
                    <a:pt x="2906" y="584"/>
                  </a:cubicBezTo>
                  <a:lnTo>
                    <a:pt x="2890" y="600"/>
                  </a:lnTo>
                  <a:cubicBezTo>
                    <a:pt x="2882" y="607"/>
                    <a:pt x="2872" y="611"/>
                    <a:pt x="2861" y="611"/>
                  </a:cubicBezTo>
                  <a:lnTo>
                    <a:pt x="2845" y="611"/>
                  </a:lnTo>
                  <a:lnTo>
                    <a:pt x="2829" y="611"/>
                  </a:lnTo>
                  <a:lnTo>
                    <a:pt x="2813" y="611"/>
                  </a:lnTo>
                  <a:lnTo>
                    <a:pt x="2781" y="611"/>
                  </a:lnTo>
                  <a:lnTo>
                    <a:pt x="2765" y="611"/>
                  </a:lnTo>
                  <a:lnTo>
                    <a:pt x="2794" y="600"/>
                  </a:lnTo>
                  <a:lnTo>
                    <a:pt x="2778" y="616"/>
                  </a:lnTo>
                  <a:lnTo>
                    <a:pt x="2785" y="605"/>
                  </a:lnTo>
                  <a:lnTo>
                    <a:pt x="2769" y="637"/>
                  </a:lnTo>
                  <a:cubicBezTo>
                    <a:pt x="2762" y="651"/>
                    <a:pt x="2749" y="659"/>
                    <a:pt x="2733" y="659"/>
                  </a:cubicBezTo>
                  <a:lnTo>
                    <a:pt x="2717" y="659"/>
                  </a:lnTo>
                  <a:lnTo>
                    <a:pt x="2701" y="659"/>
                  </a:lnTo>
                  <a:lnTo>
                    <a:pt x="2730" y="648"/>
                  </a:lnTo>
                  <a:lnTo>
                    <a:pt x="2714" y="664"/>
                  </a:lnTo>
                  <a:cubicBezTo>
                    <a:pt x="2706" y="671"/>
                    <a:pt x="2696" y="675"/>
                    <a:pt x="2685" y="675"/>
                  </a:cubicBezTo>
                  <a:lnTo>
                    <a:pt x="2669" y="675"/>
                  </a:lnTo>
                  <a:lnTo>
                    <a:pt x="2637" y="675"/>
                  </a:lnTo>
                  <a:lnTo>
                    <a:pt x="2666" y="664"/>
                  </a:lnTo>
                  <a:lnTo>
                    <a:pt x="2650" y="680"/>
                  </a:lnTo>
                  <a:cubicBezTo>
                    <a:pt x="2642" y="687"/>
                    <a:pt x="2632" y="691"/>
                    <a:pt x="2621" y="691"/>
                  </a:cubicBezTo>
                  <a:lnTo>
                    <a:pt x="2605" y="691"/>
                  </a:lnTo>
                  <a:lnTo>
                    <a:pt x="2589" y="691"/>
                  </a:lnTo>
                  <a:lnTo>
                    <a:pt x="2625" y="669"/>
                  </a:lnTo>
                  <a:lnTo>
                    <a:pt x="2609" y="701"/>
                  </a:lnTo>
                  <a:cubicBezTo>
                    <a:pt x="2607" y="705"/>
                    <a:pt x="2605" y="709"/>
                    <a:pt x="2602" y="712"/>
                  </a:cubicBezTo>
                  <a:lnTo>
                    <a:pt x="2586" y="728"/>
                  </a:lnTo>
                  <a:cubicBezTo>
                    <a:pt x="2578" y="735"/>
                    <a:pt x="2568" y="739"/>
                    <a:pt x="2557" y="739"/>
                  </a:cubicBezTo>
                  <a:lnTo>
                    <a:pt x="2541" y="739"/>
                  </a:lnTo>
                  <a:lnTo>
                    <a:pt x="2577" y="717"/>
                  </a:lnTo>
                  <a:lnTo>
                    <a:pt x="2561" y="749"/>
                  </a:lnTo>
                  <a:cubicBezTo>
                    <a:pt x="2554" y="763"/>
                    <a:pt x="2541" y="771"/>
                    <a:pt x="2525" y="771"/>
                  </a:cubicBezTo>
                  <a:lnTo>
                    <a:pt x="2493" y="771"/>
                  </a:lnTo>
                  <a:lnTo>
                    <a:pt x="2522" y="760"/>
                  </a:lnTo>
                  <a:lnTo>
                    <a:pt x="2506" y="776"/>
                  </a:lnTo>
                  <a:cubicBezTo>
                    <a:pt x="2498" y="783"/>
                    <a:pt x="2488" y="787"/>
                    <a:pt x="2477" y="787"/>
                  </a:cubicBezTo>
                  <a:lnTo>
                    <a:pt x="2461" y="787"/>
                  </a:lnTo>
                  <a:lnTo>
                    <a:pt x="2445" y="787"/>
                  </a:lnTo>
                  <a:lnTo>
                    <a:pt x="2429" y="787"/>
                  </a:lnTo>
                  <a:lnTo>
                    <a:pt x="2458" y="776"/>
                  </a:lnTo>
                  <a:lnTo>
                    <a:pt x="2442" y="792"/>
                  </a:lnTo>
                  <a:cubicBezTo>
                    <a:pt x="2434" y="799"/>
                    <a:pt x="2424" y="803"/>
                    <a:pt x="2413" y="803"/>
                  </a:cubicBezTo>
                  <a:lnTo>
                    <a:pt x="2397" y="803"/>
                  </a:lnTo>
                  <a:lnTo>
                    <a:pt x="2426" y="792"/>
                  </a:lnTo>
                  <a:lnTo>
                    <a:pt x="2410" y="808"/>
                  </a:lnTo>
                  <a:cubicBezTo>
                    <a:pt x="2402" y="815"/>
                    <a:pt x="2392" y="819"/>
                    <a:pt x="2381" y="819"/>
                  </a:cubicBezTo>
                  <a:lnTo>
                    <a:pt x="2349" y="819"/>
                  </a:lnTo>
                  <a:lnTo>
                    <a:pt x="2378" y="808"/>
                  </a:lnTo>
                  <a:lnTo>
                    <a:pt x="2362" y="824"/>
                  </a:lnTo>
                  <a:cubicBezTo>
                    <a:pt x="2354" y="831"/>
                    <a:pt x="2344" y="835"/>
                    <a:pt x="2333" y="835"/>
                  </a:cubicBezTo>
                  <a:lnTo>
                    <a:pt x="2317" y="835"/>
                  </a:lnTo>
                  <a:lnTo>
                    <a:pt x="2346" y="824"/>
                  </a:lnTo>
                  <a:lnTo>
                    <a:pt x="2330" y="840"/>
                  </a:lnTo>
                  <a:cubicBezTo>
                    <a:pt x="2322" y="847"/>
                    <a:pt x="2312" y="851"/>
                    <a:pt x="2301" y="851"/>
                  </a:cubicBezTo>
                  <a:lnTo>
                    <a:pt x="2285" y="851"/>
                  </a:lnTo>
                  <a:lnTo>
                    <a:pt x="2314" y="840"/>
                  </a:lnTo>
                  <a:lnTo>
                    <a:pt x="2298" y="856"/>
                  </a:lnTo>
                  <a:lnTo>
                    <a:pt x="2282" y="872"/>
                  </a:lnTo>
                  <a:lnTo>
                    <a:pt x="2266" y="888"/>
                  </a:lnTo>
                  <a:cubicBezTo>
                    <a:pt x="2263" y="891"/>
                    <a:pt x="2259" y="893"/>
                    <a:pt x="2255" y="895"/>
                  </a:cubicBezTo>
                  <a:lnTo>
                    <a:pt x="2223" y="911"/>
                  </a:lnTo>
                  <a:cubicBezTo>
                    <a:pt x="2218" y="914"/>
                    <a:pt x="2212" y="915"/>
                    <a:pt x="2205" y="915"/>
                  </a:cubicBezTo>
                  <a:lnTo>
                    <a:pt x="2189" y="915"/>
                  </a:lnTo>
                  <a:lnTo>
                    <a:pt x="2225" y="893"/>
                  </a:lnTo>
                  <a:lnTo>
                    <a:pt x="2209" y="925"/>
                  </a:lnTo>
                  <a:cubicBezTo>
                    <a:pt x="2202" y="939"/>
                    <a:pt x="2189" y="947"/>
                    <a:pt x="2173" y="947"/>
                  </a:cubicBezTo>
                  <a:lnTo>
                    <a:pt x="2157" y="947"/>
                  </a:lnTo>
                  <a:lnTo>
                    <a:pt x="2186" y="936"/>
                  </a:lnTo>
                  <a:lnTo>
                    <a:pt x="2170" y="952"/>
                  </a:lnTo>
                  <a:cubicBezTo>
                    <a:pt x="2162" y="959"/>
                    <a:pt x="2152" y="963"/>
                    <a:pt x="2141" y="963"/>
                  </a:cubicBezTo>
                  <a:lnTo>
                    <a:pt x="2125" y="963"/>
                  </a:lnTo>
                  <a:lnTo>
                    <a:pt x="2109" y="963"/>
                  </a:lnTo>
                  <a:lnTo>
                    <a:pt x="2138" y="952"/>
                  </a:lnTo>
                  <a:lnTo>
                    <a:pt x="2122" y="968"/>
                  </a:lnTo>
                  <a:cubicBezTo>
                    <a:pt x="2114" y="975"/>
                    <a:pt x="2104" y="979"/>
                    <a:pt x="2093" y="979"/>
                  </a:cubicBezTo>
                  <a:lnTo>
                    <a:pt x="2061" y="979"/>
                  </a:lnTo>
                  <a:lnTo>
                    <a:pt x="2090" y="968"/>
                  </a:lnTo>
                  <a:lnTo>
                    <a:pt x="2074" y="984"/>
                  </a:lnTo>
                  <a:cubicBezTo>
                    <a:pt x="2066" y="991"/>
                    <a:pt x="2056" y="995"/>
                    <a:pt x="2045" y="995"/>
                  </a:cubicBezTo>
                  <a:lnTo>
                    <a:pt x="2029" y="995"/>
                  </a:lnTo>
                  <a:lnTo>
                    <a:pt x="2013" y="995"/>
                  </a:lnTo>
                  <a:lnTo>
                    <a:pt x="2042" y="984"/>
                  </a:lnTo>
                  <a:lnTo>
                    <a:pt x="2026" y="1000"/>
                  </a:lnTo>
                  <a:cubicBezTo>
                    <a:pt x="2018" y="1007"/>
                    <a:pt x="2008" y="1011"/>
                    <a:pt x="1997" y="1011"/>
                  </a:cubicBezTo>
                  <a:lnTo>
                    <a:pt x="1981" y="1011"/>
                  </a:lnTo>
                  <a:lnTo>
                    <a:pt x="2010" y="1000"/>
                  </a:lnTo>
                  <a:lnTo>
                    <a:pt x="1994" y="1016"/>
                  </a:lnTo>
                  <a:cubicBezTo>
                    <a:pt x="1986" y="1023"/>
                    <a:pt x="1976" y="1027"/>
                    <a:pt x="1965" y="1027"/>
                  </a:cubicBezTo>
                  <a:lnTo>
                    <a:pt x="1949" y="1027"/>
                  </a:lnTo>
                  <a:lnTo>
                    <a:pt x="1917" y="1027"/>
                  </a:lnTo>
                  <a:lnTo>
                    <a:pt x="1946" y="1016"/>
                  </a:lnTo>
                  <a:lnTo>
                    <a:pt x="1930" y="1032"/>
                  </a:lnTo>
                  <a:cubicBezTo>
                    <a:pt x="1922" y="1039"/>
                    <a:pt x="1912" y="1043"/>
                    <a:pt x="1901" y="1043"/>
                  </a:cubicBezTo>
                  <a:lnTo>
                    <a:pt x="1885" y="1043"/>
                  </a:lnTo>
                  <a:lnTo>
                    <a:pt x="1869" y="1043"/>
                  </a:lnTo>
                  <a:lnTo>
                    <a:pt x="1905" y="1021"/>
                  </a:lnTo>
                  <a:lnTo>
                    <a:pt x="1889" y="1053"/>
                  </a:lnTo>
                  <a:cubicBezTo>
                    <a:pt x="1887" y="1057"/>
                    <a:pt x="1885" y="1061"/>
                    <a:pt x="1882" y="1064"/>
                  </a:cubicBezTo>
                  <a:lnTo>
                    <a:pt x="1866" y="1080"/>
                  </a:lnTo>
                  <a:lnTo>
                    <a:pt x="1850" y="1096"/>
                  </a:lnTo>
                  <a:cubicBezTo>
                    <a:pt x="1842" y="1103"/>
                    <a:pt x="1832" y="1107"/>
                    <a:pt x="1821" y="1107"/>
                  </a:cubicBezTo>
                  <a:lnTo>
                    <a:pt x="1805" y="1107"/>
                  </a:lnTo>
                  <a:lnTo>
                    <a:pt x="1834" y="1096"/>
                  </a:lnTo>
                  <a:lnTo>
                    <a:pt x="1802" y="1128"/>
                  </a:lnTo>
                  <a:cubicBezTo>
                    <a:pt x="1794" y="1135"/>
                    <a:pt x="1784" y="1139"/>
                    <a:pt x="1773" y="1139"/>
                  </a:cubicBezTo>
                  <a:lnTo>
                    <a:pt x="1757" y="1139"/>
                  </a:lnTo>
                  <a:lnTo>
                    <a:pt x="1741" y="1139"/>
                  </a:lnTo>
                  <a:lnTo>
                    <a:pt x="1779" y="1112"/>
                  </a:lnTo>
                  <a:lnTo>
                    <a:pt x="1763" y="1160"/>
                  </a:lnTo>
                  <a:cubicBezTo>
                    <a:pt x="1761" y="1166"/>
                    <a:pt x="1758" y="1171"/>
                    <a:pt x="1754" y="1176"/>
                  </a:cubicBezTo>
                  <a:lnTo>
                    <a:pt x="1738" y="1192"/>
                  </a:lnTo>
                  <a:lnTo>
                    <a:pt x="1722" y="1208"/>
                  </a:lnTo>
                  <a:cubicBezTo>
                    <a:pt x="1714" y="1215"/>
                    <a:pt x="1704" y="1219"/>
                    <a:pt x="1693" y="1219"/>
                  </a:cubicBezTo>
                  <a:lnTo>
                    <a:pt x="1677" y="1219"/>
                  </a:lnTo>
                  <a:lnTo>
                    <a:pt x="1661" y="1219"/>
                  </a:lnTo>
                  <a:lnTo>
                    <a:pt x="1629" y="1219"/>
                  </a:lnTo>
                  <a:lnTo>
                    <a:pt x="1613" y="1219"/>
                  </a:lnTo>
                  <a:lnTo>
                    <a:pt x="1597" y="1219"/>
                  </a:lnTo>
                  <a:lnTo>
                    <a:pt x="1626" y="1208"/>
                  </a:lnTo>
                  <a:lnTo>
                    <a:pt x="1610" y="1224"/>
                  </a:lnTo>
                  <a:lnTo>
                    <a:pt x="1619" y="1208"/>
                  </a:lnTo>
                  <a:lnTo>
                    <a:pt x="1603" y="1256"/>
                  </a:lnTo>
                  <a:cubicBezTo>
                    <a:pt x="1598" y="1272"/>
                    <a:pt x="1583" y="1283"/>
                    <a:pt x="1565" y="1283"/>
                  </a:cubicBezTo>
                  <a:lnTo>
                    <a:pt x="1549" y="1283"/>
                  </a:lnTo>
                  <a:lnTo>
                    <a:pt x="1578" y="1272"/>
                  </a:lnTo>
                  <a:lnTo>
                    <a:pt x="1562" y="1288"/>
                  </a:lnTo>
                  <a:cubicBezTo>
                    <a:pt x="1554" y="1295"/>
                    <a:pt x="1544" y="1299"/>
                    <a:pt x="1533" y="1299"/>
                  </a:cubicBezTo>
                  <a:lnTo>
                    <a:pt x="1517" y="1299"/>
                  </a:lnTo>
                  <a:lnTo>
                    <a:pt x="1485" y="1299"/>
                  </a:lnTo>
                  <a:lnTo>
                    <a:pt x="1469" y="1299"/>
                  </a:lnTo>
                  <a:lnTo>
                    <a:pt x="1498" y="1288"/>
                  </a:lnTo>
                  <a:lnTo>
                    <a:pt x="1482" y="1304"/>
                  </a:lnTo>
                  <a:lnTo>
                    <a:pt x="1466" y="1320"/>
                  </a:lnTo>
                  <a:lnTo>
                    <a:pt x="1450" y="1336"/>
                  </a:lnTo>
                  <a:lnTo>
                    <a:pt x="1457" y="1325"/>
                  </a:lnTo>
                  <a:lnTo>
                    <a:pt x="1441" y="1357"/>
                  </a:lnTo>
                  <a:cubicBezTo>
                    <a:pt x="1434" y="1371"/>
                    <a:pt x="1421" y="1379"/>
                    <a:pt x="1405" y="1379"/>
                  </a:cubicBezTo>
                  <a:lnTo>
                    <a:pt x="1389" y="1379"/>
                  </a:lnTo>
                  <a:lnTo>
                    <a:pt x="1373" y="1379"/>
                  </a:lnTo>
                  <a:lnTo>
                    <a:pt x="1341" y="1379"/>
                  </a:lnTo>
                  <a:lnTo>
                    <a:pt x="1370" y="1368"/>
                  </a:lnTo>
                  <a:lnTo>
                    <a:pt x="1354" y="1384"/>
                  </a:lnTo>
                  <a:cubicBezTo>
                    <a:pt x="1346" y="1391"/>
                    <a:pt x="1336" y="1395"/>
                    <a:pt x="1325" y="1395"/>
                  </a:cubicBezTo>
                  <a:lnTo>
                    <a:pt x="1309" y="1395"/>
                  </a:lnTo>
                  <a:lnTo>
                    <a:pt x="1293" y="1395"/>
                  </a:lnTo>
                  <a:lnTo>
                    <a:pt x="1277" y="1395"/>
                  </a:lnTo>
                  <a:lnTo>
                    <a:pt x="1306" y="1384"/>
                  </a:lnTo>
                  <a:lnTo>
                    <a:pt x="1290" y="1400"/>
                  </a:lnTo>
                  <a:lnTo>
                    <a:pt x="1274" y="1416"/>
                  </a:lnTo>
                  <a:cubicBezTo>
                    <a:pt x="1266" y="1423"/>
                    <a:pt x="1256" y="1427"/>
                    <a:pt x="1245" y="1427"/>
                  </a:cubicBezTo>
                  <a:lnTo>
                    <a:pt x="1229" y="1427"/>
                  </a:lnTo>
                  <a:lnTo>
                    <a:pt x="1247" y="1423"/>
                  </a:lnTo>
                  <a:lnTo>
                    <a:pt x="1215" y="1439"/>
                  </a:lnTo>
                  <a:lnTo>
                    <a:pt x="1226" y="1432"/>
                  </a:lnTo>
                  <a:lnTo>
                    <a:pt x="1210" y="1448"/>
                  </a:lnTo>
                  <a:lnTo>
                    <a:pt x="1194" y="1464"/>
                  </a:lnTo>
                  <a:lnTo>
                    <a:pt x="1178" y="1480"/>
                  </a:lnTo>
                  <a:lnTo>
                    <a:pt x="1162" y="1496"/>
                  </a:lnTo>
                  <a:cubicBezTo>
                    <a:pt x="1154" y="1503"/>
                    <a:pt x="1144" y="1507"/>
                    <a:pt x="1133" y="1507"/>
                  </a:cubicBezTo>
                  <a:lnTo>
                    <a:pt x="1117" y="1507"/>
                  </a:lnTo>
                  <a:lnTo>
                    <a:pt x="1153" y="1485"/>
                  </a:lnTo>
                  <a:lnTo>
                    <a:pt x="1137" y="1517"/>
                  </a:lnTo>
                  <a:cubicBezTo>
                    <a:pt x="1130" y="1531"/>
                    <a:pt x="1117" y="1539"/>
                    <a:pt x="1101" y="1539"/>
                  </a:cubicBezTo>
                  <a:lnTo>
                    <a:pt x="1085" y="1539"/>
                  </a:lnTo>
                  <a:lnTo>
                    <a:pt x="1103" y="1535"/>
                  </a:lnTo>
                  <a:lnTo>
                    <a:pt x="1071" y="1551"/>
                  </a:lnTo>
                  <a:lnTo>
                    <a:pt x="1082" y="1544"/>
                  </a:lnTo>
                  <a:lnTo>
                    <a:pt x="1066" y="1560"/>
                  </a:lnTo>
                  <a:lnTo>
                    <a:pt x="1050" y="1576"/>
                  </a:lnTo>
                  <a:cubicBezTo>
                    <a:pt x="1042" y="1583"/>
                    <a:pt x="1032" y="1587"/>
                    <a:pt x="1021" y="1587"/>
                  </a:cubicBezTo>
                  <a:lnTo>
                    <a:pt x="1005" y="1587"/>
                  </a:lnTo>
                  <a:lnTo>
                    <a:pt x="1034" y="1576"/>
                  </a:lnTo>
                  <a:lnTo>
                    <a:pt x="1018" y="1592"/>
                  </a:lnTo>
                  <a:cubicBezTo>
                    <a:pt x="1010" y="1599"/>
                    <a:pt x="1000" y="1603"/>
                    <a:pt x="989" y="1603"/>
                  </a:cubicBezTo>
                  <a:lnTo>
                    <a:pt x="973" y="1603"/>
                  </a:lnTo>
                  <a:lnTo>
                    <a:pt x="1002" y="1592"/>
                  </a:lnTo>
                  <a:lnTo>
                    <a:pt x="986" y="1608"/>
                  </a:lnTo>
                  <a:lnTo>
                    <a:pt x="970" y="1624"/>
                  </a:lnTo>
                  <a:cubicBezTo>
                    <a:pt x="967" y="1627"/>
                    <a:pt x="963" y="1629"/>
                    <a:pt x="959" y="1631"/>
                  </a:cubicBezTo>
                  <a:lnTo>
                    <a:pt x="927" y="1647"/>
                  </a:lnTo>
                  <a:lnTo>
                    <a:pt x="945" y="1629"/>
                  </a:lnTo>
                  <a:lnTo>
                    <a:pt x="929" y="1661"/>
                  </a:lnTo>
                  <a:cubicBezTo>
                    <a:pt x="922" y="1675"/>
                    <a:pt x="909" y="1683"/>
                    <a:pt x="893" y="1683"/>
                  </a:cubicBezTo>
                  <a:lnTo>
                    <a:pt x="877" y="1683"/>
                  </a:lnTo>
                  <a:lnTo>
                    <a:pt x="861" y="1683"/>
                  </a:lnTo>
                  <a:lnTo>
                    <a:pt x="845" y="1683"/>
                  </a:lnTo>
                  <a:lnTo>
                    <a:pt x="874" y="1672"/>
                  </a:lnTo>
                  <a:lnTo>
                    <a:pt x="858" y="1688"/>
                  </a:lnTo>
                  <a:cubicBezTo>
                    <a:pt x="850" y="1695"/>
                    <a:pt x="840" y="1699"/>
                    <a:pt x="829" y="1699"/>
                  </a:cubicBezTo>
                  <a:lnTo>
                    <a:pt x="813" y="1699"/>
                  </a:lnTo>
                  <a:lnTo>
                    <a:pt x="842" y="1688"/>
                  </a:lnTo>
                  <a:lnTo>
                    <a:pt x="826" y="1704"/>
                  </a:lnTo>
                  <a:cubicBezTo>
                    <a:pt x="823" y="1707"/>
                    <a:pt x="819" y="1709"/>
                    <a:pt x="815" y="1711"/>
                  </a:cubicBezTo>
                  <a:lnTo>
                    <a:pt x="783" y="1727"/>
                  </a:lnTo>
                  <a:cubicBezTo>
                    <a:pt x="778" y="1730"/>
                    <a:pt x="772" y="1731"/>
                    <a:pt x="765" y="1731"/>
                  </a:cubicBezTo>
                  <a:lnTo>
                    <a:pt x="749" y="1731"/>
                  </a:lnTo>
                  <a:lnTo>
                    <a:pt x="778" y="1720"/>
                  </a:lnTo>
                  <a:lnTo>
                    <a:pt x="762" y="1736"/>
                  </a:lnTo>
                  <a:lnTo>
                    <a:pt x="746" y="1752"/>
                  </a:lnTo>
                  <a:cubicBezTo>
                    <a:pt x="738" y="1759"/>
                    <a:pt x="728" y="1763"/>
                    <a:pt x="717" y="1763"/>
                  </a:cubicBezTo>
                  <a:lnTo>
                    <a:pt x="701" y="1763"/>
                  </a:lnTo>
                  <a:lnTo>
                    <a:pt x="685" y="1763"/>
                  </a:lnTo>
                  <a:lnTo>
                    <a:pt x="714" y="1752"/>
                  </a:lnTo>
                  <a:lnTo>
                    <a:pt x="698" y="1768"/>
                  </a:lnTo>
                  <a:cubicBezTo>
                    <a:pt x="690" y="1775"/>
                    <a:pt x="680" y="1779"/>
                    <a:pt x="669" y="1779"/>
                  </a:cubicBezTo>
                  <a:lnTo>
                    <a:pt x="653" y="1779"/>
                  </a:lnTo>
                  <a:lnTo>
                    <a:pt x="621" y="1779"/>
                  </a:lnTo>
                  <a:lnTo>
                    <a:pt x="659" y="1752"/>
                  </a:lnTo>
                  <a:lnTo>
                    <a:pt x="643" y="1800"/>
                  </a:lnTo>
                  <a:cubicBezTo>
                    <a:pt x="643" y="1802"/>
                    <a:pt x="642" y="1804"/>
                    <a:pt x="641" y="1805"/>
                  </a:cubicBezTo>
                  <a:lnTo>
                    <a:pt x="625" y="1837"/>
                  </a:lnTo>
                  <a:cubicBezTo>
                    <a:pt x="618" y="1851"/>
                    <a:pt x="605" y="1859"/>
                    <a:pt x="589" y="1859"/>
                  </a:cubicBezTo>
                  <a:lnTo>
                    <a:pt x="573" y="1859"/>
                  </a:lnTo>
                  <a:lnTo>
                    <a:pt x="602" y="1848"/>
                  </a:lnTo>
                  <a:lnTo>
                    <a:pt x="586" y="1864"/>
                  </a:lnTo>
                  <a:lnTo>
                    <a:pt x="570" y="1880"/>
                  </a:lnTo>
                  <a:lnTo>
                    <a:pt x="554" y="1896"/>
                  </a:lnTo>
                  <a:cubicBezTo>
                    <a:pt x="546" y="1903"/>
                    <a:pt x="536" y="1907"/>
                    <a:pt x="525" y="1907"/>
                  </a:cubicBezTo>
                  <a:lnTo>
                    <a:pt x="509" y="1907"/>
                  </a:lnTo>
                  <a:lnTo>
                    <a:pt x="527" y="1903"/>
                  </a:lnTo>
                  <a:lnTo>
                    <a:pt x="495" y="1919"/>
                  </a:lnTo>
                  <a:lnTo>
                    <a:pt x="506" y="1912"/>
                  </a:lnTo>
                  <a:lnTo>
                    <a:pt x="490" y="1928"/>
                  </a:lnTo>
                  <a:cubicBezTo>
                    <a:pt x="482" y="1935"/>
                    <a:pt x="472" y="1939"/>
                    <a:pt x="461" y="1939"/>
                  </a:cubicBezTo>
                  <a:lnTo>
                    <a:pt x="445" y="1939"/>
                  </a:lnTo>
                  <a:lnTo>
                    <a:pt x="474" y="1928"/>
                  </a:lnTo>
                  <a:lnTo>
                    <a:pt x="458" y="1944"/>
                  </a:lnTo>
                  <a:cubicBezTo>
                    <a:pt x="450" y="1951"/>
                    <a:pt x="440" y="1955"/>
                    <a:pt x="429" y="1955"/>
                  </a:cubicBezTo>
                  <a:lnTo>
                    <a:pt x="413" y="1955"/>
                  </a:lnTo>
                  <a:lnTo>
                    <a:pt x="442" y="1944"/>
                  </a:lnTo>
                  <a:lnTo>
                    <a:pt x="426" y="1960"/>
                  </a:lnTo>
                  <a:lnTo>
                    <a:pt x="410" y="1976"/>
                  </a:lnTo>
                  <a:cubicBezTo>
                    <a:pt x="402" y="1983"/>
                    <a:pt x="392" y="1987"/>
                    <a:pt x="381" y="1987"/>
                  </a:cubicBezTo>
                  <a:lnTo>
                    <a:pt x="365" y="1987"/>
                  </a:lnTo>
                  <a:lnTo>
                    <a:pt x="333" y="1987"/>
                  </a:lnTo>
                  <a:lnTo>
                    <a:pt x="317" y="1987"/>
                  </a:lnTo>
                  <a:lnTo>
                    <a:pt x="301" y="1987"/>
                  </a:lnTo>
                  <a:lnTo>
                    <a:pt x="337" y="1965"/>
                  </a:lnTo>
                  <a:lnTo>
                    <a:pt x="321" y="1997"/>
                  </a:lnTo>
                  <a:cubicBezTo>
                    <a:pt x="314" y="2011"/>
                    <a:pt x="301" y="2019"/>
                    <a:pt x="285" y="2019"/>
                  </a:cubicBezTo>
                  <a:lnTo>
                    <a:pt x="269" y="2019"/>
                  </a:lnTo>
                  <a:lnTo>
                    <a:pt x="298" y="2008"/>
                  </a:lnTo>
                  <a:lnTo>
                    <a:pt x="282" y="2024"/>
                  </a:lnTo>
                  <a:cubicBezTo>
                    <a:pt x="274" y="2031"/>
                    <a:pt x="264" y="2035"/>
                    <a:pt x="253" y="2035"/>
                  </a:cubicBezTo>
                  <a:lnTo>
                    <a:pt x="237" y="2035"/>
                  </a:lnTo>
                  <a:lnTo>
                    <a:pt x="266" y="2024"/>
                  </a:lnTo>
                  <a:lnTo>
                    <a:pt x="250" y="2040"/>
                  </a:lnTo>
                  <a:lnTo>
                    <a:pt x="218" y="2072"/>
                  </a:lnTo>
                  <a:cubicBezTo>
                    <a:pt x="210" y="2079"/>
                    <a:pt x="200" y="2083"/>
                    <a:pt x="189" y="2083"/>
                  </a:cubicBezTo>
                  <a:lnTo>
                    <a:pt x="173" y="2083"/>
                  </a:lnTo>
                  <a:lnTo>
                    <a:pt x="202" y="2072"/>
                  </a:lnTo>
                  <a:lnTo>
                    <a:pt x="186" y="2088"/>
                  </a:lnTo>
                  <a:lnTo>
                    <a:pt x="170" y="2104"/>
                  </a:lnTo>
                  <a:lnTo>
                    <a:pt x="154" y="2120"/>
                  </a:lnTo>
                  <a:cubicBezTo>
                    <a:pt x="146" y="2127"/>
                    <a:pt x="136" y="2131"/>
                    <a:pt x="125" y="2131"/>
                  </a:cubicBezTo>
                  <a:lnTo>
                    <a:pt x="109" y="2131"/>
                  </a:lnTo>
                  <a:lnTo>
                    <a:pt x="147" y="2104"/>
                  </a:lnTo>
                  <a:lnTo>
                    <a:pt x="131" y="2152"/>
                  </a:lnTo>
                  <a:cubicBezTo>
                    <a:pt x="126" y="2168"/>
                    <a:pt x="111" y="2179"/>
                    <a:pt x="93" y="2179"/>
                  </a:cubicBezTo>
                  <a:lnTo>
                    <a:pt x="77" y="2179"/>
                  </a:lnTo>
                  <a:lnTo>
                    <a:pt x="95" y="2175"/>
                  </a:lnTo>
                  <a:lnTo>
                    <a:pt x="63" y="2191"/>
                  </a:lnTo>
                  <a:cubicBezTo>
                    <a:pt x="44" y="2201"/>
                    <a:pt x="20" y="2193"/>
                    <a:pt x="10" y="2173"/>
                  </a:cubicBezTo>
                  <a:cubicBezTo>
                    <a:pt x="0" y="2154"/>
                    <a:pt x="8" y="2130"/>
                    <a:pt x="28" y="2120"/>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6" name="Freeform 17">
              <a:extLst>
                <a:ext uri="{FF2B5EF4-FFF2-40B4-BE49-F238E27FC236}">
                  <a16:creationId xmlns:a16="http://schemas.microsoft.com/office/drawing/2014/main" id="{718B2D9D-7E0F-443E-BFCB-8883D1309B5B}"/>
                </a:ext>
              </a:extLst>
            </p:cNvPr>
            <p:cNvSpPr>
              <a:spLocks/>
            </p:cNvSpPr>
            <p:nvPr/>
          </p:nvSpPr>
          <p:spPr bwMode="auto">
            <a:xfrm>
              <a:off x="7274079" y="2798763"/>
              <a:ext cx="971383" cy="641350"/>
            </a:xfrm>
            <a:custGeom>
              <a:avLst/>
              <a:gdLst>
                <a:gd name="T0" fmla="*/ 152 w 3696"/>
                <a:gd name="T1" fmla="*/ 1904 h 2048"/>
                <a:gd name="T2" fmla="*/ 264 w 3696"/>
                <a:gd name="T3" fmla="*/ 1856 h 2048"/>
                <a:gd name="T4" fmla="*/ 341 w 3696"/>
                <a:gd name="T5" fmla="*/ 1799 h 2048"/>
                <a:gd name="T6" fmla="*/ 439 w 3696"/>
                <a:gd name="T7" fmla="*/ 1669 h 2048"/>
                <a:gd name="T8" fmla="*/ 568 w 3696"/>
                <a:gd name="T9" fmla="*/ 1616 h 2048"/>
                <a:gd name="T10" fmla="*/ 680 w 3696"/>
                <a:gd name="T11" fmla="*/ 1520 h 2048"/>
                <a:gd name="T12" fmla="*/ 824 w 3696"/>
                <a:gd name="T13" fmla="*/ 1504 h 2048"/>
                <a:gd name="T14" fmla="*/ 924 w 3696"/>
                <a:gd name="T15" fmla="*/ 1452 h 2048"/>
                <a:gd name="T16" fmla="*/ 1032 w 3696"/>
                <a:gd name="T17" fmla="*/ 1376 h 2048"/>
                <a:gd name="T18" fmla="*/ 1176 w 3696"/>
                <a:gd name="T19" fmla="*/ 1344 h 2048"/>
                <a:gd name="T20" fmla="*/ 1288 w 3696"/>
                <a:gd name="T21" fmla="*/ 1280 h 2048"/>
                <a:gd name="T22" fmla="*/ 1432 w 3696"/>
                <a:gd name="T23" fmla="*/ 1232 h 2048"/>
                <a:gd name="T24" fmla="*/ 1528 w 3696"/>
                <a:gd name="T25" fmla="*/ 1168 h 2048"/>
                <a:gd name="T26" fmla="*/ 1628 w 3696"/>
                <a:gd name="T27" fmla="*/ 1052 h 2048"/>
                <a:gd name="T28" fmla="*/ 1736 w 3696"/>
                <a:gd name="T29" fmla="*/ 960 h 2048"/>
                <a:gd name="T30" fmla="*/ 1848 w 3696"/>
                <a:gd name="T31" fmla="*/ 880 h 2048"/>
                <a:gd name="T32" fmla="*/ 1992 w 3696"/>
                <a:gd name="T33" fmla="*/ 848 h 2048"/>
                <a:gd name="T34" fmla="*/ 2120 w 3696"/>
                <a:gd name="T35" fmla="*/ 800 h 2048"/>
                <a:gd name="T36" fmla="*/ 2188 w 3696"/>
                <a:gd name="T37" fmla="*/ 748 h 2048"/>
                <a:gd name="T38" fmla="*/ 2277 w 3696"/>
                <a:gd name="T39" fmla="*/ 727 h 2048"/>
                <a:gd name="T40" fmla="*/ 2396 w 3696"/>
                <a:gd name="T41" fmla="*/ 636 h 2048"/>
                <a:gd name="T42" fmla="*/ 2536 w 3696"/>
                <a:gd name="T43" fmla="*/ 576 h 2048"/>
                <a:gd name="T44" fmla="*/ 2616 w 3696"/>
                <a:gd name="T45" fmla="*/ 512 h 2048"/>
                <a:gd name="T46" fmla="*/ 2709 w 3696"/>
                <a:gd name="T47" fmla="*/ 519 h 2048"/>
                <a:gd name="T48" fmla="*/ 2872 w 3696"/>
                <a:gd name="T49" fmla="*/ 416 h 2048"/>
                <a:gd name="T50" fmla="*/ 3000 w 3696"/>
                <a:gd name="T51" fmla="*/ 368 h 2048"/>
                <a:gd name="T52" fmla="*/ 3093 w 3696"/>
                <a:gd name="T53" fmla="*/ 359 h 2048"/>
                <a:gd name="T54" fmla="*/ 3240 w 3696"/>
                <a:gd name="T55" fmla="*/ 224 h 2048"/>
                <a:gd name="T56" fmla="*/ 3384 w 3696"/>
                <a:gd name="T57" fmla="*/ 160 h 2048"/>
                <a:gd name="T58" fmla="*/ 3480 w 3696"/>
                <a:gd name="T59" fmla="*/ 64 h 2048"/>
                <a:gd name="T60" fmla="*/ 3592 w 3696"/>
                <a:gd name="T61" fmla="*/ 0 h 2048"/>
                <a:gd name="T62" fmla="*/ 3612 w 3696"/>
                <a:gd name="T63" fmla="*/ 58 h 2048"/>
                <a:gd name="T64" fmla="*/ 3500 w 3696"/>
                <a:gd name="T65" fmla="*/ 122 h 2048"/>
                <a:gd name="T66" fmla="*/ 3336 w 3696"/>
                <a:gd name="T67" fmla="*/ 240 h 2048"/>
                <a:gd name="T68" fmla="*/ 3242 w 3696"/>
                <a:gd name="T69" fmla="*/ 300 h 2048"/>
                <a:gd name="T70" fmla="*/ 3112 w 3696"/>
                <a:gd name="T71" fmla="*/ 416 h 2048"/>
                <a:gd name="T72" fmla="*/ 3020 w 3696"/>
                <a:gd name="T73" fmla="*/ 426 h 2048"/>
                <a:gd name="T74" fmla="*/ 2894 w 3696"/>
                <a:gd name="T75" fmla="*/ 469 h 2048"/>
                <a:gd name="T76" fmla="*/ 2728 w 3696"/>
                <a:gd name="T77" fmla="*/ 576 h 2048"/>
                <a:gd name="T78" fmla="*/ 2629 w 3696"/>
                <a:gd name="T79" fmla="*/ 581 h 2048"/>
                <a:gd name="T80" fmla="*/ 2504 w 3696"/>
                <a:gd name="T81" fmla="*/ 656 h 2048"/>
                <a:gd name="T82" fmla="*/ 2408 w 3696"/>
                <a:gd name="T83" fmla="*/ 720 h 2048"/>
                <a:gd name="T84" fmla="*/ 2296 w 3696"/>
                <a:gd name="T85" fmla="*/ 784 h 2048"/>
                <a:gd name="T86" fmla="*/ 2184 w 3696"/>
                <a:gd name="T87" fmla="*/ 816 h 2048"/>
                <a:gd name="T88" fmla="*/ 2088 w 3696"/>
                <a:gd name="T89" fmla="*/ 880 h 2048"/>
                <a:gd name="T90" fmla="*/ 2005 w 3696"/>
                <a:gd name="T91" fmla="*/ 917 h 2048"/>
                <a:gd name="T92" fmla="*/ 1861 w 3696"/>
                <a:gd name="T93" fmla="*/ 965 h 2048"/>
                <a:gd name="T94" fmla="*/ 1749 w 3696"/>
                <a:gd name="T95" fmla="*/ 1045 h 2048"/>
                <a:gd name="T96" fmla="*/ 1637 w 3696"/>
                <a:gd name="T97" fmla="*/ 1157 h 2048"/>
                <a:gd name="T98" fmla="*/ 1548 w 3696"/>
                <a:gd name="T99" fmla="*/ 1258 h 2048"/>
                <a:gd name="T100" fmla="*/ 1400 w 3696"/>
                <a:gd name="T101" fmla="*/ 1312 h 2048"/>
                <a:gd name="T102" fmla="*/ 1301 w 3696"/>
                <a:gd name="T103" fmla="*/ 1365 h 2048"/>
                <a:gd name="T104" fmla="*/ 1144 w 3696"/>
                <a:gd name="T105" fmla="*/ 1424 h 2048"/>
                <a:gd name="T106" fmla="*/ 1045 w 3696"/>
                <a:gd name="T107" fmla="*/ 1461 h 2048"/>
                <a:gd name="T108" fmla="*/ 936 w 3696"/>
                <a:gd name="T109" fmla="*/ 1536 h 2048"/>
                <a:gd name="T110" fmla="*/ 837 w 3696"/>
                <a:gd name="T111" fmla="*/ 1573 h 2048"/>
                <a:gd name="T112" fmla="*/ 700 w 3696"/>
                <a:gd name="T113" fmla="*/ 1610 h 2048"/>
                <a:gd name="T114" fmla="*/ 581 w 3696"/>
                <a:gd name="T115" fmla="*/ 1685 h 2048"/>
                <a:gd name="T116" fmla="*/ 469 w 3696"/>
                <a:gd name="T117" fmla="*/ 1749 h 2048"/>
                <a:gd name="T118" fmla="*/ 389 w 3696"/>
                <a:gd name="T119" fmla="*/ 1861 h 2048"/>
                <a:gd name="T120" fmla="*/ 277 w 3696"/>
                <a:gd name="T121" fmla="*/ 1941 h 2048"/>
                <a:gd name="T122" fmla="*/ 120 w 3696"/>
                <a:gd name="T123" fmla="*/ 198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2048">
                  <a:moveTo>
                    <a:pt x="40" y="1968"/>
                  </a:moveTo>
                  <a:lnTo>
                    <a:pt x="72" y="1968"/>
                  </a:lnTo>
                  <a:lnTo>
                    <a:pt x="37" y="1991"/>
                  </a:lnTo>
                  <a:lnTo>
                    <a:pt x="53" y="1959"/>
                  </a:lnTo>
                  <a:cubicBezTo>
                    <a:pt x="55" y="1955"/>
                    <a:pt x="57" y="1951"/>
                    <a:pt x="60" y="1948"/>
                  </a:cubicBezTo>
                  <a:lnTo>
                    <a:pt x="76" y="1932"/>
                  </a:lnTo>
                  <a:lnTo>
                    <a:pt x="92" y="1916"/>
                  </a:lnTo>
                  <a:cubicBezTo>
                    <a:pt x="100" y="1909"/>
                    <a:pt x="110" y="1904"/>
                    <a:pt x="120" y="1904"/>
                  </a:cubicBezTo>
                  <a:lnTo>
                    <a:pt x="136" y="1904"/>
                  </a:lnTo>
                  <a:lnTo>
                    <a:pt x="152" y="1904"/>
                  </a:lnTo>
                  <a:lnTo>
                    <a:pt x="168" y="1904"/>
                  </a:lnTo>
                  <a:lnTo>
                    <a:pt x="200" y="1904"/>
                  </a:lnTo>
                  <a:lnTo>
                    <a:pt x="216" y="1904"/>
                  </a:lnTo>
                  <a:lnTo>
                    <a:pt x="181" y="1927"/>
                  </a:lnTo>
                  <a:lnTo>
                    <a:pt x="197" y="1895"/>
                  </a:lnTo>
                  <a:cubicBezTo>
                    <a:pt x="203" y="1881"/>
                    <a:pt x="217" y="1872"/>
                    <a:pt x="232" y="1872"/>
                  </a:cubicBezTo>
                  <a:lnTo>
                    <a:pt x="248" y="1872"/>
                  </a:lnTo>
                  <a:lnTo>
                    <a:pt x="220" y="1884"/>
                  </a:lnTo>
                  <a:lnTo>
                    <a:pt x="236" y="1868"/>
                  </a:lnTo>
                  <a:cubicBezTo>
                    <a:pt x="244" y="1861"/>
                    <a:pt x="254" y="1856"/>
                    <a:pt x="264" y="1856"/>
                  </a:cubicBezTo>
                  <a:lnTo>
                    <a:pt x="280" y="1856"/>
                  </a:lnTo>
                  <a:lnTo>
                    <a:pt x="252" y="1868"/>
                  </a:lnTo>
                  <a:lnTo>
                    <a:pt x="268" y="1852"/>
                  </a:lnTo>
                  <a:cubicBezTo>
                    <a:pt x="276" y="1845"/>
                    <a:pt x="286" y="1840"/>
                    <a:pt x="296" y="1840"/>
                  </a:cubicBezTo>
                  <a:lnTo>
                    <a:pt x="312" y="1840"/>
                  </a:lnTo>
                  <a:lnTo>
                    <a:pt x="284" y="1852"/>
                  </a:lnTo>
                  <a:lnTo>
                    <a:pt x="316" y="1820"/>
                  </a:lnTo>
                  <a:lnTo>
                    <a:pt x="332" y="1804"/>
                  </a:lnTo>
                  <a:lnTo>
                    <a:pt x="348" y="1788"/>
                  </a:lnTo>
                  <a:lnTo>
                    <a:pt x="341" y="1799"/>
                  </a:lnTo>
                  <a:lnTo>
                    <a:pt x="357" y="1767"/>
                  </a:lnTo>
                  <a:cubicBezTo>
                    <a:pt x="359" y="1763"/>
                    <a:pt x="361" y="1759"/>
                    <a:pt x="364" y="1756"/>
                  </a:cubicBezTo>
                  <a:lnTo>
                    <a:pt x="380" y="1740"/>
                  </a:lnTo>
                  <a:lnTo>
                    <a:pt x="371" y="1756"/>
                  </a:lnTo>
                  <a:lnTo>
                    <a:pt x="387" y="1708"/>
                  </a:lnTo>
                  <a:cubicBezTo>
                    <a:pt x="392" y="1691"/>
                    <a:pt x="407" y="1680"/>
                    <a:pt x="424" y="1680"/>
                  </a:cubicBezTo>
                  <a:lnTo>
                    <a:pt x="440" y="1680"/>
                  </a:lnTo>
                  <a:lnTo>
                    <a:pt x="412" y="1692"/>
                  </a:lnTo>
                  <a:lnTo>
                    <a:pt x="428" y="1676"/>
                  </a:lnTo>
                  <a:cubicBezTo>
                    <a:pt x="431" y="1673"/>
                    <a:pt x="435" y="1671"/>
                    <a:pt x="439" y="1669"/>
                  </a:cubicBezTo>
                  <a:lnTo>
                    <a:pt x="471" y="1653"/>
                  </a:lnTo>
                  <a:lnTo>
                    <a:pt x="460" y="1660"/>
                  </a:lnTo>
                  <a:lnTo>
                    <a:pt x="476" y="1644"/>
                  </a:lnTo>
                  <a:cubicBezTo>
                    <a:pt x="484" y="1637"/>
                    <a:pt x="494" y="1632"/>
                    <a:pt x="504" y="1632"/>
                  </a:cubicBezTo>
                  <a:lnTo>
                    <a:pt x="520" y="1632"/>
                  </a:lnTo>
                  <a:lnTo>
                    <a:pt x="536" y="1632"/>
                  </a:lnTo>
                  <a:lnTo>
                    <a:pt x="508" y="1644"/>
                  </a:lnTo>
                  <a:lnTo>
                    <a:pt x="524" y="1628"/>
                  </a:lnTo>
                  <a:cubicBezTo>
                    <a:pt x="532" y="1621"/>
                    <a:pt x="542" y="1616"/>
                    <a:pt x="552" y="1616"/>
                  </a:cubicBezTo>
                  <a:lnTo>
                    <a:pt x="568" y="1616"/>
                  </a:lnTo>
                  <a:lnTo>
                    <a:pt x="584" y="1616"/>
                  </a:lnTo>
                  <a:lnTo>
                    <a:pt x="549" y="1639"/>
                  </a:lnTo>
                  <a:lnTo>
                    <a:pt x="565" y="1607"/>
                  </a:lnTo>
                  <a:cubicBezTo>
                    <a:pt x="571" y="1593"/>
                    <a:pt x="585" y="1584"/>
                    <a:pt x="600" y="1584"/>
                  </a:cubicBezTo>
                  <a:lnTo>
                    <a:pt x="632" y="1584"/>
                  </a:lnTo>
                  <a:lnTo>
                    <a:pt x="648" y="1584"/>
                  </a:lnTo>
                  <a:lnTo>
                    <a:pt x="613" y="1607"/>
                  </a:lnTo>
                  <a:lnTo>
                    <a:pt x="629" y="1575"/>
                  </a:lnTo>
                  <a:lnTo>
                    <a:pt x="645" y="1543"/>
                  </a:lnTo>
                  <a:cubicBezTo>
                    <a:pt x="651" y="1529"/>
                    <a:pt x="665" y="1520"/>
                    <a:pt x="680" y="1520"/>
                  </a:cubicBezTo>
                  <a:lnTo>
                    <a:pt x="696" y="1520"/>
                  </a:lnTo>
                  <a:lnTo>
                    <a:pt x="712" y="1520"/>
                  </a:lnTo>
                  <a:lnTo>
                    <a:pt x="728" y="1520"/>
                  </a:lnTo>
                  <a:lnTo>
                    <a:pt x="744" y="1520"/>
                  </a:lnTo>
                  <a:lnTo>
                    <a:pt x="776" y="1520"/>
                  </a:lnTo>
                  <a:lnTo>
                    <a:pt x="792" y="1520"/>
                  </a:lnTo>
                  <a:lnTo>
                    <a:pt x="764" y="1532"/>
                  </a:lnTo>
                  <a:lnTo>
                    <a:pt x="780" y="1516"/>
                  </a:lnTo>
                  <a:cubicBezTo>
                    <a:pt x="788" y="1509"/>
                    <a:pt x="798" y="1504"/>
                    <a:pt x="808" y="1504"/>
                  </a:cubicBezTo>
                  <a:lnTo>
                    <a:pt x="824" y="1504"/>
                  </a:lnTo>
                  <a:lnTo>
                    <a:pt x="840" y="1504"/>
                  </a:lnTo>
                  <a:lnTo>
                    <a:pt x="812" y="1516"/>
                  </a:lnTo>
                  <a:lnTo>
                    <a:pt x="828" y="1500"/>
                  </a:lnTo>
                  <a:lnTo>
                    <a:pt x="844" y="1484"/>
                  </a:lnTo>
                  <a:lnTo>
                    <a:pt x="860" y="1468"/>
                  </a:lnTo>
                  <a:cubicBezTo>
                    <a:pt x="868" y="1461"/>
                    <a:pt x="878" y="1456"/>
                    <a:pt x="888" y="1456"/>
                  </a:cubicBezTo>
                  <a:lnTo>
                    <a:pt x="920" y="1456"/>
                  </a:lnTo>
                  <a:lnTo>
                    <a:pt x="936" y="1456"/>
                  </a:lnTo>
                  <a:lnTo>
                    <a:pt x="908" y="1468"/>
                  </a:lnTo>
                  <a:lnTo>
                    <a:pt x="924" y="1452"/>
                  </a:lnTo>
                  <a:cubicBezTo>
                    <a:pt x="932" y="1445"/>
                    <a:pt x="942" y="1440"/>
                    <a:pt x="952" y="1440"/>
                  </a:cubicBezTo>
                  <a:lnTo>
                    <a:pt x="968" y="1440"/>
                  </a:lnTo>
                  <a:lnTo>
                    <a:pt x="984" y="1440"/>
                  </a:lnTo>
                  <a:lnTo>
                    <a:pt x="956" y="1452"/>
                  </a:lnTo>
                  <a:lnTo>
                    <a:pt x="972" y="1436"/>
                  </a:lnTo>
                  <a:lnTo>
                    <a:pt x="965" y="1447"/>
                  </a:lnTo>
                  <a:lnTo>
                    <a:pt x="981" y="1415"/>
                  </a:lnTo>
                  <a:cubicBezTo>
                    <a:pt x="983" y="1411"/>
                    <a:pt x="985" y="1407"/>
                    <a:pt x="988" y="1404"/>
                  </a:cubicBezTo>
                  <a:lnTo>
                    <a:pt x="1004" y="1388"/>
                  </a:lnTo>
                  <a:cubicBezTo>
                    <a:pt x="1012" y="1381"/>
                    <a:pt x="1022" y="1376"/>
                    <a:pt x="1032" y="1376"/>
                  </a:cubicBezTo>
                  <a:lnTo>
                    <a:pt x="1064" y="1376"/>
                  </a:lnTo>
                  <a:lnTo>
                    <a:pt x="1080" y="1376"/>
                  </a:lnTo>
                  <a:lnTo>
                    <a:pt x="1045" y="1399"/>
                  </a:lnTo>
                  <a:lnTo>
                    <a:pt x="1061" y="1367"/>
                  </a:lnTo>
                  <a:cubicBezTo>
                    <a:pt x="1067" y="1353"/>
                    <a:pt x="1081" y="1344"/>
                    <a:pt x="1096" y="1344"/>
                  </a:cubicBezTo>
                  <a:lnTo>
                    <a:pt x="1112" y="1344"/>
                  </a:lnTo>
                  <a:lnTo>
                    <a:pt x="1128" y="1344"/>
                  </a:lnTo>
                  <a:lnTo>
                    <a:pt x="1144" y="1344"/>
                  </a:lnTo>
                  <a:lnTo>
                    <a:pt x="1160" y="1344"/>
                  </a:lnTo>
                  <a:lnTo>
                    <a:pt x="1176" y="1344"/>
                  </a:lnTo>
                  <a:lnTo>
                    <a:pt x="1208" y="1344"/>
                  </a:lnTo>
                  <a:lnTo>
                    <a:pt x="1180" y="1356"/>
                  </a:lnTo>
                  <a:lnTo>
                    <a:pt x="1196" y="1340"/>
                  </a:lnTo>
                  <a:cubicBezTo>
                    <a:pt x="1204" y="1333"/>
                    <a:pt x="1214" y="1328"/>
                    <a:pt x="1224" y="1328"/>
                  </a:cubicBezTo>
                  <a:lnTo>
                    <a:pt x="1240" y="1328"/>
                  </a:lnTo>
                  <a:lnTo>
                    <a:pt x="1212" y="1340"/>
                  </a:lnTo>
                  <a:lnTo>
                    <a:pt x="1228" y="1324"/>
                  </a:lnTo>
                  <a:lnTo>
                    <a:pt x="1244" y="1308"/>
                  </a:lnTo>
                  <a:lnTo>
                    <a:pt x="1260" y="1292"/>
                  </a:lnTo>
                  <a:cubicBezTo>
                    <a:pt x="1268" y="1285"/>
                    <a:pt x="1278" y="1280"/>
                    <a:pt x="1288" y="1280"/>
                  </a:cubicBezTo>
                  <a:lnTo>
                    <a:pt x="1304" y="1280"/>
                  </a:lnTo>
                  <a:lnTo>
                    <a:pt x="1320" y="1280"/>
                  </a:lnTo>
                  <a:lnTo>
                    <a:pt x="1352" y="1280"/>
                  </a:lnTo>
                  <a:lnTo>
                    <a:pt x="1368" y="1280"/>
                  </a:lnTo>
                  <a:lnTo>
                    <a:pt x="1384" y="1280"/>
                  </a:lnTo>
                  <a:lnTo>
                    <a:pt x="1347" y="1308"/>
                  </a:lnTo>
                  <a:lnTo>
                    <a:pt x="1363" y="1260"/>
                  </a:lnTo>
                  <a:cubicBezTo>
                    <a:pt x="1368" y="1243"/>
                    <a:pt x="1383" y="1232"/>
                    <a:pt x="1400" y="1232"/>
                  </a:cubicBezTo>
                  <a:lnTo>
                    <a:pt x="1416" y="1232"/>
                  </a:lnTo>
                  <a:lnTo>
                    <a:pt x="1432" y="1232"/>
                  </a:lnTo>
                  <a:lnTo>
                    <a:pt x="1404" y="1244"/>
                  </a:lnTo>
                  <a:lnTo>
                    <a:pt x="1420" y="1228"/>
                  </a:lnTo>
                  <a:cubicBezTo>
                    <a:pt x="1428" y="1221"/>
                    <a:pt x="1438" y="1216"/>
                    <a:pt x="1448" y="1216"/>
                  </a:cubicBezTo>
                  <a:lnTo>
                    <a:pt x="1464" y="1216"/>
                  </a:lnTo>
                  <a:lnTo>
                    <a:pt x="1496" y="1216"/>
                  </a:lnTo>
                  <a:lnTo>
                    <a:pt x="1468" y="1228"/>
                  </a:lnTo>
                  <a:lnTo>
                    <a:pt x="1484" y="1212"/>
                  </a:lnTo>
                  <a:lnTo>
                    <a:pt x="1477" y="1223"/>
                  </a:lnTo>
                  <a:lnTo>
                    <a:pt x="1493" y="1191"/>
                  </a:lnTo>
                  <a:cubicBezTo>
                    <a:pt x="1499" y="1177"/>
                    <a:pt x="1513" y="1168"/>
                    <a:pt x="1528" y="1168"/>
                  </a:cubicBezTo>
                  <a:lnTo>
                    <a:pt x="1544" y="1168"/>
                  </a:lnTo>
                  <a:lnTo>
                    <a:pt x="1509" y="1191"/>
                  </a:lnTo>
                  <a:lnTo>
                    <a:pt x="1525" y="1159"/>
                  </a:lnTo>
                  <a:lnTo>
                    <a:pt x="1541" y="1127"/>
                  </a:lnTo>
                  <a:cubicBezTo>
                    <a:pt x="1547" y="1113"/>
                    <a:pt x="1561" y="1104"/>
                    <a:pt x="1576" y="1104"/>
                  </a:cubicBezTo>
                  <a:lnTo>
                    <a:pt x="1592" y="1104"/>
                  </a:lnTo>
                  <a:lnTo>
                    <a:pt x="1564" y="1116"/>
                  </a:lnTo>
                  <a:lnTo>
                    <a:pt x="1580" y="1100"/>
                  </a:lnTo>
                  <a:lnTo>
                    <a:pt x="1612" y="1068"/>
                  </a:lnTo>
                  <a:lnTo>
                    <a:pt x="1628" y="1052"/>
                  </a:lnTo>
                  <a:cubicBezTo>
                    <a:pt x="1636" y="1045"/>
                    <a:pt x="1646" y="1040"/>
                    <a:pt x="1656" y="1040"/>
                  </a:cubicBezTo>
                  <a:lnTo>
                    <a:pt x="1672" y="1040"/>
                  </a:lnTo>
                  <a:lnTo>
                    <a:pt x="1635" y="1068"/>
                  </a:lnTo>
                  <a:lnTo>
                    <a:pt x="1651" y="1020"/>
                  </a:lnTo>
                  <a:cubicBezTo>
                    <a:pt x="1656" y="1003"/>
                    <a:pt x="1671" y="992"/>
                    <a:pt x="1688" y="992"/>
                  </a:cubicBezTo>
                  <a:lnTo>
                    <a:pt x="1704" y="992"/>
                  </a:lnTo>
                  <a:lnTo>
                    <a:pt x="1676" y="1004"/>
                  </a:lnTo>
                  <a:lnTo>
                    <a:pt x="1692" y="988"/>
                  </a:lnTo>
                  <a:lnTo>
                    <a:pt x="1708" y="972"/>
                  </a:lnTo>
                  <a:cubicBezTo>
                    <a:pt x="1716" y="965"/>
                    <a:pt x="1726" y="960"/>
                    <a:pt x="1736" y="960"/>
                  </a:cubicBezTo>
                  <a:lnTo>
                    <a:pt x="1752" y="960"/>
                  </a:lnTo>
                  <a:lnTo>
                    <a:pt x="1724" y="972"/>
                  </a:lnTo>
                  <a:lnTo>
                    <a:pt x="1756" y="940"/>
                  </a:lnTo>
                  <a:cubicBezTo>
                    <a:pt x="1764" y="933"/>
                    <a:pt x="1774" y="928"/>
                    <a:pt x="1784" y="928"/>
                  </a:cubicBezTo>
                  <a:lnTo>
                    <a:pt x="1800" y="928"/>
                  </a:lnTo>
                  <a:lnTo>
                    <a:pt x="1772" y="940"/>
                  </a:lnTo>
                  <a:lnTo>
                    <a:pt x="1788" y="924"/>
                  </a:lnTo>
                  <a:lnTo>
                    <a:pt x="1804" y="908"/>
                  </a:lnTo>
                  <a:lnTo>
                    <a:pt x="1820" y="892"/>
                  </a:lnTo>
                  <a:cubicBezTo>
                    <a:pt x="1828" y="885"/>
                    <a:pt x="1838" y="880"/>
                    <a:pt x="1848" y="880"/>
                  </a:cubicBezTo>
                  <a:lnTo>
                    <a:pt x="1864" y="880"/>
                  </a:lnTo>
                  <a:lnTo>
                    <a:pt x="1880" y="880"/>
                  </a:lnTo>
                  <a:lnTo>
                    <a:pt x="1896" y="880"/>
                  </a:lnTo>
                  <a:lnTo>
                    <a:pt x="1928" y="880"/>
                  </a:lnTo>
                  <a:lnTo>
                    <a:pt x="1944" y="880"/>
                  </a:lnTo>
                  <a:lnTo>
                    <a:pt x="1916" y="892"/>
                  </a:lnTo>
                  <a:lnTo>
                    <a:pt x="1932" y="876"/>
                  </a:lnTo>
                  <a:lnTo>
                    <a:pt x="1948" y="860"/>
                  </a:lnTo>
                  <a:cubicBezTo>
                    <a:pt x="1956" y="853"/>
                    <a:pt x="1966" y="848"/>
                    <a:pt x="1976" y="848"/>
                  </a:cubicBezTo>
                  <a:lnTo>
                    <a:pt x="1992" y="848"/>
                  </a:lnTo>
                  <a:lnTo>
                    <a:pt x="2008" y="848"/>
                  </a:lnTo>
                  <a:lnTo>
                    <a:pt x="2024" y="848"/>
                  </a:lnTo>
                  <a:lnTo>
                    <a:pt x="1989" y="871"/>
                  </a:lnTo>
                  <a:lnTo>
                    <a:pt x="2005" y="839"/>
                  </a:lnTo>
                  <a:cubicBezTo>
                    <a:pt x="2009" y="831"/>
                    <a:pt x="2015" y="825"/>
                    <a:pt x="2023" y="821"/>
                  </a:cubicBezTo>
                  <a:lnTo>
                    <a:pt x="2055" y="805"/>
                  </a:lnTo>
                  <a:cubicBezTo>
                    <a:pt x="2060" y="802"/>
                    <a:pt x="2066" y="800"/>
                    <a:pt x="2072" y="800"/>
                  </a:cubicBezTo>
                  <a:lnTo>
                    <a:pt x="2088" y="800"/>
                  </a:lnTo>
                  <a:lnTo>
                    <a:pt x="2104" y="800"/>
                  </a:lnTo>
                  <a:lnTo>
                    <a:pt x="2120" y="800"/>
                  </a:lnTo>
                  <a:lnTo>
                    <a:pt x="2136" y="800"/>
                  </a:lnTo>
                  <a:lnTo>
                    <a:pt x="2099" y="828"/>
                  </a:lnTo>
                  <a:lnTo>
                    <a:pt x="2115" y="780"/>
                  </a:lnTo>
                  <a:cubicBezTo>
                    <a:pt x="2120" y="763"/>
                    <a:pt x="2135" y="752"/>
                    <a:pt x="2152" y="752"/>
                  </a:cubicBezTo>
                  <a:lnTo>
                    <a:pt x="2168" y="752"/>
                  </a:lnTo>
                  <a:lnTo>
                    <a:pt x="2140" y="764"/>
                  </a:lnTo>
                  <a:lnTo>
                    <a:pt x="2156" y="748"/>
                  </a:lnTo>
                  <a:cubicBezTo>
                    <a:pt x="2164" y="741"/>
                    <a:pt x="2174" y="736"/>
                    <a:pt x="2184" y="736"/>
                  </a:cubicBezTo>
                  <a:lnTo>
                    <a:pt x="2216" y="736"/>
                  </a:lnTo>
                  <a:lnTo>
                    <a:pt x="2188" y="748"/>
                  </a:lnTo>
                  <a:lnTo>
                    <a:pt x="2204" y="732"/>
                  </a:lnTo>
                  <a:cubicBezTo>
                    <a:pt x="2212" y="725"/>
                    <a:pt x="2222" y="720"/>
                    <a:pt x="2232" y="720"/>
                  </a:cubicBezTo>
                  <a:lnTo>
                    <a:pt x="2248" y="720"/>
                  </a:lnTo>
                  <a:lnTo>
                    <a:pt x="2264" y="720"/>
                  </a:lnTo>
                  <a:lnTo>
                    <a:pt x="2280" y="720"/>
                  </a:lnTo>
                  <a:lnTo>
                    <a:pt x="2252" y="732"/>
                  </a:lnTo>
                  <a:lnTo>
                    <a:pt x="2268" y="716"/>
                  </a:lnTo>
                  <a:cubicBezTo>
                    <a:pt x="2276" y="709"/>
                    <a:pt x="2286" y="704"/>
                    <a:pt x="2296" y="704"/>
                  </a:cubicBezTo>
                  <a:lnTo>
                    <a:pt x="2312" y="704"/>
                  </a:lnTo>
                  <a:lnTo>
                    <a:pt x="2277" y="727"/>
                  </a:lnTo>
                  <a:lnTo>
                    <a:pt x="2293" y="695"/>
                  </a:lnTo>
                  <a:cubicBezTo>
                    <a:pt x="2299" y="681"/>
                    <a:pt x="2313" y="672"/>
                    <a:pt x="2328" y="672"/>
                  </a:cubicBezTo>
                  <a:lnTo>
                    <a:pt x="2360" y="672"/>
                  </a:lnTo>
                  <a:lnTo>
                    <a:pt x="2376" y="672"/>
                  </a:lnTo>
                  <a:lnTo>
                    <a:pt x="2341" y="695"/>
                  </a:lnTo>
                  <a:lnTo>
                    <a:pt x="2357" y="663"/>
                  </a:lnTo>
                  <a:cubicBezTo>
                    <a:pt x="2363" y="649"/>
                    <a:pt x="2377" y="640"/>
                    <a:pt x="2392" y="640"/>
                  </a:cubicBezTo>
                  <a:lnTo>
                    <a:pt x="2408" y="640"/>
                  </a:lnTo>
                  <a:lnTo>
                    <a:pt x="2380" y="652"/>
                  </a:lnTo>
                  <a:lnTo>
                    <a:pt x="2396" y="636"/>
                  </a:lnTo>
                  <a:lnTo>
                    <a:pt x="2389" y="647"/>
                  </a:lnTo>
                  <a:lnTo>
                    <a:pt x="2405" y="615"/>
                  </a:lnTo>
                  <a:cubicBezTo>
                    <a:pt x="2411" y="601"/>
                    <a:pt x="2425" y="592"/>
                    <a:pt x="2440" y="592"/>
                  </a:cubicBezTo>
                  <a:lnTo>
                    <a:pt x="2456" y="592"/>
                  </a:lnTo>
                  <a:lnTo>
                    <a:pt x="2428" y="604"/>
                  </a:lnTo>
                  <a:lnTo>
                    <a:pt x="2444" y="588"/>
                  </a:lnTo>
                  <a:cubicBezTo>
                    <a:pt x="2452" y="581"/>
                    <a:pt x="2462" y="576"/>
                    <a:pt x="2472" y="576"/>
                  </a:cubicBezTo>
                  <a:lnTo>
                    <a:pt x="2504" y="576"/>
                  </a:lnTo>
                  <a:lnTo>
                    <a:pt x="2520" y="576"/>
                  </a:lnTo>
                  <a:lnTo>
                    <a:pt x="2536" y="576"/>
                  </a:lnTo>
                  <a:lnTo>
                    <a:pt x="2508" y="588"/>
                  </a:lnTo>
                  <a:lnTo>
                    <a:pt x="2524" y="572"/>
                  </a:lnTo>
                  <a:lnTo>
                    <a:pt x="2517" y="583"/>
                  </a:lnTo>
                  <a:lnTo>
                    <a:pt x="2533" y="551"/>
                  </a:lnTo>
                  <a:cubicBezTo>
                    <a:pt x="2539" y="537"/>
                    <a:pt x="2553" y="528"/>
                    <a:pt x="2568" y="528"/>
                  </a:cubicBezTo>
                  <a:lnTo>
                    <a:pt x="2584" y="528"/>
                  </a:lnTo>
                  <a:lnTo>
                    <a:pt x="2556" y="540"/>
                  </a:lnTo>
                  <a:lnTo>
                    <a:pt x="2572" y="524"/>
                  </a:lnTo>
                  <a:cubicBezTo>
                    <a:pt x="2580" y="517"/>
                    <a:pt x="2590" y="512"/>
                    <a:pt x="2600" y="512"/>
                  </a:cubicBezTo>
                  <a:lnTo>
                    <a:pt x="2616" y="512"/>
                  </a:lnTo>
                  <a:lnTo>
                    <a:pt x="2648" y="512"/>
                  </a:lnTo>
                  <a:lnTo>
                    <a:pt x="2620" y="524"/>
                  </a:lnTo>
                  <a:lnTo>
                    <a:pt x="2636" y="508"/>
                  </a:lnTo>
                  <a:cubicBezTo>
                    <a:pt x="2644" y="501"/>
                    <a:pt x="2654" y="496"/>
                    <a:pt x="2664" y="496"/>
                  </a:cubicBezTo>
                  <a:lnTo>
                    <a:pt x="2680" y="496"/>
                  </a:lnTo>
                  <a:lnTo>
                    <a:pt x="2696" y="496"/>
                  </a:lnTo>
                  <a:lnTo>
                    <a:pt x="2712" y="496"/>
                  </a:lnTo>
                  <a:lnTo>
                    <a:pt x="2728" y="496"/>
                  </a:lnTo>
                  <a:lnTo>
                    <a:pt x="2744" y="496"/>
                  </a:lnTo>
                  <a:lnTo>
                    <a:pt x="2709" y="519"/>
                  </a:lnTo>
                  <a:lnTo>
                    <a:pt x="2725" y="487"/>
                  </a:lnTo>
                  <a:cubicBezTo>
                    <a:pt x="2731" y="473"/>
                    <a:pt x="2745" y="464"/>
                    <a:pt x="2760" y="464"/>
                  </a:cubicBezTo>
                  <a:lnTo>
                    <a:pt x="2792" y="464"/>
                  </a:lnTo>
                  <a:lnTo>
                    <a:pt x="2808" y="464"/>
                  </a:lnTo>
                  <a:lnTo>
                    <a:pt x="2824" y="464"/>
                  </a:lnTo>
                  <a:lnTo>
                    <a:pt x="2840" y="464"/>
                  </a:lnTo>
                  <a:lnTo>
                    <a:pt x="2803" y="492"/>
                  </a:lnTo>
                  <a:lnTo>
                    <a:pt x="2819" y="444"/>
                  </a:lnTo>
                  <a:cubicBezTo>
                    <a:pt x="2824" y="427"/>
                    <a:pt x="2839" y="416"/>
                    <a:pt x="2856" y="416"/>
                  </a:cubicBezTo>
                  <a:lnTo>
                    <a:pt x="2872" y="416"/>
                  </a:lnTo>
                  <a:lnTo>
                    <a:pt x="2888" y="416"/>
                  </a:lnTo>
                  <a:lnTo>
                    <a:pt x="2904" y="416"/>
                  </a:lnTo>
                  <a:lnTo>
                    <a:pt x="2936" y="416"/>
                  </a:lnTo>
                  <a:lnTo>
                    <a:pt x="2952" y="416"/>
                  </a:lnTo>
                  <a:lnTo>
                    <a:pt x="2924" y="428"/>
                  </a:lnTo>
                  <a:lnTo>
                    <a:pt x="2940" y="412"/>
                  </a:lnTo>
                  <a:lnTo>
                    <a:pt x="2933" y="423"/>
                  </a:lnTo>
                  <a:lnTo>
                    <a:pt x="2949" y="391"/>
                  </a:lnTo>
                  <a:cubicBezTo>
                    <a:pt x="2955" y="377"/>
                    <a:pt x="2969" y="368"/>
                    <a:pt x="2984" y="368"/>
                  </a:cubicBezTo>
                  <a:lnTo>
                    <a:pt x="3000" y="368"/>
                  </a:lnTo>
                  <a:lnTo>
                    <a:pt x="3016" y="368"/>
                  </a:lnTo>
                  <a:lnTo>
                    <a:pt x="3032" y="368"/>
                  </a:lnTo>
                  <a:lnTo>
                    <a:pt x="3048" y="368"/>
                  </a:lnTo>
                  <a:lnTo>
                    <a:pt x="3020" y="380"/>
                  </a:lnTo>
                  <a:lnTo>
                    <a:pt x="3052" y="348"/>
                  </a:lnTo>
                  <a:cubicBezTo>
                    <a:pt x="3060" y="341"/>
                    <a:pt x="3070" y="336"/>
                    <a:pt x="3080" y="336"/>
                  </a:cubicBezTo>
                  <a:lnTo>
                    <a:pt x="3096" y="336"/>
                  </a:lnTo>
                  <a:lnTo>
                    <a:pt x="3112" y="336"/>
                  </a:lnTo>
                  <a:lnTo>
                    <a:pt x="3128" y="336"/>
                  </a:lnTo>
                  <a:lnTo>
                    <a:pt x="3093" y="359"/>
                  </a:lnTo>
                  <a:lnTo>
                    <a:pt x="3109" y="327"/>
                  </a:lnTo>
                  <a:cubicBezTo>
                    <a:pt x="3115" y="313"/>
                    <a:pt x="3129" y="304"/>
                    <a:pt x="3144" y="304"/>
                  </a:cubicBezTo>
                  <a:lnTo>
                    <a:pt x="3160" y="304"/>
                  </a:lnTo>
                  <a:lnTo>
                    <a:pt x="3125" y="327"/>
                  </a:lnTo>
                  <a:lnTo>
                    <a:pt x="3141" y="295"/>
                  </a:lnTo>
                  <a:lnTo>
                    <a:pt x="3157" y="263"/>
                  </a:lnTo>
                  <a:cubicBezTo>
                    <a:pt x="3161" y="255"/>
                    <a:pt x="3167" y="249"/>
                    <a:pt x="3175" y="245"/>
                  </a:cubicBezTo>
                  <a:lnTo>
                    <a:pt x="3207" y="229"/>
                  </a:lnTo>
                  <a:cubicBezTo>
                    <a:pt x="3212" y="226"/>
                    <a:pt x="3218" y="224"/>
                    <a:pt x="3224" y="224"/>
                  </a:cubicBezTo>
                  <a:lnTo>
                    <a:pt x="3240" y="224"/>
                  </a:lnTo>
                  <a:lnTo>
                    <a:pt x="3256" y="224"/>
                  </a:lnTo>
                  <a:lnTo>
                    <a:pt x="3272" y="224"/>
                  </a:lnTo>
                  <a:lnTo>
                    <a:pt x="3288" y="224"/>
                  </a:lnTo>
                  <a:lnTo>
                    <a:pt x="3304" y="224"/>
                  </a:lnTo>
                  <a:lnTo>
                    <a:pt x="3320" y="224"/>
                  </a:lnTo>
                  <a:lnTo>
                    <a:pt x="3282" y="255"/>
                  </a:lnTo>
                  <a:lnTo>
                    <a:pt x="3298" y="191"/>
                  </a:lnTo>
                  <a:cubicBezTo>
                    <a:pt x="3302" y="173"/>
                    <a:pt x="3318" y="160"/>
                    <a:pt x="3336" y="160"/>
                  </a:cubicBezTo>
                  <a:lnTo>
                    <a:pt x="3368" y="160"/>
                  </a:lnTo>
                  <a:lnTo>
                    <a:pt x="3384" y="160"/>
                  </a:lnTo>
                  <a:lnTo>
                    <a:pt x="3400" y="160"/>
                  </a:lnTo>
                  <a:lnTo>
                    <a:pt x="3365" y="183"/>
                  </a:lnTo>
                  <a:lnTo>
                    <a:pt x="3381" y="151"/>
                  </a:lnTo>
                  <a:lnTo>
                    <a:pt x="3397" y="119"/>
                  </a:lnTo>
                  <a:cubicBezTo>
                    <a:pt x="3403" y="105"/>
                    <a:pt x="3417" y="96"/>
                    <a:pt x="3432" y="96"/>
                  </a:cubicBezTo>
                  <a:lnTo>
                    <a:pt x="3448" y="96"/>
                  </a:lnTo>
                  <a:lnTo>
                    <a:pt x="3413" y="119"/>
                  </a:lnTo>
                  <a:lnTo>
                    <a:pt x="3429" y="87"/>
                  </a:lnTo>
                  <a:cubicBezTo>
                    <a:pt x="3435" y="73"/>
                    <a:pt x="3449" y="64"/>
                    <a:pt x="3464" y="64"/>
                  </a:cubicBezTo>
                  <a:lnTo>
                    <a:pt x="3480" y="64"/>
                  </a:lnTo>
                  <a:lnTo>
                    <a:pt x="3452" y="76"/>
                  </a:lnTo>
                  <a:lnTo>
                    <a:pt x="3484" y="44"/>
                  </a:lnTo>
                  <a:cubicBezTo>
                    <a:pt x="3492" y="37"/>
                    <a:pt x="3502" y="32"/>
                    <a:pt x="3512" y="32"/>
                  </a:cubicBezTo>
                  <a:lnTo>
                    <a:pt x="3528" y="32"/>
                  </a:lnTo>
                  <a:lnTo>
                    <a:pt x="3544" y="32"/>
                  </a:lnTo>
                  <a:lnTo>
                    <a:pt x="3560" y="32"/>
                  </a:lnTo>
                  <a:lnTo>
                    <a:pt x="3525" y="55"/>
                  </a:lnTo>
                  <a:lnTo>
                    <a:pt x="3541" y="23"/>
                  </a:lnTo>
                  <a:cubicBezTo>
                    <a:pt x="3547" y="9"/>
                    <a:pt x="3561" y="0"/>
                    <a:pt x="3576" y="0"/>
                  </a:cubicBezTo>
                  <a:lnTo>
                    <a:pt x="3592" y="0"/>
                  </a:lnTo>
                  <a:lnTo>
                    <a:pt x="3608" y="0"/>
                  </a:lnTo>
                  <a:lnTo>
                    <a:pt x="3624" y="0"/>
                  </a:lnTo>
                  <a:lnTo>
                    <a:pt x="3656" y="0"/>
                  </a:lnTo>
                  <a:cubicBezTo>
                    <a:pt x="3679" y="0"/>
                    <a:pt x="3696" y="18"/>
                    <a:pt x="3696" y="40"/>
                  </a:cubicBezTo>
                  <a:cubicBezTo>
                    <a:pt x="3696" y="63"/>
                    <a:pt x="3679" y="80"/>
                    <a:pt x="3656" y="80"/>
                  </a:cubicBezTo>
                  <a:lnTo>
                    <a:pt x="3624" y="80"/>
                  </a:lnTo>
                  <a:lnTo>
                    <a:pt x="3608" y="80"/>
                  </a:lnTo>
                  <a:lnTo>
                    <a:pt x="3592" y="80"/>
                  </a:lnTo>
                  <a:lnTo>
                    <a:pt x="3576" y="80"/>
                  </a:lnTo>
                  <a:lnTo>
                    <a:pt x="3612" y="58"/>
                  </a:lnTo>
                  <a:lnTo>
                    <a:pt x="3596" y="90"/>
                  </a:lnTo>
                  <a:cubicBezTo>
                    <a:pt x="3589" y="104"/>
                    <a:pt x="3576" y="112"/>
                    <a:pt x="3560" y="112"/>
                  </a:cubicBezTo>
                  <a:lnTo>
                    <a:pt x="3544" y="112"/>
                  </a:lnTo>
                  <a:lnTo>
                    <a:pt x="3528" y="112"/>
                  </a:lnTo>
                  <a:lnTo>
                    <a:pt x="3512" y="112"/>
                  </a:lnTo>
                  <a:lnTo>
                    <a:pt x="3541" y="101"/>
                  </a:lnTo>
                  <a:lnTo>
                    <a:pt x="3509" y="133"/>
                  </a:lnTo>
                  <a:cubicBezTo>
                    <a:pt x="3501" y="140"/>
                    <a:pt x="3491" y="144"/>
                    <a:pt x="3480" y="144"/>
                  </a:cubicBezTo>
                  <a:lnTo>
                    <a:pt x="3464" y="144"/>
                  </a:lnTo>
                  <a:lnTo>
                    <a:pt x="3500" y="122"/>
                  </a:lnTo>
                  <a:lnTo>
                    <a:pt x="3484" y="154"/>
                  </a:lnTo>
                  <a:cubicBezTo>
                    <a:pt x="3477" y="168"/>
                    <a:pt x="3464" y="176"/>
                    <a:pt x="3448" y="176"/>
                  </a:cubicBezTo>
                  <a:lnTo>
                    <a:pt x="3432" y="176"/>
                  </a:lnTo>
                  <a:lnTo>
                    <a:pt x="3468" y="154"/>
                  </a:lnTo>
                  <a:lnTo>
                    <a:pt x="3452" y="186"/>
                  </a:lnTo>
                  <a:lnTo>
                    <a:pt x="3436" y="218"/>
                  </a:lnTo>
                  <a:cubicBezTo>
                    <a:pt x="3429" y="232"/>
                    <a:pt x="3416" y="240"/>
                    <a:pt x="3400" y="240"/>
                  </a:cubicBezTo>
                  <a:lnTo>
                    <a:pt x="3384" y="240"/>
                  </a:lnTo>
                  <a:lnTo>
                    <a:pt x="3368" y="240"/>
                  </a:lnTo>
                  <a:lnTo>
                    <a:pt x="3336" y="240"/>
                  </a:lnTo>
                  <a:lnTo>
                    <a:pt x="3375" y="210"/>
                  </a:lnTo>
                  <a:lnTo>
                    <a:pt x="3359" y="274"/>
                  </a:lnTo>
                  <a:cubicBezTo>
                    <a:pt x="3355" y="292"/>
                    <a:pt x="3339" y="304"/>
                    <a:pt x="3320" y="304"/>
                  </a:cubicBezTo>
                  <a:lnTo>
                    <a:pt x="3304" y="304"/>
                  </a:lnTo>
                  <a:lnTo>
                    <a:pt x="3288" y="304"/>
                  </a:lnTo>
                  <a:lnTo>
                    <a:pt x="3272" y="304"/>
                  </a:lnTo>
                  <a:lnTo>
                    <a:pt x="3256" y="304"/>
                  </a:lnTo>
                  <a:lnTo>
                    <a:pt x="3240" y="304"/>
                  </a:lnTo>
                  <a:lnTo>
                    <a:pt x="3224" y="304"/>
                  </a:lnTo>
                  <a:lnTo>
                    <a:pt x="3242" y="300"/>
                  </a:lnTo>
                  <a:lnTo>
                    <a:pt x="3210" y="316"/>
                  </a:lnTo>
                  <a:lnTo>
                    <a:pt x="3228" y="298"/>
                  </a:lnTo>
                  <a:lnTo>
                    <a:pt x="3212" y="330"/>
                  </a:lnTo>
                  <a:lnTo>
                    <a:pt x="3196" y="362"/>
                  </a:lnTo>
                  <a:cubicBezTo>
                    <a:pt x="3189" y="376"/>
                    <a:pt x="3176" y="384"/>
                    <a:pt x="3160" y="384"/>
                  </a:cubicBezTo>
                  <a:lnTo>
                    <a:pt x="3144" y="384"/>
                  </a:lnTo>
                  <a:lnTo>
                    <a:pt x="3180" y="362"/>
                  </a:lnTo>
                  <a:lnTo>
                    <a:pt x="3164" y="394"/>
                  </a:lnTo>
                  <a:cubicBezTo>
                    <a:pt x="3157" y="408"/>
                    <a:pt x="3144" y="416"/>
                    <a:pt x="3128" y="416"/>
                  </a:cubicBezTo>
                  <a:lnTo>
                    <a:pt x="3112" y="416"/>
                  </a:lnTo>
                  <a:lnTo>
                    <a:pt x="3096" y="416"/>
                  </a:lnTo>
                  <a:lnTo>
                    <a:pt x="3080" y="416"/>
                  </a:lnTo>
                  <a:lnTo>
                    <a:pt x="3109" y="405"/>
                  </a:lnTo>
                  <a:lnTo>
                    <a:pt x="3077" y="437"/>
                  </a:lnTo>
                  <a:cubicBezTo>
                    <a:pt x="3069" y="444"/>
                    <a:pt x="3059" y="448"/>
                    <a:pt x="3048" y="448"/>
                  </a:cubicBezTo>
                  <a:lnTo>
                    <a:pt x="3032" y="448"/>
                  </a:lnTo>
                  <a:lnTo>
                    <a:pt x="3016" y="448"/>
                  </a:lnTo>
                  <a:lnTo>
                    <a:pt x="3000" y="448"/>
                  </a:lnTo>
                  <a:lnTo>
                    <a:pt x="2984" y="448"/>
                  </a:lnTo>
                  <a:lnTo>
                    <a:pt x="3020" y="426"/>
                  </a:lnTo>
                  <a:lnTo>
                    <a:pt x="3004" y="458"/>
                  </a:lnTo>
                  <a:cubicBezTo>
                    <a:pt x="3002" y="462"/>
                    <a:pt x="3000" y="466"/>
                    <a:pt x="2997" y="469"/>
                  </a:cubicBezTo>
                  <a:lnTo>
                    <a:pt x="2981" y="485"/>
                  </a:lnTo>
                  <a:cubicBezTo>
                    <a:pt x="2973" y="492"/>
                    <a:pt x="2963" y="496"/>
                    <a:pt x="2952" y="496"/>
                  </a:cubicBezTo>
                  <a:lnTo>
                    <a:pt x="2936" y="496"/>
                  </a:lnTo>
                  <a:lnTo>
                    <a:pt x="2904" y="496"/>
                  </a:lnTo>
                  <a:lnTo>
                    <a:pt x="2888" y="496"/>
                  </a:lnTo>
                  <a:lnTo>
                    <a:pt x="2872" y="496"/>
                  </a:lnTo>
                  <a:lnTo>
                    <a:pt x="2856" y="496"/>
                  </a:lnTo>
                  <a:lnTo>
                    <a:pt x="2894" y="469"/>
                  </a:lnTo>
                  <a:lnTo>
                    <a:pt x="2878" y="517"/>
                  </a:lnTo>
                  <a:cubicBezTo>
                    <a:pt x="2873" y="533"/>
                    <a:pt x="2858" y="544"/>
                    <a:pt x="2840" y="544"/>
                  </a:cubicBezTo>
                  <a:lnTo>
                    <a:pt x="2824" y="544"/>
                  </a:lnTo>
                  <a:lnTo>
                    <a:pt x="2808" y="544"/>
                  </a:lnTo>
                  <a:lnTo>
                    <a:pt x="2792" y="544"/>
                  </a:lnTo>
                  <a:lnTo>
                    <a:pt x="2760" y="544"/>
                  </a:lnTo>
                  <a:lnTo>
                    <a:pt x="2796" y="522"/>
                  </a:lnTo>
                  <a:lnTo>
                    <a:pt x="2780" y="554"/>
                  </a:lnTo>
                  <a:cubicBezTo>
                    <a:pt x="2773" y="568"/>
                    <a:pt x="2760" y="576"/>
                    <a:pt x="2744" y="576"/>
                  </a:cubicBezTo>
                  <a:lnTo>
                    <a:pt x="2728" y="576"/>
                  </a:lnTo>
                  <a:lnTo>
                    <a:pt x="2712" y="576"/>
                  </a:lnTo>
                  <a:lnTo>
                    <a:pt x="2696" y="576"/>
                  </a:lnTo>
                  <a:lnTo>
                    <a:pt x="2680" y="576"/>
                  </a:lnTo>
                  <a:lnTo>
                    <a:pt x="2664" y="576"/>
                  </a:lnTo>
                  <a:lnTo>
                    <a:pt x="2693" y="565"/>
                  </a:lnTo>
                  <a:lnTo>
                    <a:pt x="2677" y="581"/>
                  </a:lnTo>
                  <a:cubicBezTo>
                    <a:pt x="2669" y="588"/>
                    <a:pt x="2659" y="592"/>
                    <a:pt x="2648" y="592"/>
                  </a:cubicBezTo>
                  <a:lnTo>
                    <a:pt x="2616" y="592"/>
                  </a:lnTo>
                  <a:lnTo>
                    <a:pt x="2600" y="592"/>
                  </a:lnTo>
                  <a:lnTo>
                    <a:pt x="2629" y="581"/>
                  </a:lnTo>
                  <a:lnTo>
                    <a:pt x="2613" y="597"/>
                  </a:lnTo>
                  <a:cubicBezTo>
                    <a:pt x="2605" y="604"/>
                    <a:pt x="2595" y="608"/>
                    <a:pt x="2584" y="608"/>
                  </a:cubicBezTo>
                  <a:lnTo>
                    <a:pt x="2568" y="608"/>
                  </a:lnTo>
                  <a:lnTo>
                    <a:pt x="2604" y="586"/>
                  </a:lnTo>
                  <a:lnTo>
                    <a:pt x="2588" y="618"/>
                  </a:lnTo>
                  <a:cubicBezTo>
                    <a:pt x="2586" y="622"/>
                    <a:pt x="2584" y="626"/>
                    <a:pt x="2581" y="629"/>
                  </a:cubicBezTo>
                  <a:lnTo>
                    <a:pt x="2565" y="645"/>
                  </a:lnTo>
                  <a:cubicBezTo>
                    <a:pt x="2557" y="652"/>
                    <a:pt x="2547" y="656"/>
                    <a:pt x="2536" y="656"/>
                  </a:cubicBezTo>
                  <a:lnTo>
                    <a:pt x="2520" y="656"/>
                  </a:lnTo>
                  <a:lnTo>
                    <a:pt x="2504" y="656"/>
                  </a:lnTo>
                  <a:lnTo>
                    <a:pt x="2472" y="656"/>
                  </a:lnTo>
                  <a:lnTo>
                    <a:pt x="2501" y="645"/>
                  </a:lnTo>
                  <a:lnTo>
                    <a:pt x="2485" y="661"/>
                  </a:lnTo>
                  <a:cubicBezTo>
                    <a:pt x="2477" y="668"/>
                    <a:pt x="2467" y="672"/>
                    <a:pt x="2456" y="672"/>
                  </a:cubicBezTo>
                  <a:lnTo>
                    <a:pt x="2440" y="672"/>
                  </a:lnTo>
                  <a:lnTo>
                    <a:pt x="2476" y="650"/>
                  </a:lnTo>
                  <a:lnTo>
                    <a:pt x="2460" y="682"/>
                  </a:lnTo>
                  <a:cubicBezTo>
                    <a:pt x="2458" y="686"/>
                    <a:pt x="2456" y="690"/>
                    <a:pt x="2453" y="693"/>
                  </a:cubicBezTo>
                  <a:lnTo>
                    <a:pt x="2437" y="709"/>
                  </a:lnTo>
                  <a:cubicBezTo>
                    <a:pt x="2429" y="716"/>
                    <a:pt x="2419" y="720"/>
                    <a:pt x="2408" y="720"/>
                  </a:cubicBezTo>
                  <a:lnTo>
                    <a:pt x="2392" y="720"/>
                  </a:lnTo>
                  <a:lnTo>
                    <a:pt x="2428" y="698"/>
                  </a:lnTo>
                  <a:lnTo>
                    <a:pt x="2412" y="730"/>
                  </a:lnTo>
                  <a:cubicBezTo>
                    <a:pt x="2405" y="744"/>
                    <a:pt x="2392" y="752"/>
                    <a:pt x="2376" y="752"/>
                  </a:cubicBezTo>
                  <a:lnTo>
                    <a:pt x="2360" y="752"/>
                  </a:lnTo>
                  <a:lnTo>
                    <a:pt x="2328" y="752"/>
                  </a:lnTo>
                  <a:lnTo>
                    <a:pt x="2364" y="730"/>
                  </a:lnTo>
                  <a:lnTo>
                    <a:pt x="2348" y="762"/>
                  </a:lnTo>
                  <a:cubicBezTo>
                    <a:pt x="2341" y="776"/>
                    <a:pt x="2328" y="784"/>
                    <a:pt x="2312" y="784"/>
                  </a:cubicBezTo>
                  <a:lnTo>
                    <a:pt x="2296" y="784"/>
                  </a:lnTo>
                  <a:lnTo>
                    <a:pt x="2325" y="773"/>
                  </a:lnTo>
                  <a:lnTo>
                    <a:pt x="2309" y="789"/>
                  </a:lnTo>
                  <a:cubicBezTo>
                    <a:pt x="2301" y="796"/>
                    <a:pt x="2291" y="800"/>
                    <a:pt x="2280" y="800"/>
                  </a:cubicBezTo>
                  <a:lnTo>
                    <a:pt x="2264" y="800"/>
                  </a:lnTo>
                  <a:lnTo>
                    <a:pt x="2248" y="800"/>
                  </a:lnTo>
                  <a:lnTo>
                    <a:pt x="2232" y="800"/>
                  </a:lnTo>
                  <a:lnTo>
                    <a:pt x="2261" y="789"/>
                  </a:lnTo>
                  <a:lnTo>
                    <a:pt x="2245" y="805"/>
                  </a:lnTo>
                  <a:cubicBezTo>
                    <a:pt x="2237" y="812"/>
                    <a:pt x="2227" y="816"/>
                    <a:pt x="2216" y="816"/>
                  </a:cubicBezTo>
                  <a:lnTo>
                    <a:pt x="2184" y="816"/>
                  </a:lnTo>
                  <a:lnTo>
                    <a:pt x="2213" y="805"/>
                  </a:lnTo>
                  <a:lnTo>
                    <a:pt x="2197" y="821"/>
                  </a:lnTo>
                  <a:cubicBezTo>
                    <a:pt x="2189" y="828"/>
                    <a:pt x="2179" y="832"/>
                    <a:pt x="2168" y="832"/>
                  </a:cubicBezTo>
                  <a:lnTo>
                    <a:pt x="2152" y="832"/>
                  </a:lnTo>
                  <a:lnTo>
                    <a:pt x="2190" y="805"/>
                  </a:lnTo>
                  <a:lnTo>
                    <a:pt x="2174" y="853"/>
                  </a:lnTo>
                  <a:cubicBezTo>
                    <a:pt x="2169" y="869"/>
                    <a:pt x="2154" y="880"/>
                    <a:pt x="2136" y="880"/>
                  </a:cubicBezTo>
                  <a:lnTo>
                    <a:pt x="2120" y="880"/>
                  </a:lnTo>
                  <a:lnTo>
                    <a:pt x="2104" y="880"/>
                  </a:lnTo>
                  <a:lnTo>
                    <a:pt x="2088" y="880"/>
                  </a:lnTo>
                  <a:lnTo>
                    <a:pt x="2072" y="880"/>
                  </a:lnTo>
                  <a:lnTo>
                    <a:pt x="2090" y="876"/>
                  </a:lnTo>
                  <a:lnTo>
                    <a:pt x="2058" y="892"/>
                  </a:lnTo>
                  <a:lnTo>
                    <a:pt x="2076" y="874"/>
                  </a:lnTo>
                  <a:lnTo>
                    <a:pt x="2060" y="906"/>
                  </a:lnTo>
                  <a:cubicBezTo>
                    <a:pt x="2053" y="920"/>
                    <a:pt x="2040" y="928"/>
                    <a:pt x="2024" y="928"/>
                  </a:cubicBezTo>
                  <a:lnTo>
                    <a:pt x="2008" y="928"/>
                  </a:lnTo>
                  <a:lnTo>
                    <a:pt x="1992" y="928"/>
                  </a:lnTo>
                  <a:lnTo>
                    <a:pt x="1976" y="928"/>
                  </a:lnTo>
                  <a:lnTo>
                    <a:pt x="2005" y="917"/>
                  </a:lnTo>
                  <a:lnTo>
                    <a:pt x="1989" y="933"/>
                  </a:lnTo>
                  <a:lnTo>
                    <a:pt x="1973" y="949"/>
                  </a:lnTo>
                  <a:cubicBezTo>
                    <a:pt x="1965" y="956"/>
                    <a:pt x="1955" y="960"/>
                    <a:pt x="1944" y="960"/>
                  </a:cubicBezTo>
                  <a:lnTo>
                    <a:pt x="1928" y="960"/>
                  </a:lnTo>
                  <a:lnTo>
                    <a:pt x="1896" y="960"/>
                  </a:lnTo>
                  <a:lnTo>
                    <a:pt x="1880" y="960"/>
                  </a:lnTo>
                  <a:lnTo>
                    <a:pt x="1864" y="960"/>
                  </a:lnTo>
                  <a:lnTo>
                    <a:pt x="1848" y="960"/>
                  </a:lnTo>
                  <a:lnTo>
                    <a:pt x="1877" y="949"/>
                  </a:lnTo>
                  <a:lnTo>
                    <a:pt x="1861" y="965"/>
                  </a:lnTo>
                  <a:lnTo>
                    <a:pt x="1845" y="981"/>
                  </a:lnTo>
                  <a:lnTo>
                    <a:pt x="1829" y="997"/>
                  </a:lnTo>
                  <a:cubicBezTo>
                    <a:pt x="1821" y="1004"/>
                    <a:pt x="1811" y="1008"/>
                    <a:pt x="1800" y="1008"/>
                  </a:cubicBezTo>
                  <a:lnTo>
                    <a:pt x="1784" y="1008"/>
                  </a:lnTo>
                  <a:lnTo>
                    <a:pt x="1813" y="997"/>
                  </a:lnTo>
                  <a:lnTo>
                    <a:pt x="1781" y="1029"/>
                  </a:lnTo>
                  <a:cubicBezTo>
                    <a:pt x="1773" y="1036"/>
                    <a:pt x="1763" y="1040"/>
                    <a:pt x="1752" y="1040"/>
                  </a:cubicBezTo>
                  <a:lnTo>
                    <a:pt x="1736" y="1040"/>
                  </a:lnTo>
                  <a:lnTo>
                    <a:pt x="1765" y="1029"/>
                  </a:lnTo>
                  <a:lnTo>
                    <a:pt x="1749" y="1045"/>
                  </a:lnTo>
                  <a:lnTo>
                    <a:pt x="1733" y="1061"/>
                  </a:lnTo>
                  <a:cubicBezTo>
                    <a:pt x="1725" y="1068"/>
                    <a:pt x="1715" y="1072"/>
                    <a:pt x="1704" y="1072"/>
                  </a:cubicBezTo>
                  <a:lnTo>
                    <a:pt x="1688" y="1072"/>
                  </a:lnTo>
                  <a:lnTo>
                    <a:pt x="1726" y="1045"/>
                  </a:lnTo>
                  <a:lnTo>
                    <a:pt x="1710" y="1093"/>
                  </a:lnTo>
                  <a:cubicBezTo>
                    <a:pt x="1705" y="1109"/>
                    <a:pt x="1690" y="1120"/>
                    <a:pt x="1672" y="1120"/>
                  </a:cubicBezTo>
                  <a:lnTo>
                    <a:pt x="1656" y="1120"/>
                  </a:lnTo>
                  <a:lnTo>
                    <a:pt x="1685" y="1109"/>
                  </a:lnTo>
                  <a:lnTo>
                    <a:pt x="1669" y="1125"/>
                  </a:lnTo>
                  <a:lnTo>
                    <a:pt x="1637" y="1157"/>
                  </a:lnTo>
                  <a:lnTo>
                    <a:pt x="1621" y="1173"/>
                  </a:lnTo>
                  <a:cubicBezTo>
                    <a:pt x="1613" y="1180"/>
                    <a:pt x="1603" y="1184"/>
                    <a:pt x="1592" y="1184"/>
                  </a:cubicBezTo>
                  <a:lnTo>
                    <a:pt x="1576" y="1184"/>
                  </a:lnTo>
                  <a:lnTo>
                    <a:pt x="1612" y="1162"/>
                  </a:lnTo>
                  <a:lnTo>
                    <a:pt x="1596" y="1194"/>
                  </a:lnTo>
                  <a:lnTo>
                    <a:pt x="1580" y="1226"/>
                  </a:lnTo>
                  <a:cubicBezTo>
                    <a:pt x="1573" y="1240"/>
                    <a:pt x="1560" y="1248"/>
                    <a:pt x="1544" y="1248"/>
                  </a:cubicBezTo>
                  <a:lnTo>
                    <a:pt x="1528" y="1248"/>
                  </a:lnTo>
                  <a:lnTo>
                    <a:pt x="1564" y="1226"/>
                  </a:lnTo>
                  <a:lnTo>
                    <a:pt x="1548" y="1258"/>
                  </a:lnTo>
                  <a:cubicBezTo>
                    <a:pt x="1546" y="1262"/>
                    <a:pt x="1544" y="1266"/>
                    <a:pt x="1541" y="1269"/>
                  </a:cubicBezTo>
                  <a:lnTo>
                    <a:pt x="1525" y="1285"/>
                  </a:lnTo>
                  <a:cubicBezTo>
                    <a:pt x="1517" y="1292"/>
                    <a:pt x="1507" y="1296"/>
                    <a:pt x="1496" y="1296"/>
                  </a:cubicBezTo>
                  <a:lnTo>
                    <a:pt x="1464" y="1296"/>
                  </a:lnTo>
                  <a:lnTo>
                    <a:pt x="1448" y="1296"/>
                  </a:lnTo>
                  <a:lnTo>
                    <a:pt x="1477" y="1285"/>
                  </a:lnTo>
                  <a:lnTo>
                    <a:pt x="1461" y="1301"/>
                  </a:lnTo>
                  <a:cubicBezTo>
                    <a:pt x="1453" y="1308"/>
                    <a:pt x="1443" y="1312"/>
                    <a:pt x="1432" y="1312"/>
                  </a:cubicBezTo>
                  <a:lnTo>
                    <a:pt x="1416" y="1312"/>
                  </a:lnTo>
                  <a:lnTo>
                    <a:pt x="1400" y="1312"/>
                  </a:lnTo>
                  <a:lnTo>
                    <a:pt x="1438" y="1285"/>
                  </a:lnTo>
                  <a:lnTo>
                    <a:pt x="1422" y="1333"/>
                  </a:lnTo>
                  <a:cubicBezTo>
                    <a:pt x="1417" y="1349"/>
                    <a:pt x="1402" y="1360"/>
                    <a:pt x="1384" y="1360"/>
                  </a:cubicBezTo>
                  <a:lnTo>
                    <a:pt x="1368" y="1360"/>
                  </a:lnTo>
                  <a:lnTo>
                    <a:pt x="1352" y="1360"/>
                  </a:lnTo>
                  <a:lnTo>
                    <a:pt x="1320" y="1360"/>
                  </a:lnTo>
                  <a:lnTo>
                    <a:pt x="1304" y="1360"/>
                  </a:lnTo>
                  <a:lnTo>
                    <a:pt x="1288" y="1360"/>
                  </a:lnTo>
                  <a:lnTo>
                    <a:pt x="1317" y="1349"/>
                  </a:lnTo>
                  <a:lnTo>
                    <a:pt x="1301" y="1365"/>
                  </a:lnTo>
                  <a:lnTo>
                    <a:pt x="1285" y="1381"/>
                  </a:lnTo>
                  <a:lnTo>
                    <a:pt x="1269" y="1397"/>
                  </a:lnTo>
                  <a:cubicBezTo>
                    <a:pt x="1261" y="1404"/>
                    <a:pt x="1251" y="1408"/>
                    <a:pt x="1240" y="1408"/>
                  </a:cubicBezTo>
                  <a:lnTo>
                    <a:pt x="1224" y="1408"/>
                  </a:lnTo>
                  <a:lnTo>
                    <a:pt x="1253" y="1397"/>
                  </a:lnTo>
                  <a:lnTo>
                    <a:pt x="1237" y="1413"/>
                  </a:lnTo>
                  <a:cubicBezTo>
                    <a:pt x="1229" y="1420"/>
                    <a:pt x="1219" y="1424"/>
                    <a:pt x="1208" y="1424"/>
                  </a:cubicBezTo>
                  <a:lnTo>
                    <a:pt x="1176" y="1424"/>
                  </a:lnTo>
                  <a:lnTo>
                    <a:pt x="1160" y="1424"/>
                  </a:lnTo>
                  <a:lnTo>
                    <a:pt x="1144" y="1424"/>
                  </a:lnTo>
                  <a:lnTo>
                    <a:pt x="1128" y="1424"/>
                  </a:lnTo>
                  <a:lnTo>
                    <a:pt x="1112" y="1424"/>
                  </a:lnTo>
                  <a:lnTo>
                    <a:pt x="1096" y="1424"/>
                  </a:lnTo>
                  <a:lnTo>
                    <a:pt x="1132" y="1402"/>
                  </a:lnTo>
                  <a:lnTo>
                    <a:pt x="1116" y="1434"/>
                  </a:lnTo>
                  <a:cubicBezTo>
                    <a:pt x="1109" y="1448"/>
                    <a:pt x="1096" y="1456"/>
                    <a:pt x="1080" y="1456"/>
                  </a:cubicBezTo>
                  <a:lnTo>
                    <a:pt x="1064" y="1456"/>
                  </a:lnTo>
                  <a:lnTo>
                    <a:pt x="1032" y="1456"/>
                  </a:lnTo>
                  <a:lnTo>
                    <a:pt x="1061" y="1445"/>
                  </a:lnTo>
                  <a:lnTo>
                    <a:pt x="1045" y="1461"/>
                  </a:lnTo>
                  <a:lnTo>
                    <a:pt x="1052" y="1450"/>
                  </a:lnTo>
                  <a:lnTo>
                    <a:pt x="1036" y="1482"/>
                  </a:lnTo>
                  <a:cubicBezTo>
                    <a:pt x="1034" y="1486"/>
                    <a:pt x="1032" y="1490"/>
                    <a:pt x="1029" y="1493"/>
                  </a:cubicBezTo>
                  <a:lnTo>
                    <a:pt x="1013" y="1509"/>
                  </a:lnTo>
                  <a:cubicBezTo>
                    <a:pt x="1005" y="1516"/>
                    <a:pt x="995" y="1520"/>
                    <a:pt x="984" y="1520"/>
                  </a:cubicBezTo>
                  <a:lnTo>
                    <a:pt x="968" y="1520"/>
                  </a:lnTo>
                  <a:lnTo>
                    <a:pt x="952" y="1520"/>
                  </a:lnTo>
                  <a:lnTo>
                    <a:pt x="981" y="1509"/>
                  </a:lnTo>
                  <a:lnTo>
                    <a:pt x="965" y="1525"/>
                  </a:lnTo>
                  <a:cubicBezTo>
                    <a:pt x="957" y="1532"/>
                    <a:pt x="947" y="1536"/>
                    <a:pt x="936" y="1536"/>
                  </a:cubicBezTo>
                  <a:lnTo>
                    <a:pt x="920" y="1536"/>
                  </a:lnTo>
                  <a:lnTo>
                    <a:pt x="888" y="1536"/>
                  </a:lnTo>
                  <a:lnTo>
                    <a:pt x="917" y="1525"/>
                  </a:lnTo>
                  <a:lnTo>
                    <a:pt x="901" y="1541"/>
                  </a:lnTo>
                  <a:lnTo>
                    <a:pt x="885" y="1557"/>
                  </a:lnTo>
                  <a:lnTo>
                    <a:pt x="869" y="1573"/>
                  </a:lnTo>
                  <a:cubicBezTo>
                    <a:pt x="861" y="1580"/>
                    <a:pt x="851" y="1584"/>
                    <a:pt x="840" y="1584"/>
                  </a:cubicBezTo>
                  <a:lnTo>
                    <a:pt x="824" y="1584"/>
                  </a:lnTo>
                  <a:lnTo>
                    <a:pt x="808" y="1584"/>
                  </a:lnTo>
                  <a:lnTo>
                    <a:pt x="837" y="1573"/>
                  </a:lnTo>
                  <a:lnTo>
                    <a:pt x="821" y="1589"/>
                  </a:lnTo>
                  <a:cubicBezTo>
                    <a:pt x="813" y="1596"/>
                    <a:pt x="803" y="1600"/>
                    <a:pt x="792" y="1600"/>
                  </a:cubicBezTo>
                  <a:lnTo>
                    <a:pt x="776" y="1600"/>
                  </a:lnTo>
                  <a:lnTo>
                    <a:pt x="744" y="1600"/>
                  </a:lnTo>
                  <a:lnTo>
                    <a:pt x="728" y="1600"/>
                  </a:lnTo>
                  <a:lnTo>
                    <a:pt x="712" y="1600"/>
                  </a:lnTo>
                  <a:lnTo>
                    <a:pt x="696" y="1600"/>
                  </a:lnTo>
                  <a:lnTo>
                    <a:pt x="680" y="1600"/>
                  </a:lnTo>
                  <a:lnTo>
                    <a:pt x="716" y="1578"/>
                  </a:lnTo>
                  <a:lnTo>
                    <a:pt x="700" y="1610"/>
                  </a:lnTo>
                  <a:lnTo>
                    <a:pt x="684" y="1642"/>
                  </a:lnTo>
                  <a:cubicBezTo>
                    <a:pt x="677" y="1656"/>
                    <a:pt x="664" y="1664"/>
                    <a:pt x="648" y="1664"/>
                  </a:cubicBezTo>
                  <a:lnTo>
                    <a:pt x="632" y="1664"/>
                  </a:lnTo>
                  <a:lnTo>
                    <a:pt x="600" y="1664"/>
                  </a:lnTo>
                  <a:lnTo>
                    <a:pt x="636" y="1642"/>
                  </a:lnTo>
                  <a:lnTo>
                    <a:pt x="620" y="1674"/>
                  </a:lnTo>
                  <a:cubicBezTo>
                    <a:pt x="613" y="1688"/>
                    <a:pt x="600" y="1696"/>
                    <a:pt x="584" y="1696"/>
                  </a:cubicBezTo>
                  <a:lnTo>
                    <a:pt x="568" y="1696"/>
                  </a:lnTo>
                  <a:lnTo>
                    <a:pt x="552" y="1696"/>
                  </a:lnTo>
                  <a:lnTo>
                    <a:pt x="581" y="1685"/>
                  </a:lnTo>
                  <a:lnTo>
                    <a:pt x="565" y="1701"/>
                  </a:lnTo>
                  <a:cubicBezTo>
                    <a:pt x="557" y="1708"/>
                    <a:pt x="547" y="1712"/>
                    <a:pt x="536" y="1712"/>
                  </a:cubicBezTo>
                  <a:lnTo>
                    <a:pt x="520" y="1712"/>
                  </a:lnTo>
                  <a:lnTo>
                    <a:pt x="504" y="1712"/>
                  </a:lnTo>
                  <a:lnTo>
                    <a:pt x="533" y="1701"/>
                  </a:lnTo>
                  <a:lnTo>
                    <a:pt x="517" y="1717"/>
                  </a:lnTo>
                  <a:cubicBezTo>
                    <a:pt x="514" y="1720"/>
                    <a:pt x="510" y="1722"/>
                    <a:pt x="506" y="1724"/>
                  </a:cubicBezTo>
                  <a:lnTo>
                    <a:pt x="474" y="1740"/>
                  </a:lnTo>
                  <a:lnTo>
                    <a:pt x="485" y="1733"/>
                  </a:lnTo>
                  <a:lnTo>
                    <a:pt x="469" y="1749"/>
                  </a:lnTo>
                  <a:cubicBezTo>
                    <a:pt x="461" y="1756"/>
                    <a:pt x="451" y="1760"/>
                    <a:pt x="440" y="1760"/>
                  </a:cubicBezTo>
                  <a:lnTo>
                    <a:pt x="424" y="1760"/>
                  </a:lnTo>
                  <a:lnTo>
                    <a:pt x="462" y="1733"/>
                  </a:lnTo>
                  <a:lnTo>
                    <a:pt x="446" y="1781"/>
                  </a:lnTo>
                  <a:cubicBezTo>
                    <a:pt x="444" y="1787"/>
                    <a:pt x="441" y="1792"/>
                    <a:pt x="437" y="1797"/>
                  </a:cubicBezTo>
                  <a:lnTo>
                    <a:pt x="421" y="1813"/>
                  </a:lnTo>
                  <a:lnTo>
                    <a:pt x="428" y="1802"/>
                  </a:lnTo>
                  <a:lnTo>
                    <a:pt x="412" y="1834"/>
                  </a:lnTo>
                  <a:cubicBezTo>
                    <a:pt x="410" y="1838"/>
                    <a:pt x="408" y="1842"/>
                    <a:pt x="405" y="1845"/>
                  </a:cubicBezTo>
                  <a:lnTo>
                    <a:pt x="389" y="1861"/>
                  </a:lnTo>
                  <a:lnTo>
                    <a:pt x="373" y="1877"/>
                  </a:lnTo>
                  <a:lnTo>
                    <a:pt x="341" y="1909"/>
                  </a:lnTo>
                  <a:cubicBezTo>
                    <a:pt x="333" y="1916"/>
                    <a:pt x="323" y="1920"/>
                    <a:pt x="312" y="1920"/>
                  </a:cubicBezTo>
                  <a:lnTo>
                    <a:pt x="296" y="1920"/>
                  </a:lnTo>
                  <a:lnTo>
                    <a:pt x="325" y="1909"/>
                  </a:lnTo>
                  <a:lnTo>
                    <a:pt x="309" y="1925"/>
                  </a:lnTo>
                  <a:cubicBezTo>
                    <a:pt x="301" y="1932"/>
                    <a:pt x="291" y="1936"/>
                    <a:pt x="280" y="1936"/>
                  </a:cubicBezTo>
                  <a:lnTo>
                    <a:pt x="264" y="1936"/>
                  </a:lnTo>
                  <a:lnTo>
                    <a:pt x="293" y="1925"/>
                  </a:lnTo>
                  <a:lnTo>
                    <a:pt x="277" y="1941"/>
                  </a:lnTo>
                  <a:cubicBezTo>
                    <a:pt x="269" y="1948"/>
                    <a:pt x="259" y="1952"/>
                    <a:pt x="248" y="1952"/>
                  </a:cubicBezTo>
                  <a:lnTo>
                    <a:pt x="232" y="1952"/>
                  </a:lnTo>
                  <a:lnTo>
                    <a:pt x="268" y="1930"/>
                  </a:lnTo>
                  <a:lnTo>
                    <a:pt x="252" y="1962"/>
                  </a:lnTo>
                  <a:cubicBezTo>
                    <a:pt x="245" y="1976"/>
                    <a:pt x="232" y="1984"/>
                    <a:pt x="216" y="1984"/>
                  </a:cubicBezTo>
                  <a:lnTo>
                    <a:pt x="200" y="1984"/>
                  </a:lnTo>
                  <a:lnTo>
                    <a:pt x="168" y="1984"/>
                  </a:lnTo>
                  <a:lnTo>
                    <a:pt x="152" y="1984"/>
                  </a:lnTo>
                  <a:lnTo>
                    <a:pt x="136" y="1984"/>
                  </a:lnTo>
                  <a:lnTo>
                    <a:pt x="120" y="1984"/>
                  </a:lnTo>
                  <a:lnTo>
                    <a:pt x="149" y="1973"/>
                  </a:lnTo>
                  <a:lnTo>
                    <a:pt x="133" y="1989"/>
                  </a:lnTo>
                  <a:lnTo>
                    <a:pt x="117" y="2005"/>
                  </a:lnTo>
                  <a:lnTo>
                    <a:pt x="124" y="1994"/>
                  </a:lnTo>
                  <a:lnTo>
                    <a:pt x="108" y="2026"/>
                  </a:lnTo>
                  <a:cubicBezTo>
                    <a:pt x="101" y="2040"/>
                    <a:pt x="88" y="2048"/>
                    <a:pt x="72" y="2048"/>
                  </a:cubicBezTo>
                  <a:lnTo>
                    <a:pt x="40" y="2048"/>
                  </a:lnTo>
                  <a:cubicBezTo>
                    <a:pt x="18" y="2048"/>
                    <a:pt x="0" y="2031"/>
                    <a:pt x="0" y="2008"/>
                  </a:cubicBezTo>
                  <a:cubicBezTo>
                    <a:pt x="0" y="1986"/>
                    <a:pt x="18" y="1968"/>
                    <a:pt x="40" y="1968"/>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sp>
          <p:nvSpPr>
            <p:cNvPr id="267" name="Freeform 18">
              <a:extLst>
                <a:ext uri="{FF2B5EF4-FFF2-40B4-BE49-F238E27FC236}">
                  <a16:creationId xmlns:a16="http://schemas.microsoft.com/office/drawing/2014/main" id="{622AF6EF-CC94-4D51-9CA1-5C55842F306C}"/>
                </a:ext>
              </a:extLst>
            </p:cNvPr>
            <p:cNvSpPr>
              <a:spLocks/>
            </p:cNvSpPr>
            <p:nvPr/>
          </p:nvSpPr>
          <p:spPr bwMode="auto">
            <a:xfrm>
              <a:off x="8223551" y="2422526"/>
              <a:ext cx="635416" cy="400050"/>
            </a:xfrm>
            <a:custGeom>
              <a:avLst/>
              <a:gdLst>
                <a:gd name="T0" fmla="*/ 120 w 2416"/>
                <a:gd name="T1" fmla="*/ 1200 h 1280"/>
                <a:gd name="T2" fmla="*/ 200 w 2416"/>
                <a:gd name="T3" fmla="*/ 1168 h 1280"/>
                <a:gd name="T4" fmla="*/ 245 w 2416"/>
                <a:gd name="T5" fmla="*/ 1191 h 1280"/>
                <a:gd name="T6" fmla="*/ 323 w 2416"/>
                <a:gd name="T7" fmla="*/ 1164 h 1280"/>
                <a:gd name="T8" fmla="*/ 389 w 2416"/>
                <a:gd name="T9" fmla="*/ 1079 h 1280"/>
                <a:gd name="T10" fmla="*/ 520 w 2416"/>
                <a:gd name="T11" fmla="*/ 1056 h 1280"/>
                <a:gd name="T12" fmla="*/ 632 w 2416"/>
                <a:gd name="T13" fmla="*/ 1056 h 1280"/>
                <a:gd name="T14" fmla="*/ 728 w 2416"/>
                <a:gd name="T15" fmla="*/ 1056 h 1280"/>
                <a:gd name="T16" fmla="*/ 787 w 2416"/>
                <a:gd name="T17" fmla="*/ 940 h 1280"/>
                <a:gd name="T18" fmla="*/ 872 w 2416"/>
                <a:gd name="T19" fmla="*/ 864 h 1280"/>
                <a:gd name="T20" fmla="*/ 984 w 2416"/>
                <a:gd name="T21" fmla="*/ 864 h 1280"/>
                <a:gd name="T22" fmla="*/ 1043 w 2416"/>
                <a:gd name="T23" fmla="*/ 892 h 1280"/>
                <a:gd name="T24" fmla="*/ 1160 w 2416"/>
                <a:gd name="T25" fmla="*/ 816 h 1280"/>
                <a:gd name="T26" fmla="*/ 1272 w 2416"/>
                <a:gd name="T27" fmla="*/ 816 h 1280"/>
                <a:gd name="T28" fmla="*/ 1352 w 2416"/>
                <a:gd name="T29" fmla="*/ 736 h 1280"/>
                <a:gd name="T30" fmla="*/ 1448 w 2416"/>
                <a:gd name="T31" fmla="*/ 736 h 1280"/>
                <a:gd name="T32" fmla="*/ 1560 w 2416"/>
                <a:gd name="T33" fmla="*/ 736 h 1280"/>
                <a:gd name="T34" fmla="*/ 1640 w 2416"/>
                <a:gd name="T35" fmla="*/ 672 h 1280"/>
                <a:gd name="T36" fmla="*/ 1704 w 2416"/>
                <a:gd name="T37" fmla="*/ 528 h 1280"/>
                <a:gd name="T38" fmla="*/ 1784 w 2416"/>
                <a:gd name="T39" fmla="*/ 448 h 1280"/>
                <a:gd name="T40" fmla="*/ 1880 w 2416"/>
                <a:gd name="T41" fmla="*/ 448 h 1280"/>
                <a:gd name="T42" fmla="*/ 1960 w 2416"/>
                <a:gd name="T43" fmla="*/ 368 h 1280"/>
                <a:gd name="T44" fmla="*/ 1969 w 2416"/>
                <a:gd name="T45" fmla="*/ 305 h 1280"/>
                <a:gd name="T46" fmla="*/ 2104 w 2416"/>
                <a:gd name="T47" fmla="*/ 192 h 1280"/>
                <a:gd name="T48" fmla="*/ 2163 w 2416"/>
                <a:gd name="T49" fmla="*/ 124 h 1280"/>
                <a:gd name="T50" fmla="*/ 2264 w 2416"/>
                <a:gd name="T51" fmla="*/ 0 h 1280"/>
                <a:gd name="T52" fmla="*/ 2376 w 2416"/>
                <a:gd name="T53" fmla="*/ 0 h 1280"/>
                <a:gd name="T54" fmla="*/ 2296 w 2416"/>
                <a:gd name="T55" fmla="*/ 80 h 1280"/>
                <a:gd name="T56" fmla="*/ 2256 w 2416"/>
                <a:gd name="T57" fmla="*/ 47 h 1280"/>
                <a:gd name="T58" fmla="*/ 2136 w 2416"/>
                <a:gd name="T59" fmla="*/ 272 h 1280"/>
                <a:gd name="T60" fmla="*/ 2024 w 2416"/>
                <a:gd name="T61" fmla="*/ 272 h 1280"/>
                <a:gd name="T62" fmla="*/ 2016 w 2416"/>
                <a:gd name="T63" fmla="*/ 415 h 1280"/>
                <a:gd name="T64" fmla="*/ 1952 w 2416"/>
                <a:gd name="T65" fmla="*/ 496 h 1280"/>
                <a:gd name="T66" fmla="*/ 1816 w 2416"/>
                <a:gd name="T67" fmla="*/ 528 h 1280"/>
                <a:gd name="T68" fmla="*/ 1760 w 2416"/>
                <a:gd name="T69" fmla="*/ 576 h 1280"/>
                <a:gd name="T70" fmla="*/ 1696 w 2416"/>
                <a:gd name="T71" fmla="*/ 640 h 1280"/>
                <a:gd name="T72" fmla="*/ 1615 w 2416"/>
                <a:gd name="T73" fmla="*/ 722 h 1280"/>
                <a:gd name="T74" fmla="*/ 1496 w 2416"/>
                <a:gd name="T75" fmla="*/ 816 h 1280"/>
                <a:gd name="T76" fmla="*/ 1384 w 2416"/>
                <a:gd name="T77" fmla="*/ 816 h 1280"/>
                <a:gd name="T78" fmla="*/ 1304 w 2416"/>
                <a:gd name="T79" fmla="*/ 896 h 1280"/>
                <a:gd name="T80" fmla="*/ 1208 w 2416"/>
                <a:gd name="T81" fmla="*/ 896 h 1280"/>
                <a:gd name="T82" fmla="*/ 1096 w 2416"/>
                <a:gd name="T83" fmla="*/ 896 h 1280"/>
                <a:gd name="T84" fmla="*/ 1016 w 2416"/>
                <a:gd name="T85" fmla="*/ 944 h 1280"/>
                <a:gd name="T86" fmla="*/ 920 w 2416"/>
                <a:gd name="T87" fmla="*/ 944 h 1280"/>
                <a:gd name="T88" fmla="*/ 840 w 2416"/>
                <a:gd name="T89" fmla="*/ 992 h 1280"/>
                <a:gd name="T90" fmla="*/ 776 w 2416"/>
                <a:gd name="T91" fmla="*/ 1136 h 1280"/>
                <a:gd name="T92" fmla="*/ 664 w 2416"/>
                <a:gd name="T93" fmla="*/ 1136 h 1280"/>
                <a:gd name="T94" fmla="*/ 552 w 2416"/>
                <a:gd name="T95" fmla="*/ 1136 h 1280"/>
                <a:gd name="T96" fmla="*/ 440 w 2416"/>
                <a:gd name="T97" fmla="*/ 1136 h 1280"/>
                <a:gd name="T98" fmla="*/ 376 w 2416"/>
                <a:gd name="T99" fmla="*/ 1168 h 1280"/>
                <a:gd name="T100" fmla="*/ 296 w 2416"/>
                <a:gd name="T101" fmla="*/ 1216 h 1280"/>
                <a:gd name="T102" fmla="*/ 232 w 2416"/>
                <a:gd name="T103" fmla="*/ 1248 h 1280"/>
                <a:gd name="T104" fmla="*/ 172 w 2416"/>
                <a:gd name="T105" fmla="*/ 1258 h 1280"/>
                <a:gd name="T106" fmla="*/ 56 w 2416"/>
                <a:gd name="T107" fmla="*/ 128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6" h="1280">
                  <a:moveTo>
                    <a:pt x="40" y="1200"/>
                  </a:moveTo>
                  <a:lnTo>
                    <a:pt x="56" y="1200"/>
                  </a:lnTo>
                  <a:lnTo>
                    <a:pt x="72" y="1200"/>
                  </a:lnTo>
                  <a:lnTo>
                    <a:pt x="88" y="1200"/>
                  </a:lnTo>
                  <a:lnTo>
                    <a:pt x="104" y="1200"/>
                  </a:lnTo>
                  <a:lnTo>
                    <a:pt x="120" y="1200"/>
                  </a:lnTo>
                  <a:lnTo>
                    <a:pt x="136" y="1200"/>
                  </a:lnTo>
                  <a:lnTo>
                    <a:pt x="101" y="1223"/>
                  </a:lnTo>
                  <a:lnTo>
                    <a:pt x="117" y="1191"/>
                  </a:lnTo>
                  <a:cubicBezTo>
                    <a:pt x="123" y="1177"/>
                    <a:pt x="137" y="1168"/>
                    <a:pt x="152" y="1168"/>
                  </a:cubicBezTo>
                  <a:lnTo>
                    <a:pt x="184" y="1168"/>
                  </a:lnTo>
                  <a:lnTo>
                    <a:pt x="200" y="1168"/>
                  </a:lnTo>
                  <a:lnTo>
                    <a:pt x="216" y="1168"/>
                  </a:lnTo>
                  <a:lnTo>
                    <a:pt x="232" y="1168"/>
                  </a:lnTo>
                  <a:lnTo>
                    <a:pt x="248" y="1168"/>
                  </a:lnTo>
                  <a:lnTo>
                    <a:pt x="264" y="1168"/>
                  </a:lnTo>
                  <a:lnTo>
                    <a:pt x="280" y="1168"/>
                  </a:lnTo>
                  <a:lnTo>
                    <a:pt x="245" y="1191"/>
                  </a:lnTo>
                  <a:lnTo>
                    <a:pt x="261" y="1159"/>
                  </a:lnTo>
                  <a:cubicBezTo>
                    <a:pt x="267" y="1145"/>
                    <a:pt x="281" y="1136"/>
                    <a:pt x="296" y="1136"/>
                  </a:cubicBezTo>
                  <a:lnTo>
                    <a:pt x="328" y="1136"/>
                  </a:lnTo>
                  <a:lnTo>
                    <a:pt x="344" y="1136"/>
                  </a:lnTo>
                  <a:lnTo>
                    <a:pt x="360" y="1136"/>
                  </a:lnTo>
                  <a:lnTo>
                    <a:pt x="323" y="1164"/>
                  </a:lnTo>
                  <a:lnTo>
                    <a:pt x="339" y="1116"/>
                  </a:lnTo>
                  <a:cubicBezTo>
                    <a:pt x="344" y="1099"/>
                    <a:pt x="359" y="1088"/>
                    <a:pt x="376" y="1088"/>
                  </a:cubicBezTo>
                  <a:lnTo>
                    <a:pt x="392" y="1088"/>
                  </a:lnTo>
                  <a:lnTo>
                    <a:pt x="408" y="1088"/>
                  </a:lnTo>
                  <a:lnTo>
                    <a:pt x="373" y="1111"/>
                  </a:lnTo>
                  <a:lnTo>
                    <a:pt x="389" y="1079"/>
                  </a:lnTo>
                  <a:cubicBezTo>
                    <a:pt x="395" y="1065"/>
                    <a:pt x="409" y="1056"/>
                    <a:pt x="424" y="1056"/>
                  </a:cubicBezTo>
                  <a:lnTo>
                    <a:pt x="440" y="1056"/>
                  </a:lnTo>
                  <a:lnTo>
                    <a:pt x="472" y="1056"/>
                  </a:lnTo>
                  <a:lnTo>
                    <a:pt x="488" y="1056"/>
                  </a:lnTo>
                  <a:lnTo>
                    <a:pt x="504" y="1056"/>
                  </a:lnTo>
                  <a:lnTo>
                    <a:pt x="520" y="1056"/>
                  </a:lnTo>
                  <a:lnTo>
                    <a:pt x="536" y="1056"/>
                  </a:lnTo>
                  <a:lnTo>
                    <a:pt x="552" y="1056"/>
                  </a:lnTo>
                  <a:lnTo>
                    <a:pt x="568" y="1056"/>
                  </a:lnTo>
                  <a:lnTo>
                    <a:pt x="584" y="1056"/>
                  </a:lnTo>
                  <a:lnTo>
                    <a:pt x="616" y="1056"/>
                  </a:lnTo>
                  <a:lnTo>
                    <a:pt x="632" y="1056"/>
                  </a:lnTo>
                  <a:lnTo>
                    <a:pt x="648" y="1056"/>
                  </a:lnTo>
                  <a:lnTo>
                    <a:pt x="664" y="1056"/>
                  </a:lnTo>
                  <a:lnTo>
                    <a:pt x="680" y="1056"/>
                  </a:lnTo>
                  <a:lnTo>
                    <a:pt x="696" y="1056"/>
                  </a:lnTo>
                  <a:lnTo>
                    <a:pt x="712" y="1056"/>
                  </a:lnTo>
                  <a:lnTo>
                    <a:pt x="728" y="1056"/>
                  </a:lnTo>
                  <a:lnTo>
                    <a:pt x="760" y="1056"/>
                  </a:lnTo>
                  <a:lnTo>
                    <a:pt x="776" y="1056"/>
                  </a:lnTo>
                  <a:lnTo>
                    <a:pt x="739" y="1084"/>
                  </a:lnTo>
                  <a:lnTo>
                    <a:pt x="755" y="1036"/>
                  </a:lnTo>
                  <a:lnTo>
                    <a:pt x="771" y="988"/>
                  </a:lnTo>
                  <a:lnTo>
                    <a:pt x="787" y="940"/>
                  </a:lnTo>
                  <a:cubicBezTo>
                    <a:pt x="792" y="923"/>
                    <a:pt x="807" y="912"/>
                    <a:pt x="824" y="912"/>
                  </a:cubicBezTo>
                  <a:lnTo>
                    <a:pt x="840" y="912"/>
                  </a:lnTo>
                  <a:lnTo>
                    <a:pt x="803" y="940"/>
                  </a:lnTo>
                  <a:lnTo>
                    <a:pt x="819" y="892"/>
                  </a:lnTo>
                  <a:cubicBezTo>
                    <a:pt x="824" y="875"/>
                    <a:pt x="839" y="864"/>
                    <a:pt x="856" y="864"/>
                  </a:cubicBezTo>
                  <a:lnTo>
                    <a:pt x="872" y="864"/>
                  </a:lnTo>
                  <a:lnTo>
                    <a:pt x="904" y="864"/>
                  </a:lnTo>
                  <a:lnTo>
                    <a:pt x="920" y="864"/>
                  </a:lnTo>
                  <a:lnTo>
                    <a:pt x="936" y="864"/>
                  </a:lnTo>
                  <a:lnTo>
                    <a:pt x="952" y="864"/>
                  </a:lnTo>
                  <a:lnTo>
                    <a:pt x="968" y="864"/>
                  </a:lnTo>
                  <a:lnTo>
                    <a:pt x="984" y="864"/>
                  </a:lnTo>
                  <a:lnTo>
                    <a:pt x="1000" y="864"/>
                  </a:lnTo>
                  <a:lnTo>
                    <a:pt x="1016" y="864"/>
                  </a:lnTo>
                  <a:lnTo>
                    <a:pt x="1048" y="864"/>
                  </a:lnTo>
                  <a:lnTo>
                    <a:pt x="1064" y="864"/>
                  </a:lnTo>
                  <a:lnTo>
                    <a:pt x="1080" y="864"/>
                  </a:lnTo>
                  <a:lnTo>
                    <a:pt x="1043" y="892"/>
                  </a:lnTo>
                  <a:lnTo>
                    <a:pt x="1059" y="844"/>
                  </a:lnTo>
                  <a:cubicBezTo>
                    <a:pt x="1064" y="827"/>
                    <a:pt x="1079" y="816"/>
                    <a:pt x="1096" y="816"/>
                  </a:cubicBezTo>
                  <a:lnTo>
                    <a:pt x="1112" y="816"/>
                  </a:lnTo>
                  <a:lnTo>
                    <a:pt x="1128" y="816"/>
                  </a:lnTo>
                  <a:lnTo>
                    <a:pt x="1144" y="816"/>
                  </a:lnTo>
                  <a:lnTo>
                    <a:pt x="1160" y="816"/>
                  </a:lnTo>
                  <a:lnTo>
                    <a:pt x="1192" y="816"/>
                  </a:lnTo>
                  <a:lnTo>
                    <a:pt x="1208" y="816"/>
                  </a:lnTo>
                  <a:lnTo>
                    <a:pt x="1224" y="816"/>
                  </a:lnTo>
                  <a:lnTo>
                    <a:pt x="1240" y="816"/>
                  </a:lnTo>
                  <a:lnTo>
                    <a:pt x="1256" y="816"/>
                  </a:lnTo>
                  <a:lnTo>
                    <a:pt x="1272" y="816"/>
                  </a:lnTo>
                  <a:lnTo>
                    <a:pt x="1288" y="816"/>
                  </a:lnTo>
                  <a:lnTo>
                    <a:pt x="1304" y="816"/>
                  </a:lnTo>
                  <a:lnTo>
                    <a:pt x="1336" y="816"/>
                  </a:lnTo>
                  <a:lnTo>
                    <a:pt x="1297" y="849"/>
                  </a:lnTo>
                  <a:lnTo>
                    <a:pt x="1313" y="769"/>
                  </a:lnTo>
                  <a:cubicBezTo>
                    <a:pt x="1317" y="750"/>
                    <a:pt x="1333" y="736"/>
                    <a:pt x="1352" y="736"/>
                  </a:cubicBezTo>
                  <a:lnTo>
                    <a:pt x="1368" y="736"/>
                  </a:lnTo>
                  <a:lnTo>
                    <a:pt x="1384" y="736"/>
                  </a:lnTo>
                  <a:lnTo>
                    <a:pt x="1400" y="736"/>
                  </a:lnTo>
                  <a:lnTo>
                    <a:pt x="1416" y="736"/>
                  </a:lnTo>
                  <a:lnTo>
                    <a:pt x="1432" y="736"/>
                  </a:lnTo>
                  <a:lnTo>
                    <a:pt x="1448" y="736"/>
                  </a:lnTo>
                  <a:lnTo>
                    <a:pt x="1480" y="736"/>
                  </a:lnTo>
                  <a:lnTo>
                    <a:pt x="1496" y="736"/>
                  </a:lnTo>
                  <a:lnTo>
                    <a:pt x="1512" y="736"/>
                  </a:lnTo>
                  <a:lnTo>
                    <a:pt x="1528" y="736"/>
                  </a:lnTo>
                  <a:lnTo>
                    <a:pt x="1544" y="736"/>
                  </a:lnTo>
                  <a:lnTo>
                    <a:pt x="1560" y="736"/>
                  </a:lnTo>
                  <a:lnTo>
                    <a:pt x="1522" y="767"/>
                  </a:lnTo>
                  <a:lnTo>
                    <a:pt x="1538" y="703"/>
                  </a:lnTo>
                  <a:cubicBezTo>
                    <a:pt x="1542" y="685"/>
                    <a:pt x="1558" y="672"/>
                    <a:pt x="1576" y="672"/>
                  </a:cubicBezTo>
                  <a:lnTo>
                    <a:pt x="1592" y="672"/>
                  </a:lnTo>
                  <a:lnTo>
                    <a:pt x="1624" y="672"/>
                  </a:lnTo>
                  <a:lnTo>
                    <a:pt x="1640" y="672"/>
                  </a:lnTo>
                  <a:lnTo>
                    <a:pt x="1601" y="705"/>
                  </a:lnTo>
                  <a:lnTo>
                    <a:pt x="1617" y="625"/>
                  </a:lnTo>
                  <a:lnTo>
                    <a:pt x="1634" y="559"/>
                  </a:lnTo>
                  <a:cubicBezTo>
                    <a:pt x="1638" y="541"/>
                    <a:pt x="1654" y="528"/>
                    <a:pt x="1672" y="528"/>
                  </a:cubicBezTo>
                  <a:lnTo>
                    <a:pt x="1688" y="528"/>
                  </a:lnTo>
                  <a:lnTo>
                    <a:pt x="1704" y="528"/>
                  </a:lnTo>
                  <a:lnTo>
                    <a:pt x="1720" y="528"/>
                  </a:lnTo>
                  <a:lnTo>
                    <a:pt x="1681" y="561"/>
                  </a:lnTo>
                  <a:lnTo>
                    <a:pt x="1697" y="481"/>
                  </a:lnTo>
                  <a:cubicBezTo>
                    <a:pt x="1701" y="462"/>
                    <a:pt x="1717" y="448"/>
                    <a:pt x="1736" y="448"/>
                  </a:cubicBezTo>
                  <a:lnTo>
                    <a:pt x="1768" y="448"/>
                  </a:lnTo>
                  <a:lnTo>
                    <a:pt x="1784" y="448"/>
                  </a:lnTo>
                  <a:lnTo>
                    <a:pt x="1800" y="448"/>
                  </a:lnTo>
                  <a:lnTo>
                    <a:pt x="1816" y="448"/>
                  </a:lnTo>
                  <a:lnTo>
                    <a:pt x="1832" y="448"/>
                  </a:lnTo>
                  <a:lnTo>
                    <a:pt x="1848" y="448"/>
                  </a:lnTo>
                  <a:lnTo>
                    <a:pt x="1864" y="448"/>
                  </a:lnTo>
                  <a:lnTo>
                    <a:pt x="1880" y="448"/>
                  </a:lnTo>
                  <a:lnTo>
                    <a:pt x="1912" y="448"/>
                  </a:lnTo>
                  <a:lnTo>
                    <a:pt x="1873" y="481"/>
                  </a:lnTo>
                  <a:lnTo>
                    <a:pt x="1889" y="401"/>
                  </a:lnTo>
                  <a:cubicBezTo>
                    <a:pt x="1893" y="382"/>
                    <a:pt x="1909" y="368"/>
                    <a:pt x="1928" y="368"/>
                  </a:cubicBezTo>
                  <a:lnTo>
                    <a:pt x="1944" y="368"/>
                  </a:lnTo>
                  <a:lnTo>
                    <a:pt x="1960" y="368"/>
                  </a:lnTo>
                  <a:lnTo>
                    <a:pt x="1976" y="368"/>
                  </a:lnTo>
                  <a:lnTo>
                    <a:pt x="1937" y="402"/>
                  </a:lnTo>
                  <a:lnTo>
                    <a:pt x="1953" y="306"/>
                  </a:lnTo>
                  <a:cubicBezTo>
                    <a:pt x="1956" y="287"/>
                    <a:pt x="1973" y="272"/>
                    <a:pt x="1992" y="272"/>
                  </a:cubicBezTo>
                  <a:lnTo>
                    <a:pt x="2008" y="272"/>
                  </a:lnTo>
                  <a:lnTo>
                    <a:pt x="1969" y="305"/>
                  </a:lnTo>
                  <a:lnTo>
                    <a:pt x="1985" y="225"/>
                  </a:lnTo>
                  <a:cubicBezTo>
                    <a:pt x="1989" y="206"/>
                    <a:pt x="2005" y="192"/>
                    <a:pt x="2024" y="192"/>
                  </a:cubicBezTo>
                  <a:lnTo>
                    <a:pt x="2056" y="192"/>
                  </a:lnTo>
                  <a:lnTo>
                    <a:pt x="2072" y="192"/>
                  </a:lnTo>
                  <a:lnTo>
                    <a:pt x="2088" y="192"/>
                  </a:lnTo>
                  <a:lnTo>
                    <a:pt x="2104" y="192"/>
                  </a:lnTo>
                  <a:lnTo>
                    <a:pt x="2120" y="192"/>
                  </a:lnTo>
                  <a:lnTo>
                    <a:pt x="2136" y="192"/>
                  </a:lnTo>
                  <a:lnTo>
                    <a:pt x="2152" y="192"/>
                  </a:lnTo>
                  <a:lnTo>
                    <a:pt x="2168" y="192"/>
                  </a:lnTo>
                  <a:lnTo>
                    <a:pt x="2131" y="220"/>
                  </a:lnTo>
                  <a:lnTo>
                    <a:pt x="2163" y="124"/>
                  </a:lnTo>
                  <a:lnTo>
                    <a:pt x="2161" y="130"/>
                  </a:lnTo>
                  <a:lnTo>
                    <a:pt x="2177" y="34"/>
                  </a:lnTo>
                  <a:cubicBezTo>
                    <a:pt x="2180" y="15"/>
                    <a:pt x="2197" y="0"/>
                    <a:pt x="2216" y="0"/>
                  </a:cubicBezTo>
                  <a:lnTo>
                    <a:pt x="2232" y="0"/>
                  </a:lnTo>
                  <a:lnTo>
                    <a:pt x="2248" y="0"/>
                  </a:lnTo>
                  <a:lnTo>
                    <a:pt x="2264" y="0"/>
                  </a:lnTo>
                  <a:lnTo>
                    <a:pt x="2280" y="0"/>
                  </a:lnTo>
                  <a:lnTo>
                    <a:pt x="2296" y="0"/>
                  </a:lnTo>
                  <a:lnTo>
                    <a:pt x="2312" y="0"/>
                  </a:lnTo>
                  <a:lnTo>
                    <a:pt x="2344" y="0"/>
                  </a:lnTo>
                  <a:lnTo>
                    <a:pt x="2360" y="0"/>
                  </a:lnTo>
                  <a:lnTo>
                    <a:pt x="2376" y="0"/>
                  </a:lnTo>
                  <a:cubicBezTo>
                    <a:pt x="2399" y="0"/>
                    <a:pt x="2416" y="18"/>
                    <a:pt x="2416" y="40"/>
                  </a:cubicBezTo>
                  <a:cubicBezTo>
                    <a:pt x="2416" y="63"/>
                    <a:pt x="2399" y="80"/>
                    <a:pt x="2376" y="80"/>
                  </a:cubicBezTo>
                  <a:lnTo>
                    <a:pt x="2360" y="80"/>
                  </a:lnTo>
                  <a:lnTo>
                    <a:pt x="2344" y="80"/>
                  </a:lnTo>
                  <a:lnTo>
                    <a:pt x="2312" y="80"/>
                  </a:lnTo>
                  <a:lnTo>
                    <a:pt x="2296" y="80"/>
                  </a:lnTo>
                  <a:lnTo>
                    <a:pt x="2280" y="80"/>
                  </a:lnTo>
                  <a:lnTo>
                    <a:pt x="2264" y="80"/>
                  </a:lnTo>
                  <a:lnTo>
                    <a:pt x="2248" y="80"/>
                  </a:lnTo>
                  <a:lnTo>
                    <a:pt x="2232" y="80"/>
                  </a:lnTo>
                  <a:lnTo>
                    <a:pt x="2216" y="80"/>
                  </a:lnTo>
                  <a:lnTo>
                    <a:pt x="2256" y="47"/>
                  </a:lnTo>
                  <a:lnTo>
                    <a:pt x="2240" y="143"/>
                  </a:lnTo>
                  <a:cubicBezTo>
                    <a:pt x="2240" y="145"/>
                    <a:pt x="2239" y="147"/>
                    <a:pt x="2238" y="149"/>
                  </a:cubicBezTo>
                  <a:lnTo>
                    <a:pt x="2206" y="245"/>
                  </a:lnTo>
                  <a:cubicBezTo>
                    <a:pt x="2201" y="261"/>
                    <a:pt x="2186" y="272"/>
                    <a:pt x="2168" y="272"/>
                  </a:cubicBezTo>
                  <a:lnTo>
                    <a:pt x="2152" y="272"/>
                  </a:lnTo>
                  <a:lnTo>
                    <a:pt x="2136" y="272"/>
                  </a:lnTo>
                  <a:lnTo>
                    <a:pt x="2120" y="272"/>
                  </a:lnTo>
                  <a:lnTo>
                    <a:pt x="2104" y="272"/>
                  </a:lnTo>
                  <a:lnTo>
                    <a:pt x="2088" y="272"/>
                  </a:lnTo>
                  <a:lnTo>
                    <a:pt x="2072" y="272"/>
                  </a:lnTo>
                  <a:lnTo>
                    <a:pt x="2056" y="272"/>
                  </a:lnTo>
                  <a:lnTo>
                    <a:pt x="2024" y="272"/>
                  </a:lnTo>
                  <a:lnTo>
                    <a:pt x="2064" y="240"/>
                  </a:lnTo>
                  <a:lnTo>
                    <a:pt x="2048" y="320"/>
                  </a:lnTo>
                  <a:cubicBezTo>
                    <a:pt x="2044" y="339"/>
                    <a:pt x="2028" y="352"/>
                    <a:pt x="2008" y="352"/>
                  </a:cubicBezTo>
                  <a:lnTo>
                    <a:pt x="1992" y="352"/>
                  </a:lnTo>
                  <a:lnTo>
                    <a:pt x="2032" y="319"/>
                  </a:lnTo>
                  <a:lnTo>
                    <a:pt x="2016" y="415"/>
                  </a:lnTo>
                  <a:cubicBezTo>
                    <a:pt x="2013" y="434"/>
                    <a:pt x="1996" y="448"/>
                    <a:pt x="1976" y="448"/>
                  </a:cubicBezTo>
                  <a:lnTo>
                    <a:pt x="1960" y="448"/>
                  </a:lnTo>
                  <a:lnTo>
                    <a:pt x="1944" y="448"/>
                  </a:lnTo>
                  <a:lnTo>
                    <a:pt x="1928" y="448"/>
                  </a:lnTo>
                  <a:lnTo>
                    <a:pt x="1968" y="416"/>
                  </a:lnTo>
                  <a:lnTo>
                    <a:pt x="1952" y="496"/>
                  </a:lnTo>
                  <a:cubicBezTo>
                    <a:pt x="1948" y="515"/>
                    <a:pt x="1932" y="528"/>
                    <a:pt x="1912" y="528"/>
                  </a:cubicBezTo>
                  <a:lnTo>
                    <a:pt x="1880" y="528"/>
                  </a:lnTo>
                  <a:lnTo>
                    <a:pt x="1864" y="528"/>
                  </a:lnTo>
                  <a:lnTo>
                    <a:pt x="1848" y="528"/>
                  </a:lnTo>
                  <a:lnTo>
                    <a:pt x="1832" y="528"/>
                  </a:lnTo>
                  <a:lnTo>
                    <a:pt x="1816" y="528"/>
                  </a:lnTo>
                  <a:lnTo>
                    <a:pt x="1800" y="528"/>
                  </a:lnTo>
                  <a:lnTo>
                    <a:pt x="1784" y="528"/>
                  </a:lnTo>
                  <a:lnTo>
                    <a:pt x="1768" y="528"/>
                  </a:lnTo>
                  <a:lnTo>
                    <a:pt x="1736" y="528"/>
                  </a:lnTo>
                  <a:lnTo>
                    <a:pt x="1776" y="496"/>
                  </a:lnTo>
                  <a:lnTo>
                    <a:pt x="1760" y="576"/>
                  </a:lnTo>
                  <a:cubicBezTo>
                    <a:pt x="1756" y="595"/>
                    <a:pt x="1740" y="608"/>
                    <a:pt x="1720" y="608"/>
                  </a:cubicBezTo>
                  <a:lnTo>
                    <a:pt x="1704" y="608"/>
                  </a:lnTo>
                  <a:lnTo>
                    <a:pt x="1688" y="608"/>
                  </a:lnTo>
                  <a:lnTo>
                    <a:pt x="1672" y="608"/>
                  </a:lnTo>
                  <a:lnTo>
                    <a:pt x="1711" y="578"/>
                  </a:lnTo>
                  <a:lnTo>
                    <a:pt x="1696" y="640"/>
                  </a:lnTo>
                  <a:lnTo>
                    <a:pt x="1680" y="720"/>
                  </a:lnTo>
                  <a:cubicBezTo>
                    <a:pt x="1676" y="739"/>
                    <a:pt x="1660" y="752"/>
                    <a:pt x="1640" y="752"/>
                  </a:cubicBezTo>
                  <a:lnTo>
                    <a:pt x="1624" y="752"/>
                  </a:lnTo>
                  <a:lnTo>
                    <a:pt x="1592" y="752"/>
                  </a:lnTo>
                  <a:lnTo>
                    <a:pt x="1576" y="752"/>
                  </a:lnTo>
                  <a:lnTo>
                    <a:pt x="1615" y="722"/>
                  </a:lnTo>
                  <a:lnTo>
                    <a:pt x="1599" y="786"/>
                  </a:lnTo>
                  <a:cubicBezTo>
                    <a:pt x="1595" y="804"/>
                    <a:pt x="1579" y="816"/>
                    <a:pt x="1560" y="816"/>
                  </a:cubicBezTo>
                  <a:lnTo>
                    <a:pt x="1544" y="816"/>
                  </a:lnTo>
                  <a:lnTo>
                    <a:pt x="1528" y="816"/>
                  </a:lnTo>
                  <a:lnTo>
                    <a:pt x="1512" y="816"/>
                  </a:lnTo>
                  <a:lnTo>
                    <a:pt x="1496" y="816"/>
                  </a:lnTo>
                  <a:lnTo>
                    <a:pt x="1480" y="816"/>
                  </a:lnTo>
                  <a:lnTo>
                    <a:pt x="1448" y="816"/>
                  </a:lnTo>
                  <a:lnTo>
                    <a:pt x="1432" y="816"/>
                  </a:lnTo>
                  <a:lnTo>
                    <a:pt x="1416" y="816"/>
                  </a:lnTo>
                  <a:lnTo>
                    <a:pt x="1400" y="816"/>
                  </a:lnTo>
                  <a:lnTo>
                    <a:pt x="1384" y="816"/>
                  </a:lnTo>
                  <a:lnTo>
                    <a:pt x="1368" y="816"/>
                  </a:lnTo>
                  <a:lnTo>
                    <a:pt x="1352" y="816"/>
                  </a:lnTo>
                  <a:lnTo>
                    <a:pt x="1392" y="784"/>
                  </a:lnTo>
                  <a:lnTo>
                    <a:pt x="1376" y="864"/>
                  </a:lnTo>
                  <a:cubicBezTo>
                    <a:pt x="1372" y="883"/>
                    <a:pt x="1356" y="896"/>
                    <a:pt x="1336" y="896"/>
                  </a:cubicBezTo>
                  <a:lnTo>
                    <a:pt x="1304" y="896"/>
                  </a:lnTo>
                  <a:lnTo>
                    <a:pt x="1288" y="896"/>
                  </a:lnTo>
                  <a:lnTo>
                    <a:pt x="1272" y="896"/>
                  </a:lnTo>
                  <a:lnTo>
                    <a:pt x="1256" y="896"/>
                  </a:lnTo>
                  <a:lnTo>
                    <a:pt x="1240" y="896"/>
                  </a:lnTo>
                  <a:lnTo>
                    <a:pt x="1224" y="896"/>
                  </a:lnTo>
                  <a:lnTo>
                    <a:pt x="1208" y="896"/>
                  </a:lnTo>
                  <a:lnTo>
                    <a:pt x="1192" y="896"/>
                  </a:lnTo>
                  <a:lnTo>
                    <a:pt x="1160" y="896"/>
                  </a:lnTo>
                  <a:lnTo>
                    <a:pt x="1144" y="896"/>
                  </a:lnTo>
                  <a:lnTo>
                    <a:pt x="1128" y="896"/>
                  </a:lnTo>
                  <a:lnTo>
                    <a:pt x="1112" y="896"/>
                  </a:lnTo>
                  <a:lnTo>
                    <a:pt x="1096" y="896"/>
                  </a:lnTo>
                  <a:lnTo>
                    <a:pt x="1134" y="869"/>
                  </a:lnTo>
                  <a:lnTo>
                    <a:pt x="1118" y="917"/>
                  </a:lnTo>
                  <a:cubicBezTo>
                    <a:pt x="1113" y="933"/>
                    <a:pt x="1098" y="944"/>
                    <a:pt x="1080" y="944"/>
                  </a:cubicBezTo>
                  <a:lnTo>
                    <a:pt x="1064" y="944"/>
                  </a:lnTo>
                  <a:lnTo>
                    <a:pt x="1048" y="944"/>
                  </a:lnTo>
                  <a:lnTo>
                    <a:pt x="1016" y="944"/>
                  </a:lnTo>
                  <a:lnTo>
                    <a:pt x="1000" y="944"/>
                  </a:lnTo>
                  <a:lnTo>
                    <a:pt x="984" y="944"/>
                  </a:lnTo>
                  <a:lnTo>
                    <a:pt x="968" y="944"/>
                  </a:lnTo>
                  <a:lnTo>
                    <a:pt x="952" y="944"/>
                  </a:lnTo>
                  <a:lnTo>
                    <a:pt x="936" y="944"/>
                  </a:lnTo>
                  <a:lnTo>
                    <a:pt x="920" y="944"/>
                  </a:lnTo>
                  <a:lnTo>
                    <a:pt x="904" y="944"/>
                  </a:lnTo>
                  <a:lnTo>
                    <a:pt x="872" y="944"/>
                  </a:lnTo>
                  <a:lnTo>
                    <a:pt x="856" y="944"/>
                  </a:lnTo>
                  <a:lnTo>
                    <a:pt x="894" y="917"/>
                  </a:lnTo>
                  <a:lnTo>
                    <a:pt x="878" y="965"/>
                  </a:lnTo>
                  <a:cubicBezTo>
                    <a:pt x="873" y="981"/>
                    <a:pt x="858" y="992"/>
                    <a:pt x="840" y="992"/>
                  </a:cubicBezTo>
                  <a:lnTo>
                    <a:pt x="824" y="992"/>
                  </a:lnTo>
                  <a:lnTo>
                    <a:pt x="862" y="965"/>
                  </a:lnTo>
                  <a:lnTo>
                    <a:pt x="846" y="1013"/>
                  </a:lnTo>
                  <a:lnTo>
                    <a:pt x="830" y="1061"/>
                  </a:lnTo>
                  <a:lnTo>
                    <a:pt x="814" y="1109"/>
                  </a:lnTo>
                  <a:cubicBezTo>
                    <a:pt x="809" y="1125"/>
                    <a:pt x="794" y="1136"/>
                    <a:pt x="776" y="1136"/>
                  </a:cubicBezTo>
                  <a:lnTo>
                    <a:pt x="760" y="1136"/>
                  </a:lnTo>
                  <a:lnTo>
                    <a:pt x="728" y="1136"/>
                  </a:lnTo>
                  <a:lnTo>
                    <a:pt x="712" y="1136"/>
                  </a:lnTo>
                  <a:lnTo>
                    <a:pt x="696" y="1136"/>
                  </a:lnTo>
                  <a:lnTo>
                    <a:pt x="680" y="1136"/>
                  </a:lnTo>
                  <a:lnTo>
                    <a:pt x="664" y="1136"/>
                  </a:lnTo>
                  <a:lnTo>
                    <a:pt x="648" y="1136"/>
                  </a:lnTo>
                  <a:lnTo>
                    <a:pt x="632" y="1136"/>
                  </a:lnTo>
                  <a:lnTo>
                    <a:pt x="616" y="1136"/>
                  </a:lnTo>
                  <a:lnTo>
                    <a:pt x="584" y="1136"/>
                  </a:lnTo>
                  <a:lnTo>
                    <a:pt x="568" y="1136"/>
                  </a:lnTo>
                  <a:lnTo>
                    <a:pt x="552" y="1136"/>
                  </a:lnTo>
                  <a:lnTo>
                    <a:pt x="536" y="1136"/>
                  </a:lnTo>
                  <a:lnTo>
                    <a:pt x="520" y="1136"/>
                  </a:lnTo>
                  <a:lnTo>
                    <a:pt x="504" y="1136"/>
                  </a:lnTo>
                  <a:lnTo>
                    <a:pt x="488" y="1136"/>
                  </a:lnTo>
                  <a:lnTo>
                    <a:pt x="472" y="1136"/>
                  </a:lnTo>
                  <a:lnTo>
                    <a:pt x="440" y="1136"/>
                  </a:lnTo>
                  <a:lnTo>
                    <a:pt x="424" y="1136"/>
                  </a:lnTo>
                  <a:lnTo>
                    <a:pt x="460" y="1114"/>
                  </a:lnTo>
                  <a:lnTo>
                    <a:pt x="444" y="1146"/>
                  </a:lnTo>
                  <a:cubicBezTo>
                    <a:pt x="437" y="1160"/>
                    <a:pt x="424" y="1168"/>
                    <a:pt x="408" y="1168"/>
                  </a:cubicBezTo>
                  <a:lnTo>
                    <a:pt x="392" y="1168"/>
                  </a:lnTo>
                  <a:lnTo>
                    <a:pt x="376" y="1168"/>
                  </a:lnTo>
                  <a:lnTo>
                    <a:pt x="414" y="1141"/>
                  </a:lnTo>
                  <a:lnTo>
                    <a:pt x="398" y="1189"/>
                  </a:lnTo>
                  <a:cubicBezTo>
                    <a:pt x="393" y="1205"/>
                    <a:pt x="378" y="1216"/>
                    <a:pt x="360" y="1216"/>
                  </a:cubicBezTo>
                  <a:lnTo>
                    <a:pt x="344" y="1216"/>
                  </a:lnTo>
                  <a:lnTo>
                    <a:pt x="328" y="1216"/>
                  </a:lnTo>
                  <a:lnTo>
                    <a:pt x="296" y="1216"/>
                  </a:lnTo>
                  <a:lnTo>
                    <a:pt x="332" y="1194"/>
                  </a:lnTo>
                  <a:lnTo>
                    <a:pt x="316" y="1226"/>
                  </a:lnTo>
                  <a:cubicBezTo>
                    <a:pt x="309" y="1240"/>
                    <a:pt x="296" y="1248"/>
                    <a:pt x="280" y="1248"/>
                  </a:cubicBezTo>
                  <a:lnTo>
                    <a:pt x="264" y="1248"/>
                  </a:lnTo>
                  <a:lnTo>
                    <a:pt x="248" y="1248"/>
                  </a:lnTo>
                  <a:lnTo>
                    <a:pt x="232" y="1248"/>
                  </a:lnTo>
                  <a:lnTo>
                    <a:pt x="216" y="1248"/>
                  </a:lnTo>
                  <a:lnTo>
                    <a:pt x="200" y="1248"/>
                  </a:lnTo>
                  <a:lnTo>
                    <a:pt x="184" y="1248"/>
                  </a:lnTo>
                  <a:lnTo>
                    <a:pt x="152" y="1248"/>
                  </a:lnTo>
                  <a:lnTo>
                    <a:pt x="188" y="1226"/>
                  </a:lnTo>
                  <a:lnTo>
                    <a:pt x="172" y="1258"/>
                  </a:lnTo>
                  <a:cubicBezTo>
                    <a:pt x="165" y="1272"/>
                    <a:pt x="152" y="1280"/>
                    <a:pt x="136" y="1280"/>
                  </a:cubicBezTo>
                  <a:lnTo>
                    <a:pt x="120" y="1280"/>
                  </a:lnTo>
                  <a:lnTo>
                    <a:pt x="104" y="1280"/>
                  </a:lnTo>
                  <a:lnTo>
                    <a:pt x="88" y="1280"/>
                  </a:lnTo>
                  <a:lnTo>
                    <a:pt x="72" y="1280"/>
                  </a:lnTo>
                  <a:lnTo>
                    <a:pt x="56" y="1280"/>
                  </a:lnTo>
                  <a:lnTo>
                    <a:pt x="40" y="1280"/>
                  </a:lnTo>
                  <a:cubicBezTo>
                    <a:pt x="18" y="1280"/>
                    <a:pt x="0" y="1263"/>
                    <a:pt x="0" y="1240"/>
                  </a:cubicBezTo>
                  <a:cubicBezTo>
                    <a:pt x="0" y="1218"/>
                    <a:pt x="18" y="1200"/>
                    <a:pt x="40" y="1200"/>
                  </a:cubicBezTo>
                  <a:close/>
                </a:path>
              </a:pathLst>
            </a:custGeom>
            <a:grpFill/>
            <a:ln w="4763"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2400" dirty="0">
                <a:solidFill>
                  <a:srgbClr val="000000"/>
                </a:solidFill>
                <a:latin typeface="Arial Narrow"/>
                <a:cs typeface="Arial Narrow"/>
              </a:endParaRPr>
            </a:p>
          </p:txBody>
        </p:sp>
      </p:grpSp>
      <p:sp>
        <p:nvSpPr>
          <p:cNvPr id="268" name="Rectangle 64">
            <a:extLst>
              <a:ext uri="{FF2B5EF4-FFF2-40B4-BE49-F238E27FC236}">
                <a16:creationId xmlns:a16="http://schemas.microsoft.com/office/drawing/2014/main" id="{95765BC0-9A63-42A7-93B6-2C7D8F650B81}"/>
              </a:ext>
            </a:extLst>
          </p:cNvPr>
          <p:cNvSpPr>
            <a:spLocks noChangeArrowheads="1"/>
          </p:cNvSpPr>
          <p:nvPr/>
        </p:nvSpPr>
        <p:spPr bwMode="auto">
          <a:xfrm>
            <a:off x="5275807"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13524</a:t>
            </a:r>
            <a:endParaRPr lang="en-US" altLang="en-US" sz="3600" dirty="0">
              <a:solidFill>
                <a:srgbClr val="000000"/>
              </a:solidFill>
              <a:latin typeface="Arial Narrow"/>
              <a:cs typeface="Arial Narrow"/>
            </a:endParaRPr>
          </a:p>
        </p:txBody>
      </p:sp>
      <p:sp>
        <p:nvSpPr>
          <p:cNvPr id="269" name="Rectangle 65">
            <a:extLst>
              <a:ext uri="{FF2B5EF4-FFF2-40B4-BE49-F238E27FC236}">
                <a16:creationId xmlns:a16="http://schemas.microsoft.com/office/drawing/2014/main" id="{4EE84599-CD2D-48C4-83AB-B5765AD0A61B}"/>
              </a:ext>
            </a:extLst>
          </p:cNvPr>
          <p:cNvSpPr>
            <a:spLocks noChangeArrowheads="1"/>
          </p:cNvSpPr>
          <p:nvPr/>
        </p:nvSpPr>
        <p:spPr bwMode="auto">
          <a:xfrm>
            <a:off x="6128870" y="5435834"/>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12467</a:t>
            </a:r>
            <a:endParaRPr lang="en-US" altLang="en-US" sz="3600" dirty="0">
              <a:solidFill>
                <a:srgbClr val="000000"/>
              </a:solidFill>
              <a:latin typeface="Arial Narrow"/>
              <a:cs typeface="Arial Narrow"/>
            </a:endParaRPr>
          </a:p>
        </p:txBody>
      </p:sp>
      <p:sp>
        <p:nvSpPr>
          <p:cNvPr id="270" name="Rectangle 66">
            <a:extLst>
              <a:ext uri="{FF2B5EF4-FFF2-40B4-BE49-F238E27FC236}">
                <a16:creationId xmlns:a16="http://schemas.microsoft.com/office/drawing/2014/main" id="{E0B9C77C-22A3-4F2E-B882-8203D9A3E39C}"/>
              </a:ext>
            </a:extLst>
          </p:cNvPr>
          <p:cNvSpPr>
            <a:spLocks noChangeArrowheads="1"/>
          </p:cNvSpPr>
          <p:nvPr/>
        </p:nvSpPr>
        <p:spPr bwMode="auto">
          <a:xfrm>
            <a:off x="7000923" y="5435834"/>
            <a:ext cx="2564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8080</a:t>
            </a:r>
            <a:endParaRPr lang="en-US" altLang="en-US" sz="3600" dirty="0">
              <a:solidFill>
                <a:srgbClr val="000000"/>
              </a:solidFill>
              <a:latin typeface="Arial Narrow"/>
              <a:cs typeface="Arial Narrow"/>
            </a:endParaRPr>
          </a:p>
        </p:txBody>
      </p:sp>
      <p:sp>
        <p:nvSpPr>
          <p:cNvPr id="271" name="Rectangle 67">
            <a:extLst>
              <a:ext uri="{FF2B5EF4-FFF2-40B4-BE49-F238E27FC236}">
                <a16:creationId xmlns:a16="http://schemas.microsoft.com/office/drawing/2014/main" id="{5CD009F3-5E34-4427-82AA-8ED154E2C6B8}"/>
              </a:ext>
            </a:extLst>
          </p:cNvPr>
          <p:cNvSpPr>
            <a:spLocks noChangeArrowheads="1"/>
          </p:cNvSpPr>
          <p:nvPr/>
        </p:nvSpPr>
        <p:spPr bwMode="auto">
          <a:xfrm>
            <a:off x="7852526" y="5435834"/>
            <a:ext cx="2564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3928</a:t>
            </a:r>
            <a:endParaRPr lang="en-US" altLang="en-US" sz="3600" dirty="0">
              <a:solidFill>
                <a:srgbClr val="000000"/>
              </a:solidFill>
              <a:latin typeface="Arial Narrow"/>
              <a:cs typeface="Arial Narrow"/>
            </a:endParaRPr>
          </a:p>
        </p:txBody>
      </p:sp>
      <p:sp>
        <p:nvSpPr>
          <p:cNvPr id="272" name="Rectangle 68">
            <a:extLst>
              <a:ext uri="{FF2B5EF4-FFF2-40B4-BE49-F238E27FC236}">
                <a16:creationId xmlns:a16="http://schemas.microsoft.com/office/drawing/2014/main" id="{49297BD3-6503-4FDB-8A02-1D6CC60EF708}"/>
              </a:ext>
            </a:extLst>
          </p:cNvPr>
          <p:cNvSpPr>
            <a:spLocks noChangeArrowheads="1"/>
          </p:cNvSpPr>
          <p:nvPr/>
        </p:nvSpPr>
        <p:spPr bwMode="auto">
          <a:xfrm>
            <a:off x="8724579" y="5435834"/>
            <a:ext cx="19236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891</a:t>
            </a:r>
            <a:endParaRPr lang="en-US" altLang="en-US" sz="3600" dirty="0">
              <a:solidFill>
                <a:srgbClr val="000000"/>
              </a:solidFill>
              <a:latin typeface="Arial Narrow"/>
              <a:cs typeface="Arial Narrow"/>
            </a:endParaRPr>
          </a:p>
        </p:txBody>
      </p:sp>
      <p:sp>
        <p:nvSpPr>
          <p:cNvPr id="273" name="Rectangle 75">
            <a:extLst>
              <a:ext uri="{FF2B5EF4-FFF2-40B4-BE49-F238E27FC236}">
                <a16:creationId xmlns:a16="http://schemas.microsoft.com/office/drawing/2014/main" id="{FE0A2EFC-212B-47C2-8B12-7DB7E8C73D7E}"/>
              </a:ext>
            </a:extLst>
          </p:cNvPr>
          <p:cNvSpPr>
            <a:spLocks noChangeArrowheads="1"/>
          </p:cNvSpPr>
          <p:nvPr/>
        </p:nvSpPr>
        <p:spPr bwMode="auto">
          <a:xfrm>
            <a:off x="5275807"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13548</a:t>
            </a:r>
            <a:endParaRPr lang="en-US" altLang="en-US" sz="3600" dirty="0">
              <a:solidFill>
                <a:srgbClr val="000000"/>
              </a:solidFill>
              <a:latin typeface="Arial Narrow"/>
              <a:cs typeface="Arial Narrow"/>
            </a:endParaRPr>
          </a:p>
        </p:txBody>
      </p:sp>
      <p:sp>
        <p:nvSpPr>
          <p:cNvPr id="274" name="Rectangle 76">
            <a:extLst>
              <a:ext uri="{FF2B5EF4-FFF2-40B4-BE49-F238E27FC236}">
                <a16:creationId xmlns:a16="http://schemas.microsoft.com/office/drawing/2014/main" id="{4B06FDF6-E5AC-4916-ABD2-31E6E740DF0E}"/>
              </a:ext>
            </a:extLst>
          </p:cNvPr>
          <p:cNvSpPr>
            <a:spLocks noChangeArrowheads="1"/>
          </p:cNvSpPr>
          <p:nvPr/>
        </p:nvSpPr>
        <p:spPr bwMode="auto">
          <a:xfrm>
            <a:off x="6128870" y="5564422"/>
            <a:ext cx="320601"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12598</a:t>
            </a:r>
            <a:endParaRPr lang="en-US" altLang="en-US" sz="3600" dirty="0">
              <a:solidFill>
                <a:srgbClr val="000000"/>
              </a:solidFill>
              <a:latin typeface="Arial Narrow"/>
              <a:cs typeface="Arial Narrow"/>
            </a:endParaRPr>
          </a:p>
        </p:txBody>
      </p:sp>
      <p:sp>
        <p:nvSpPr>
          <p:cNvPr id="275" name="Rectangle 77">
            <a:extLst>
              <a:ext uri="{FF2B5EF4-FFF2-40B4-BE49-F238E27FC236}">
                <a16:creationId xmlns:a16="http://schemas.microsoft.com/office/drawing/2014/main" id="{9786E6F7-71CC-4957-BCD5-3007EA1F1538}"/>
              </a:ext>
            </a:extLst>
          </p:cNvPr>
          <p:cNvSpPr>
            <a:spLocks noChangeArrowheads="1"/>
          </p:cNvSpPr>
          <p:nvPr/>
        </p:nvSpPr>
        <p:spPr bwMode="auto">
          <a:xfrm>
            <a:off x="7000923" y="5564422"/>
            <a:ext cx="2564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8204</a:t>
            </a:r>
            <a:endParaRPr lang="en-US" altLang="en-US" sz="3600" dirty="0">
              <a:solidFill>
                <a:srgbClr val="000000"/>
              </a:solidFill>
              <a:latin typeface="Arial Narrow"/>
              <a:cs typeface="Arial Narrow"/>
            </a:endParaRPr>
          </a:p>
        </p:txBody>
      </p:sp>
      <p:sp>
        <p:nvSpPr>
          <p:cNvPr id="276" name="Rectangle 78">
            <a:extLst>
              <a:ext uri="{FF2B5EF4-FFF2-40B4-BE49-F238E27FC236}">
                <a16:creationId xmlns:a16="http://schemas.microsoft.com/office/drawing/2014/main" id="{6B6130B5-2A3C-4B65-8375-9F7B77177899}"/>
              </a:ext>
            </a:extLst>
          </p:cNvPr>
          <p:cNvSpPr>
            <a:spLocks noChangeArrowheads="1"/>
          </p:cNvSpPr>
          <p:nvPr/>
        </p:nvSpPr>
        <p:spPr bwMode="auto">
          <a:xfrm>
            <a:off x="7852526" y="5564422"/>
            <a:ext cx="2564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3942</a:t>
            </a:r>
            <a:endParaRPr lang="en-US" altLang="en-US" sz="3600" dirty="0">
              <a:solidFill>
                <a:srgbClr val="000000"/>
              </a:solidFill>
              <a:latin typeface="Arial Narrow"/>
              <a:cs typeface="Arial Narrow"/>
            </a:endParaRPr>
          </a:p>
        </p:txBody>
      </p:sp>
      <p:sp>
        <p:nvSpPr>
          <p:cNvPr id="277" name="Rectangle 79">
            <a:extLst>
              <a:ext uri="{FF2B5EF4-FFF2-40B4-BE49-F238E27FC236}">
                <a16:creationId xmlns:a16="http://schemas.microsoft.com/office/drawing/2014/main" id="{F9D7BCB8-E4D9-4618-AC61-C251B9683359}"/>
              </a:ext>
            </a:extLst>
          </p:cNvPr>
          <p:cNvSpPr>
            <a:spLocks noChangeArrowheads="1"/>
          </p:cNvSpPr>
          <p:nvPr/>
        </p:nvSpPr>
        <p:spPr bwMode="auto">
          <a:xfrm>
            <a:off x="8724579" y="5564422"/>
            <a:ext cx="19236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888</a:t>
            </a:r>
            <a:endParaRPr lang="en-US" altLang="en-US" sz="3600" dirty="0">
              <a:solidFill>
                <a:srgbClr val="000000"/>
              </a:solidFill>
              <a:latin typeface="Arial Narrow"/>
              <a:cs typeface="Arial Narrow"/>
            </a:endParaRPr>
          </a:p>
        </p:txBody>
      </p:sp>
      <p:grpSp>
        <p:nvGrpSpPr>
          <p:cNvPr id="278" name="Group 277">
            <a:extLst>
              <a:ext uri="{FF2B5EF4-FFF2-40B4-BE49-F238E27FC236}">
                <a16:creationId xmlns:a16="http://schemas.microsoft.com/office/drawing/2014/main" id="{C383574A-B158-481C-B01F-CEA567D78EC0}"/>
              </a:ext>
            </a:extLst>
          </p:cNvPr>
          <p:cNvGrpSpPr/>
          <p:nvPr/>
        </p:nvGrpSpPr>
        <p:grpSpPr>
          <a:xfrm>
            <a:off x="4669001" y="1878199"/>
            <a:ext cx="4317052" cy="3344248"/>
            <a:chOff x="4669001" y="1808523"/>
            <a:chExt cx="4317052" cy="3344248"/>
          </a:xfrm>
        </p:grpSpPr>
        <p:sp>
          <p:nvSpPr>
            <p:cNvPr id="279" name="Rectangle 9">
              <a:extLst>
                <a:ext uri="{FF2B5EF4-FFF2-40B4-BE49-F238E27FC236}">
                  <a16:creationId xmlns:a16="http://schemas.microsoft.com/office/drawing/2014/main" id="{273322D4-E419-47C5-9CBE-096366C2F6AC}"/>
                </a:ext>
              </a:extLst>
            </p:cNvPr>
            <p:cNvSpPr>
              <a:spLocks noChangeArrowheads="1"/>
            </p:cNvSpPr>
            <p:nvPr/>
          </p:nvSpPr>
          <p:spPr bwMode="auto">
            <a:xfrm>
              <a:off x="5370754" y="4833938"/>
              <a:ext cx="3406412" cy="0"/>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80" name="Freeform 10">
              <a:extLst>
                <a:ext uri="{FF2B5EF4-FFF2-40B4-BE49-F238E27FC236}">
                  <a16:creationId xmlns:a16="http://schemas.microsoft.com/office/drawing/2014/main" id="{B7031E19-9129-4F9D-875B-D8D3E91FF01A}"/>
                </a:ext>
              </a:extLst>
            </p:cNvPr>
            <p:cNvSpPr>
              <a:spLocks noEditPoints="1"/>
            </p:cNvSpPr>
            <p:nvPr/>
          </p:nvSpPr>
          <p:spPr bwMode="auto">
            <a:xfrm>
              <a:off x="5367833" y="4837112"/>
              <a:ext cx="3410794" cy="54864"/>
            </a:xfrm>
            <a:custGeom>
              <a:avLst/>
              <a:gdLst>
                <a:gd name="T0" fmla="*/ 3 w 2335"/>
                <a:gd name="T1" fmla="*/ 0 h 19"/>
                <a:gd name="T2" fmla="*/ 3 w 2335"/>
                <a:gd name="T3" fmla="*/ 19 h 19"/>
                <a:gd name="T4" fmla="*/ 0 w 2335"/>
                <a:gd name="T5" fmla="*/ 19 h 19"/>
                <a:gd name="T6" fmla="*/ 0 w 2335"/>
                <a:gd name="T7" fmla="*/ 0 h 19"/>
                <a:gd name="T8" fmla="*/ 3 w 2335"/>
                <a:gd name="T9" fmla="*/ 0 h 19"/>
                <a:gd name="T10" fmla="*/ 585 w 2335"/>
                <a:gd name="T11" fmla="*/ 0 h 19"/>
                <a:gd name="T12" fmla="*/ 585 w 2335"/>
                <a:gd name="T13" fmla="*/ 19 h 19"/>
                <a:gd name="T14" fmla="*/ 582 w 2335"/>
                <a:gd name="T15" fmla="*/ 19 h 19"/>
                <a:gd name="T16" fmla="*/ 582 w 2335"/>
                <a:gd name="T17" fmla="*/ 0 h 19"/>
                <a:gd name="T18" fmla="*/ 585 w 2335"/>
                <a:gd name="T19" fmla="*/ 0 h 19"/>
                <a:gd name="T20" fmla="*/ 1169 w 2335"/>
                <a:gd name="T21" fmla="*/ 0 h 19"/>
                <a:gd name="T22" fmla="*/ 1169 w 2335"/>
                <a:gd name="T23" fmla="*/ 19 h 19"/>
                <a:gd name="T24" fmla="*/ 1166 w 2335"/>
                <a:gd name="T25" fmla="*/ 19 h 19"/>
                <a:gd name="T26" fmla="*/ 1166 w 2335"/>
                <a:gd name="T27" fmla="*/ 0 h 19"/>
                <a:gd name="T28" fmla="*/ 1169 w 2335"/>
                <a:gd name="T29" fmla="*/ 0 h 19"/>
                <a:gd name="T30" fmla="*/ 1751 w 2335"/>
                <a:gd name="T31" fmla="*/ 0 h 19"/>
                <a:gd name="T32" fmla="*/ 1751 w 2335"/>
                <a:gd name="T33" fmla="*/ 19 h 19"/>
                <a:gd name="T34" fmla="*/ 1748 w 2335"/>
                <a:gd name="T35" fmla="*/ 19 h 19"/>
                <a:gd name="T36" fmla="*/ 1748 w 2335"/>
                <a:gd name="T37" fmla="*/ 0 h 19"/>
                <a:gd name="T38" fmla="*/ 1751 w 2335"/>
                <a:gd name="T39" fmla="*/ 0 h 19"/>
                <a:gd name="T40" fmla="*/ 2335 w 2335"/>
                <a:gd name="T41" fmla="*/ 0 h 19"/>
                <a:gd name="T42" fmla="*/ 2335 w 2335"/>
                <a:gd name="T43" fmla="*/ 19 h 19"/>
                <a:gd name="T44" fmla="*/ 2333 w 2335"/>
                <a:gd name="T45" fmla="*/ 19 h 19"/>
                <a:gd name="T46" fmla="*/ 2333 w 2335"/>
                <a:gd name="T47" fmla="*/ 0 h 19"/>
                <a:gd name="T48" fmla="*/ 2335 w 2335"/>
                <a:gd name="T4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35" h="19">
                  <a:moveTo>
                    <a:pt x="3" y="0"/>
                  </a:moveTo>
                  <a:lnTo>
                    <a:pt x="3" y="19"/>
                  </a:lnTo>
                  <a:lnTo>
                    <a:pt x="0" y="19"/>
                  </a:lnTo>
                  <a:lnTo>
                    <a:pt x="0" y="0"/>
                  </a:lnTo>
                  <a:lnTo>
                    <a:pt x="3" y="0"/>
                  </a:lnTo>
                  <a:close/>
                  <a:moveTo>
                    <a:pt x="585" y="0"/>
                  </a:moveTo>
                  <a:lnTo>
                    <a:pt x="585" y="19"/>
                  </a:lnTo>
                  <a:lnTo>
                    <a:pt x="582" y="19"/>
                  </a:lnTo>
                  <a:lnTo>
                    <a:pt x="582" y="0"/>
                  </a:lnTo>
                  <a:lnTo>
                    <a:pt x="585" y="0"/>
                  </a:lnTo>
                  <a:close/>
                  <a:moveTo>
                    <a:pt x="1169" y="0"/>
                  </a:moveTo>
                  <a:lnTo>
                    <a:pt x="1169" y="19"/>
                  </a:lnTo>
                  <a:lnTo>
                    <a:pt x="1166" y="19"/>
                  </a:lnTo>
                  <a:lnTo>
                    <a:pt x="1166" y="0"/>
                  </a:lnTo>
                  <a:lnTo>
                    <a:pt x="1169" y="0"/>
                  </a:lnTo>
                  <a:close/>
                  <a:moveTo>
                    <a:pt x="1751" y="0"/>
                  </a:moveTo>
                  <a:lnTo>
                    <a:pt x="1751" y="19"/>
                  </a:lnTo>
                  <a:lnTo>
                    <a:pt x="1748" y="19"/>
                  </a:lnTo>
                  <a:lnTo>
                    <a:pt x="1748" y="0"/>
                  </a:lnTo>
                  <a:lnTo>
                    <a:pt x="1751" y="0"/>
                  </a:lnTo>
                  <a:close/>
                  <a:moveTo>
                    <a:pt x="2335" y="0"/>
                  </a:moveTo>
                  <a:lnTo>
                    <a:pt x="2335" y="19"/>
                  </a:lnTo>
                  <a:lnTo>
                    <a:pt x="2333" y="19"/>
                  </a:lnTo>
                  <a:lnTo>
                    <a:pt x="2333" y="0"/>
                  </a:lnTo>
                  <a:lnTo>
                    <a:pt x="2335" y="0"/>
                  </a:lnTo>
                  <a:close/>
                </a:path>
              </a:pathLst>
            </a:custGeom>
            <a:solidFill>
              <a:srgbClr val="868686"/>
            </a:solid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81" name="Rectangle 19">
              <a:extLst>
                <a:ext uri="{FF2B5EF4-FFF2-40B4-BE49-F238E27FC236}">
                  <a16:creationId xmlns:a16="http://schemas.microsoft.com/office/drawing/2014/main" id="{A018A2EF-C463-4157-86D4-E9A977FE3AD2}"/>
                </a:ext>
              </a:extLst>
            </p:cNvPr>
            <p:cNvSpPr>
              <a:spLocks noChangeArrowheads="1"/>
            </p:cNvSpPr>
            <p:nvPr/>
          </p:nvSpPr>
          <p:spPr bwMode="auto">
            <a:xfrm>
              <a:off x="5057069" y="4713648"/>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0%</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2" name="Rectangle 20">
              <a:extLst>
                <a:ext uri="{FF2B5EF4-FFF2-40B4-BE49-F238E27FC236}">
                  <a16:creationId xmlns:a16="http://schemas.microsoft.com/office/drawing/2014/main" id="{8BDD0802-9411-4173-A1E3-2827326D7627}"/>
                </a:ext>
              </a:extLst>
            </p:cNvPr>
            <p:cNvSpPr>
              <a:spLocks noChangeArrowheads="1"/>
            </p:cNvSpPr>
            <p:nvPr/>
          </p:nvSpPr>
          <p:spPr bwMode="auto">
            <a:xfrm>
              <a:off x="5057069" y="4132623"/>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2%</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3" name="Rectangle 21">
              <a:extLst>
                <a:ext uri="{FF2B5EF4-FFF2-40B4-BE49-F238E27FC236}">
                  <a16:creationId xmlns:a16="http://schemas.microsoft.com/office/drawing/2014/main" id="{C545CCB6-2FCD-4758-982D-86518483591F}"/>
                </a:ext>
              </a:extLst>
            </p:cNvPr>
            <p:cNvSpPr>
              <a:spLocks noChangeArrowheads="1"/>
            </p:cNvSpPr>
            <p:nvPr/>
          </p:nvSpPr>
          <p:spPr bwMode="auto">
            <a:xfrm>
              <a:off x="5057069" y="3551598"/>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4%</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4" name="Rectangle 22">
              <a:extLst>
                <a:ext uri="{FF2B5EF4-FFF2-40B4-BE49-F238E27FC236}">
                  <a16:creationId xmlns:a16="http://schemas.microsoft.com/office/drawing/2014/main" id="{BEC5699B-6F0F-43CE-8554-DD7FC8F53B5B}"/>
                </a:ext>
              </a:extLst>
            </p:cNvPr>
            <p:cNvSpPr>
              <a:spLocks noChangeArrowheads="1"/>
            </p:cNvSpPr>
            <p:nvPr/>
          </p:nvSpPr>
          <p:spPr bwMode="auto">
            <a:xfrm>
              <a:off x="5057069" y="2970573"/>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6%</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5" name="Rectangle 23">
              <a:extLst>
                <a:ext uri="{FF2B5EF4-FFF2-40B4-BE49-F238E27FC236}">
                  <a16:creationId xmlns:a16="http://schemas.microsoft.com/office/drawing/2014/main" id="{E00FEC18-7B2B-4FF3-868D-5B0C901E079D}"/>
                </a:ext>
              </a:extLst>
            </p:cNvPr>
            <p:cNvSpPr>
              <a:spLocks noChangeArrowheads="1"/>
            </p:cNvSpPr>
            <p:nvPr/>
          </p:nvSpPr>
          <p:spPr bwMode="auto">
            <a:xfrm>
              <a:off x="5057069" y="2389548"/>
              <a:ext cx="24205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8%</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6" name="Rectangle 24">
              <a:extLst>
                <a:ext uri="{FF2B5EF4-FFF2-40B4-BE49-F238E27FC236}">
                  <a16:creationId xmlns:a16="http://schemas.microsoft.com/office/drawing/2014/main" id="{132998EA-FF01-4179-ADDA-CE38E644EF5E}"/>
                </a:ext>
              </a:extLst>
            </p:cNvPr>
            <p:cNvSpPr>
              <a:spLocks noChangeArrowheads="1"/>
            </p:cNvSpPr>
            <p:nvPr/>
          </p:nvSpPr>
          <p:spPr bwMode="auto">
            <a:xfrm>
              <a:off x="4976295" y="1808523"/>
              <a:ext cx="33502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10%</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87" name="Rectangle 25">
              <a:extLst>
                <a:ext uri="{FF2B5EF4-FFF2-40B4-BE49-F238E27FC236}">
                  <a16:creationId xmlns:a16="http://schemas.microsoft.com/office/drawing/2014/main" id="{F5B7EC73-B881-4E43-8280-3861698D1667}"/>
                </a:ext>
              </a:extLst>
            </p:cNvPr>
            <p:cNvSpPr>
              <a:spLocks noChangeArrowheads="1"/>
            </p:cNvSpPr>
            <p:nvPr/>
          </p:nvSpPr>
          <p:spPr bwMode="auto">
            <a:xfrm>
              <a:off x="5248131" y="4906550"/>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360</a:t>
              </a:r>
            </a:p>
          </p:txBody>
        </p:sp>
        <p:sp>
          <p:nvSpPr>
            <p:cNvPr id="288" name="Rectangle 26">
              <a:extLst>
                <a:ext uri="{FF2B5EF4-FFF2-40B4-BE49-F238E27FC236}">
                  <a16:creationId xmlns:a16="http://schemas.microsoft.com/office/drawing/2014/main" id="{BA542496-1C53-4537-B4A9-CCA68966DF79}"/>
                </a:ext>
              </a:extLst>
            </p:cNvPr>
            <p:cNvSpPr>
              <a:spLocks noChangeArrowheads="1"/>
            </p:cNvSpPr>
            <p:nvPr/>
          </p:nvSpPr>
          <p:spPr bwMode="auto">
            <a:xfrm>
              <a:off x="6099734" y="4906550"/>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540</a:t>
              </a:r>
            </a:p>
          </p:txBody>
        </p:sp>
        <p:sp>
          <p:nvSpPr>
            <p:cNvPr id="289" name="Rectangle 27">
              <a:extLst>
                <a:ext uri="{FF2B5EF4-FFF2-40B4-BE49-F238E27FC236}">
                  <a16:creationId xmlns:a16="http://schemas.microsoft.com/office/drawing/2014/main" id="{F228CD95-4077-4F2D-B496-1BB07CB0A60A}"/>
                </a:ext>
              </a:extLst>
            </p:cNvPr>
            <p:cNvSpPr>
              <a:spLocks noChangeArrowheads="1"/>
            </p:cNvSpPr>
            <p:nvPr/>
          </p:nvSpPr>
          <p:spPr bwMode="auto">
            <a:xfrm>
              <a:off x="6951337" y="4906550"/>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720</a:t>
              </a:r>
            </a:p>
          </p:txBody>
        </p:sp>
        <p:sp>
          <p:nvSpPr>
            <p:cNvPr id="290" name="Rectangle 28">
              <a:extLst>
                <a:ext uri="{FF2B5EF4-FFF2-40B4-BE49-F238E27FC236}">
                  <a16:creationId xmlns:a16="http://schemas.microsoft.com/office/drawing/2014/main" id="{0FBCFD36-88F9-475F-AFE4-D4BA61683BFF}"/>
                </a:ext>
              </a:extLst>
            </p:cNvPr>
            <p:cNvSpPr>
              <a:spLocks noChangeArrowheads="1"/>
            </p:cNvSpPr>
            <p:nvPr/>
          </p:nvSpPr>
          <p:spPr bwMode="auto">
            <a:xfrm>
              <a:off x="7802940" y="4906550"/>
              <a:ext cx="2789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900</a:t>
              </a:r>
            </a:p>
          </p:txBody>
        </p:sp>
        <p:sp>
          <p:nvSpPr>
            <p:cNvPr id="291" name="Rectangle 29">
              <a:extLst>
                <a:ext uri="{FF2B5EF4-FFF2-40B4-BE49-F238E27FC236}">
                  <a16:creationId xmlns:a16="http://schemas.microsoft.com/office/drawing/2014/main" id="{77BA45E4-14AA-42BA-9D4A-5522C4A8A3FE}"/>
                </a:ext>
              </a:extLst>
            </p:cNvPr>
            <p:cNvSpPr>
              <a:spLocks noChangeArrowheads="1"/>
            </p:cNvSpPr>
            <p:nvPr/>
          </p:nvSpPr>
          <p:spPr bwMode="auto">
            <a:xfrm>
              <a:off x="8614155" y="4906550"/>
              <a:ext cx="37189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1080</a:t>
              </a:r>
            </a:p>
          </p:txBody>
        </p:sp>
        <p:sp>
          <p:nvSpPr>
            <p:cNvPr id="292" name="Rectangle 30">
              <a:extLst>
                <a:ext uri="{FF2B5EF4-FFF2-40B4-BE49-F238E27FC236}">
                  <a16:creationId xmlns:a16="http://schemas.microsoft.com/office/drawing/2014/main" id="{3460E053-F9C1-4E01-ACFD-BCD4479AA0DE}"/>
                </a:ext>
              </a:extLst>
            </p:cNvPr>
            <p:cNvSpPr>
              <a:spLocks noChangeArrowheads="1"/>
            </p:cNvSpPr>
            <p:nvPr/>
          </p:nvSpPr>
          <p:spPr bwMode="auto">
            <a:xfrm rot="16200000">
              <a:off x="3659751" y="3174499"/>
              <a:ext cx="22955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Arial Narrow"/>
                  <a:cs typeface="Arial Narrow"/>
                </a:rPr>
                <a:t>Cumulative Incidence (%)</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93" name="Rectangle 89">
              <a:extLst>
                <a:ext uri="{FF2B5EF4-FFF2-40B4-BE49-F238E27FC236}">
                  <a16:creationId xmlns:a16="http://schemas.microsoft.com/office/drawing/2014/main" id="{7C2ED49F-F859-4B98-B805-CBE234A6C0AA}"/>
                </a:ext>
              </a:extLst>
            </p:cNvPr>
            <p:cNvSpPr>
              <a:spLocks noChangeArrowheads="1"/>
            </p:cNvSpPr>
            <p:nvPr/>
          </p:nvSpPr>
          <p:spPr bwMode="auto">
            <a:xfrm>
              <a:off x="5454194" y="1859020"/>
              <a:ext cx="146193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Hazard ratio 0.81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(95% CI, 0.73-0.89)</a:t>
              </a:r>
              <a:endParaRPr kumimoji="0" lang="en-US" altLang="en-US" sz="1600" b="0" i="0" u="none" strike="noStrike" kern="0" cap="none" spc="0" normalizeH="0" baseline="0" noProof="0" dirty="0">
                <a:ln>
                  <a:noFill/>
                </a:ln>
                <a:solidFill>
                  <a:srgbClr val="000000"/>
                </a:solidFill>
                <a:effectLst/>
                <a:uLnTx/>
                <a:uFillTx/>
                <a:latin typeface="Arial Narrow"/>
                <a:cs typeface="Arial Narrow"/>
              </a:endParaRPr>
            </a:p>
          </p:txBody>
        </p:sp>
        <p:sp>
          <p:nvSpPr>
            <p:cNvPr id="294" name="Rectangle 7">
              <a:extLst>
                <a:ext uri="{FF2B5EF4-FFF2-40B4-BE49-F238E27FC236}">
                  <a16:creationId xmlns:a16="http://schemas.microsoft.com/office/drawing/2014/main" id="{FEADA5BC-1613-421D-AB87-BFF187F6C3BA}"/>
                </a:ext>
              </a:extLst>
            </p:cNvPr>
            <p:cNvSpPr>
              <a:spLocks noChangeArrowheads="1"/>
            </p:cNvSpPr>
            <p:nvPr/>
          </p:nvSpPr>
          <p:spPr bwMode="auto">
            <a:xfrm>
              <a:off x="5376300" y="1928813"/>
              <a:ext cx="0" cy="2908300"/>
            </a:xfrm>
            <a:prstGeom prst="rect">
              <a:avLst/>
            </a:prstGeom>
            <a:solidFill>
              <a:srgbClr val="013161"/>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95" name="Freeform 36">
              <a:extLst>
                <a:ext uri="{FF2B5EF4-FFF2-40B4-BE49-F238E27FC236}">
                  <a16:creationId xmlns:a16="http://schemas.microsoft.com/office/drawing/2014/main" id="{7C55AD87-8B42-451E-9390-98FDD96D1403}"/>
                </a:ext>
              </a:extLst>
            </p:cNvPr>
            <p:cNvSpPr>
              <a:spLocks noEditPoints="1"/>
            </p:cNvSpPr>
            <p:nvPr/>
          </p:nvSpPr>
          <p:spPr bwMode="auto">
            <a:xfrm>
              <a:off x="5313042" y="1920346"/>
              <a:ext cx="54791" cy="2917825"/>
            </a:xfrm>
            <a:custGeom>
              <a:avLst/>
              <a:gdLst>
                <a:gd name="T0" fmla="*/ 0 w 18"/>
                <a:gd name="T1" fmla="*/ 1835 h 1838"/>
                <a:gd name="T2" fmla="*/ 18 w 18"/>
                <a:gd name="T3" fmla="*/ 1835 h 1838"/>
                <a:gd name="T4" fmla="*/ 18 w 18"/>
                <a:gd name="T5" fmla="*/ 1838 h 1838"/>
                <a:gd name="T6" fmla="*/ 0 w 18"/>
                <a:gd name="T7" fmla="*/ 1838 h 1838"/>
                <a:gd name="T8" fmla="*/ 0 w 18"/>
                <a:gd name="T9" fmla="*/ 1835 h 1838"/>
                <a:gd name="T10" fmla="*/ 0 w 18"/>
                <a:gd name="T11" fmla="*/ 1469 h 1838"/>
                <a:gd name="T12" fmla="*/ 18 w 18"/>
                <a:gd name="T13" fmla="*/ 1469 h 1838"/>
                <a:gd name="T14" fmla="*/ 18 w 18"/>
                <a:gd name="T15" fmla="*/ 1472 h 1838"/>
                <a:gd name="T16" fmla="*/ 0 w 18"/>
                <a:gd name="T17" fmla="*/ 1472 h 1838"/>
                <a:gd name="T18" fmla="*/ 0 w 18"/>
                <a:gd name="T19" fmla="*/ 1469 h 1838"/>
                <a:gd name="T20" fmla="*/ 0 w 18"/>
                <a:gd name="T21" fmla="*/ 1102 h 1838"/>
                <a:gd name="T22" fmla="*/ 18 w 18"/>
                <a:gd name="T23" fmla="*/ 1102 h 1838"/>
                <a:gd name="T24" fmla="*/ 18 w 18"/>
                <a:gd name="T25" fmla="*/ 1106 h 1838"/>
                <a:gd name="T26" fmla="*/ 0 w 18"/>
                <a:gd name="T27" fmla="*/ 1106 h 1838"/>
                <a:gd name="T28" fmla="*/ 0 w 18"/>
                <a:gd name="T29" fmla="*/ 1102 h 1838"/>
                <a:gd name="T30" fmla="*/ 0 w 18"/>
                <a:gd name="T31" fmla="*/ 733 h 1838"/>
                <a:gd name="T32" fmla="*/ 18 w 18"/>
                <a:gd name="T33" fmla="*/ 733 h 1838"/>
                <a:gd name="T34" fmla="*/ 18 w 18"/>
                <a:gd name="T35" fmla="*/ 736 h 1838"/>
                <a:gd name="T36" fmla="*/ 0 w 18"/>
                <a:gd name="T37" fmla="*/ 736 h 1838"/>
                <a:gd name="T38" fmla="*/ 0 w 18"/>
                <a:gd name="T39" fmla="*/ 733 h 1838"/>
                <a:gd name="T40" fmla="*/ 0 w 18"/>
                <a:gd name="T41" fmla="*/ 366 h 1838"/>
                <a:gd name="T42" fmla="*/ 18 w 18"/>
                <a:gd name="T43" fmla="*/ 366 h 1838"/>
                <a:gd name="T44" fmla="*/ 18 w 18"/>
                <a:gd name="T45" fmla="*/ 370 h 1838"/>
                <a:gd name="T46" fmla="*/ 0 w 18"/>
                <a:gd name="T47" fmla="*/ 370 h 1838"/>
                <a:gd name="T48" fmla="*/ 0 w 18"/>
                <a:gd name="T49" fmla="*/ 366 h 1838"/>
                <a:gd name="T50" fmla="*/ 0 w 18"/>
                <a:gd name="T51" fmla="*/ 0 h 1838"/>
                <a:gd name="T52" fmla="*/ 18 w 18"/>
                <a:gd name="T53" fmla="*/ 0 h 1838"/>
                <a:gd name="T54" fmla="*/ 18 w 18"/>
                <a:gd name="T55" fmla="*/ 3 h 1838"/>
                <a:gd name="T56" fmla="*/ 0 w 18"/>
                <a:gd name="T57" fmla="*/ 3 h 1838"/>
                <a:gd name="T58" fmla="*/ 0 w 18"/>
                <a:gd name="T59"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838">
                  <a:moveTo>
                    <a:pt x="0" y="1835"/>
                  </a:moveTo>
                  <a:lnTo>
                    <a:pt x="18" y="1835"/>
                  </a:lnTo>
                  <a:lnTo>
                    <a:pt x="18" y="1838"/>
                  </a:lnTo>
                  <a:lnTo>
                    <a:pt x="0" y="1838"/>
                  </a:lnTo>
                  <a:lnTo>
                    <a:pt x="0" y="1835"/>
                  </a:lnTo>
                  <a:close/>
                  <a:moveTo>
                    <a:pt x="0" y="1469"/>
                  </a:moveTo>
                  <a:lnTo>
                    <a:pt x="18" y="1469"/>
                  </a:lnTo>
                  <a:lnTo>
                    <a:pt x="18" y="1472"/>
                  </a:lnTo>
                  <a:lnTo>
                    <a:pt x="0" y="1472"/>
                  </a:lnTo>
                  <a:lnTo>
                    <a:pt x="0" y="1469"/>
                  </a:lnTo>
                  <a:close/>
                  <a:moveTo>
                    <a:pt x="0" y="1102"/>
                  </a:moveTo>
                  <a:lnTo>
                    <a:pt x="18" y="1102"/>
                  </a:lnTo>
                  <a:lnTo>
                    <a:pt x="18" y="1106"/>
                  </a:lnTo>
                  <a:lnTo>
                    <a:pt x="0" y="1106"/>
                  </a:lnTo>
                  <a:lnTo>
                    <a:pt x="0" y="1102"/>
                  </a:lnTo>
                  <a:close/>
                  <a:moveTo>
                    <a:pt x="0" y="733"/>
                  </a:moveTo>
                  <a:lnTo>
                    <a:pt x="18" y="733"/>
                  </a:lnTo>
                  <a:lnTo>
                    <a:pt x="18" y="736"/>
                  </a:lnTo>
                  <a:lnTo>
                    <a:pt x="0" y="736"/>
                  </a:lnTo>
                  <a:lnTo>
                    <a:pt x="0" y="733"/>
                  </a:lnTo>
                  <a:close/>
                  <a:moveTo>
                    <a:pt x="0" y="366"/>
                  </a:moveTo>
                  <a:lnTo>
                    <a:pt x="18" y="366"/>
                  </a:lnTo>
                  <a:lnTo>
                    <a:pt x="18" y="370"/>
                  </a:lnTo>
                  <a:lnTo>
                    <a:pt x="0" y="370"/>
                  </a:lnTo>
                  <a:lnTo>
                    <a:pt x="0" y="366"/>
                  </a:lnTo>
                  <a:close/>
                  <a:moveTo>
                    <a:pt x="0" y="0"/>
                  </a:moveTo>
                  <a:lnTo>
                    <a:pt x="18" y="0"/>
                  </a:lnTo>
                  <a:lnTo>
                    <a:pt x="18" y="3"/>
                  </a:lnTo>
                  <a:lnTo>
                    <a:pt x="0" y="3"/>
                  </a:lnTo>
                  <a:lnTo>
                    <a:pt x="0" y="0"/>
                  </a:lnTo>
                  <a:close/>
                </a:path>
              </a:pathLst>
            </a:custGeom>
            <a:solidFill>
              <a:srgbClr val="868686"/>
            </a:solid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grpSp>
      <p:sp>
        <p:nvSpPr>
          <p:cNvPr id="296" name="Rectangle 284">
            <a:extLst>
              <a:ext uri="{FF2B5EF4-FFF2-40B4-BE49-F238E27FC236}">
                <a16:creationId xmlns:a16="http://schemas.microsoft.com/office/drawing/2014/main" id="{A9A4CF3A-F9CB-47E5-A1CB-589DD8E131F4}"/>
              </a:ext>
            </a:extLst>
          </p:cNvPr>
          <p:cNvSpPr>
            <a:spLocks noChangeArrowheads="1"/>
          </p:cNvSpPr>
          <p:nvPr/>
        </p:nvSpPr>
        <p:spPr bwMode="auto">
          <a:xfrm>
            <a:off x="2699792" y="3066628"/>
            <a:ext cx="15642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chemeClr val="tx1">
                    <a:lumMod val="75000"/>
                    <a:lumOff val="25000"/>
                  </a:schemeClr>
                </a:solidFill>
                <a:latin typeface="Arial Narrow"/>
                <a:cs typeface="Arial Narrow"/>
              </a:rPr>
              <a:t>Placebo + SOC</a:t>
            </a:r>
            <a:endParaRPr lang="en-US" altLang="en-US" sz="2000" b="1" dirty="0">
              <a:solidFill>
                <a:schemeClr val="tx1">
                  <a:lumMod val="75000"/>
                  <a:lumOff val="25000"/>
                </a:schemeClr>
              </a:solidFill>
              <a:latin typeface="Arial Narrow"/>
              <a:cs typeface="Arial Narrow"/>
            </a:endParaRPr>
          </a:p>
        </p:txBody>
      </p:sp>
      <p:sp>
        <p:nvSpPr>
          <p:cNvPr id="297" name="Rectangle 284">
            <a:extLst>
              <a:ext uri="{FF2B5EF4-FFF2-40B4-BE49-F238E27FC236}">
                <a16:creationId xmlns:a16="http://schemas.microsoft.com/office/drawing/2014/main" id="{73C3F79A-DE08-4643-B19C-7229D427BCC7}"/>
              </a:ext>
            </a:extLst>
          </p:cNvPr>
          <p:cNvSpPr>
            <a:spLocks noChangeArrowheads="1"/>
          </p:cNvSpPr>
          <p:nvPr/>
        </p:nvSpPr>
        <p:spPr bwMode="auto">
          <a:xfrm>
            <a:off x="7255727" y="1865074"/>
            <a:ext cx="15642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chemeClr val="tx1">
                    <a:lumMod val="75000"/>
                    <a:lumOff val="25000"/>
                  </a:schemeClr>
                </a:solidFill>
                <a:latin typeface="Arial Narrow"/>
                <a:cs typeface="Arial Narrow"/>
              </a:rPr>
              <a:t>Placebo + SOC</a:t>
            </a:r>
            <a:endParaRPr lang="en-US" altLang="en-US" sz="2000" b="1" dirty="0">
              <a:solidFill>
                <a:schemeClr val="tx1">
                  <a:lumMod val="75000"/>
                  <a:lumOff val="25000"/>
                </a:schemeClr>
              </a:solidFill>
              <a:latin typeface="Arial Narrow"/>
              <a:cs typeface="Arial Narrow"/>
            </a:endParaRPr>
          </a:p>
        </p:txBody>
      </p:sp>
      <p:sp>
        <p:nvSpPr>
          <p:cNvPr id="298" name="Rectangle 285">
            <a:extLst>
              <a:ext uri="{FF2B5EF4-FFF2-40B4-BE49-F238E27FC236}">
                <a16:creationId xmlns:a16="http://schemas.microsoft.com/office/drawing/2014/main" id="{D142A86B-8391-486F-A261-7258C90264E4}"/>
              </a:ext>
            </a:extLst>
          </p:cNvPr>
          <p:cNvSpPr>
            <a:spLocks noChangeArrowheads="1"/>
          </p:cNvSpPr>
          <p:nvPr/>
        </p:nvSpPr>
        <p:spPr bwMode="auto">
          <a:xfrm>
            <a:off x="2915816" y="4074740"/>
            <a:ext cx="155331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451C6A"/>
                </a:solidFill>
                <a:latin typeface="Arial Narrow"/>
                <a:cs typeface="Arial Narrow"/>
              </a:rPr>
              <a:t>Evolocumab + SOC</a:t>
            </a:r>
            <a:endParaRPr lang="en-US" altLang="en-US" sz="2000" b="1" dirty="0">
              <a:solidFill>
                <a:srgbClr val="451C6A"/>
              </a:solidFill>
              <a:latin typeface="Arial Narrow"/>
              <a:cs typeface="Arial Narrow"/>
            </a:endParaRPr>
          </a:p>
        </p:txBody>
      </p:sp>
      <p:sp>
        <p:nvSpPr>
          <p:cNvPr id="299" name="Rectangle 285">
            <a:extLst>
              <a:ext uri="{FF2B5EF4-FFF2-40B4-BE49-F238E27FC236}">
                <a16:creationId xmlns:a16="http://schemas.microsoft.com/office/drawing/2014/main" id="{4BDC48D4-7B28-417A-87E3-495B33317413}"/>
              </a:ext>
            </a:extLst>
          </p:cNvPr>
          <p:cNvSpPr>
            <a:spLocks noChangeArrowheads="1"/>
          </p:cNvSpPr>
          <p:nvPr/>
        </p:nvSpPr>
        <p:spPr bwMode="auto">
          <a:xfrm>
            <a:off x="7432743" y="3436452"/>
            <a:ext cx="155331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451C6A"/>
                </a:solidFill>
                <a:latin typeface="Arial Narrow"/>
                <a:cs typeface="Arial Narrow"/>
              </a:rPr>
              <a:t>Evolocumab + SOC</a:t>
            </a:r>
            <a:endParaRPr lang="en-US" altLang="en-US" sz="2000" b="1" dirty="0">
              <a:solidFill>
                <a:srgbClr val="451C6A"/>
              </a:solidFill>
              <a:latin typeface="Arial Narrow"/>
              <a:cs typeface="Arial Narrow"/>
            </a:endParaRPr>
          </a:p>
        </p:txBody>
      </p:sp>
      <p:sp>
        <p:nvSpPr>
          <p:cNvPr id="300" name="Rectangle 55">
            <a:extLst>
              <a:ext uri="{FF2B5EF4-FFF2-40B4-BE49-F238E27FC236}">
                <a16:creationId xmlns:a16="http://schemas.microsoft.com/office/drawing/2014/main" id="{FA3BC815-61BF-4AF3-A462-95AE3A39A1CE}"/>
              </a:ext>
            </a:extLst>
          </p:cNvPr>
          <p:cNvSpPr>
            <a:spLocks noChangeArrowheads="1"/>
          </p:cNvSpPr>
          <p:nvPr/>
        </p:nvSpPr>
        <p:spPr bwMode="auto">
          <a:xfrm>
            <a:off x="293540" y="4972891"/>
            <a:ext cx="66844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b="1" dirty="0">
                <a:solidFill>
                  <a:srgbClr val="000000"/>
                </a:solidFill>
                <a:latin typeface="Arial Narrow"/>
                <a:cs typeface="Arial Narrow"/>
              </a:rPr>
              <a:t>Days</a:t>
            </a:r>
          </a:p>
        </p:txBody>
      </p:sp>
      <p:sp>
        <p:nvSpPr>
          <p:cNvPr id="301" name="Rectangle 55">
            <a:extLst>
              <a:ext uri="{FF2B5EF4-FFF2-40B4-BE49-F238E27FC236}">
                <a16:creationId xmlns:a16="http://schemas.microsoft.com/office/drawing/2014/main" id="{6DD0635F-5703-4468-A606-5A29A67C10D5}"/>
              </a:ext>
            </a:extLst>
          </p:cNvPr>
          <p:cNvSpPr>
            <a:spLocks noChangeArrowheads="1"/>
          </p:cNvSpPr>
          <p:nvPr/>
        </p:nvSpPr>
        <p:spPr bwMode="auto">
          <a:xfrm>
            <a:off x="4645725" y="4995777"/>
            <a:ext cx="66844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b="1" dirty="0">
                <a:solidFill>
                  <a:srgbClr val="000000"/>
                </a:solidFill>
                <a:latin typeface="Arial Narrow"/>
                <a:cs typeface="Arial Narrow"/>
              </a:rPr>
              <a:t>Days</a:t>
            </a:r>
          </a:p>
        </p:txBody>
      </p:sp>
      <p:sp>
        <p:nvSpPr>
          <p:cNvPr id="302" name="TextBox 301">
            <a:extLst>
              <a:ext uri="{FF2B5EF4-FFF2-40B4-BE49-F238E27FC236}">
                <a16:creationId xmlns:a16="http://schemas.microsoft.com/office/drawing/2014/main" id="{2BD17D8B-EBCF-41E9-923F-26C2DFDFA2D4}"/>
              </a:ext>
            </a:extLst>
          </p:cNvPr>
          <p:cNvSpPr txBox="1"/>
          <p:nvPr/>
        </p:nvSpPr>
        <p:spPr>
          <a:xfrm>
            <a:off x="-18797" y="6122681"/>
            <a:ext cx="9162797" cy="430887"/>
          </a:xfrm>
          <a:prstGeom prst="rect">
            <a:avLst/>
          </a:prstGeom>
          <a:noFill/>
        </p:spPr>
        <p:txBody>
          <a:bodyPr wrap="square" rtlCol="0">
            <a:spAutoFit/>
          </a:bodyPr>
          <a:lstStyle/>
          <a:p>
            <a:pPr algn="ctr"/>
            <a:r>
              <a:rPr lang="en-GB" altLang="en-US" sz="1100" dirty="0">
                <a:solidFill>
                  <a:srgbClr val="000000"/>
                </a:solidFill>
                <a:latin typeface="Arial Narrow"/>
                <a:ea typeface="MS Mincho" panose="02020609040205080304" pitchFamily="49" charset="-128"/>
                <a:cs typeface="Arial Narrow"/>
              </a:rPr>
              <a:t>Landmark analyses were performed in which patients who were alive and in follow-up at the start of the period of interest formed the group at risk.</a:t>
            </a:r>
            <a:endParaRPr lang="fr-FR" sz="1100" dirty="0">
              <a:solidFill>
                <a:srgbClr val="000000"/>
              </a:solidFill>
              <a:latin typeface="Arial Narrow"/>
              <a:cs typeface="Arial Narrow"/>
            </a:endParaRPr>
          </a:p>
          <a:p>
            <a:pPr algn="ctr"/>
            <a:endParaRPr lang="en-US" sz="1100" dirty="0"/>
          </a:p>
        </p:txBody>
      </p:sp>
    </p:spTree>
    <p:extLst>
      <p:ext uri="{BB962C8B-B14F-4D97-AF65-F5344CB8AC3E}">
        <p14:creationId xmlns:p14="http://schemas.microsoft.com/office/powerpoint/2010/main" val="63264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5569" y="6403225"/>
            <a:ext cx="9162797" cy="45477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3" name="Rectangle 92"/>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6265" y="48272"/>
            <a:ext cx="9005239"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Landmark Analysis of Key Secondary Endpoint</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RRR = Relative Risk Reduction; SOC = Standard of Care </a:t>
            </a:r>
          </a:p>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2017; 376:1713-1722</a:t>
            </a:r>
            <a:r>
              <a:rPr lang="en-US" sz="900" dirty="0">
                <a:solidFill>
                  <a:srgbClr val="FFFFFF"/>
                </a:solidFill>
                <a:latin typeface="Arial Narrow"/>
                <a:cs typeface="Arial Narrow"/>
              </a:rPr>
              <a:t> </a:t>
            </a:r>
            <a:r>
              <a:rPr lang="fr-FR" sz="900" dirty="0">
                <a:solidFill>
                  <a:srgbClr val="FFFFFF"/>
                </a:solidFill>
                <a:latin typeface="Arial Narrow"/>
                <a:cs typeface="Arial Narrow"/>
              </a:rPr>
              <a:t>(</a:t>
            </a:r>
            <a:r>
              <a:rPr lang="fr-FR" sz="900" dirty="0" err="1">
                <a:solidFill>
                  <a:srgbClr val="FFFFFF"/>
                </a:solidFill>
                <a:latin typeface="Arial Narrow"/>
                <a:cs typeface="Arial Narrow"/>
              </a:rPr>
              <a:t>Supplementary</a:t>
            </a:r>
            <a:r>
              <a:rPr lang="fr-FR" sz="900" dirty="0">
                <a:solidFill>
                  <a:srgbClr val="FFFFFF"/>
                </a:solidFill>
                <a:latin typeface="Arial Narrow"/>
                <a:cs typeface="Arial Narrow"/>
              </a:rPr>
              <a:t> Figure S4)</a:t>
            </a:r>
            <a:endParaRPr lang="it-IT" sz="900" dirty="0">
              <a:solidFill>
                <a:srgbClr val="FFFFFF"/>
              </a:solidFill>
              <a:latin typeface="Arial Narrow"/>
              <a:cs typeface="Arial Narrow"/>
            </a:endParaRPr>
          </a:p>
        </p:txBody>
      </p:sp>
      <p:sp>
        <p:nvSpPr>
          <p:cNvPr id="244" name="Rectangle 243">
            <a:extLst>
              <a:ext uri="{FF2B5EF4-FFF2-40B4-BE49-F238E27FC236}">
                <a16:creationId xmlns:a16="http://schemas.microsoft.com/office/drawing/2014/main" id="{7BD20732-46F7-4777-8D96-39FD2782A9EA}"/>
              </a:ext>
            </a:extLst>
          </p:cNvPr>
          <p:cNvSpPr/>
          <p:nvPr/>
        </p:nvSpPr>
        <p:spPr>
          <a:xfrm>
            <a:off x="0" y="5776218"/>
            <a:ext cx="9144000" cy="369332"/>
          </a:xfrm>
          <a:prstGeom prst="rect">
            <a:avLst/>
          </a:prstGeom>
          <a:solidFill>
            <a:srgbClr val="6B4487"/>
          </a:solidFill>
        </p:spPr>
        <p:txBody>
          <a:bodyPr wrap="square">
            <a:spAutoFit/>
          </a:bodyPr>
          <a:lstStyle/>
          <a:p>
            <a:pPr lvl="0" algn="ctr" defTabSz="914400">
              <a:spcBef>
                <a:spcPts val="200"/>
              </a:spcBef>
              <a:defRPr/>
            </a:pPr>
            <a:r>
              <a:rPr lang="en-CA" b="1" kern="0" dirty="0">
                <a:solidFill>
                  <a:srgbClr val="FFFFFF"/>
                </a:solidFill>
                <a:latin typeface="Arial Narrow"/>
                <a:cs typeface="Arial Narrow"/>
              </a:rPr>
              <a:t>Longer duration of treatment and follow up suggests larger risk reduction</a:t>
            </a:r>
          </a:p>
        </p:txBody>
      </p:sp>
      <p:sp>
        <p:nvSpPr>
          <p:cNvPr id="302" name="TextBox 301">
            <a:extLst>
              <a:ext uri="{FF2B5EF4-FFF2-40B4-BE49-F238E27FC236}">
                <a16:creationId xmlns:a16="http://schemas.microsoft.com/office/drawing/2014/main" id="{2BD17D8B-EBCF-41E9-923F-26C2DFDFA2D4}"/>
              </a:ext>
            </a:extLst>
          </p:cNvPr>
          <p:cNvSpPr txBox="1"/>
          <p:nvPr/>
        </p:nvSpPr>
        <p:spPr>
          <a:xfrm>
            <a:off x="-18797" y="6122681"/>
            <a:ext cx="9162797" cy="430887"/>
          </a:xfrm>
          <a:prstGeom prst="rect">
            <a:avLst/>
          </a:prstGeom>
          <a:noFill/>
        </p:spPr>
        <p:txBody>
          <a:bodyPr wrap="square" rtlCol="0">
            <a:spAutoFit/>
          </a:bodyPr>
          <a:lstStyle/>
          <a:p>
            <a:pPr algn="ctr"/>
            <a:r>
              <a:rPr lang="en-GB" altLang="en-US" sz="1100" dirty="0">
                <a:solidFill>
                  <a:srgbClr val="000000"/>
                </a:solidFill>
                <a:latin typeface="Arial Narrow"/>
                <a:ea typeface="MS Mincho" panose="02020609040205080304" pitchFamily="49" charset="-128"/>
                <a:cs typeface="Arial Narrow"/>
              </a:rPr>
              <a:t>Landmark analyses were performed in which patients who were alive and in follow-up at the start of the period of interest formed the group at risk.</a:t>
            </a:r>
            <a:endParaRPr lang="fr-FR" sz="1100" dirty="0">
              <a:solidFill>
                <a:srgbClr val="000000"/>
              </a:solidFill>
              <a:latin typeface="Arial Narrow"/>
              <a:cs typeface="Arial Narrow"/>
            </a:endParaRPr>
          </a:p>
          <a:p>
            <a:pPr algn="ctr"/>
            <a:endParaRPr lang="en-US" sz="1100" dirty="0"/>
          </a:p>
        </p:txBody>
      </p:sp>
      <p:grpSp>
        <p:nvGrpSpPr>
          <p:cNvPr id="174" name="Group 173">
            <a:extLst>
              <a:ext uri="{FF2B5EF4-FFF2-40B4-BE49-F238E27FC236}">
                <a16:creationId xmlns:a16="http://schemas.microsoft.com/office/drawing/2014/main" id="{A35ED5F3-93E3-46EC-B904-5811D17D15D0}"/>
              </a:ext>
            </a:extLst>
          </p:cNvPr>
          <p:cNvGrpSpPr/>
          <p:nvPr/>
        </p:nvGrpSpPr>
        <p:grpSpPr>
          <a:xfrm>
            <a:off x="811738" y="5385647"/>
            <a:ext cx="3708309" cy="293927"/>
            <a:chOff x="811738" y="5213864"/>
            <a:chExt cx="3708309" cy="293927"/>
          </a:xfrm>
        </p:grpSpPr>
        <p:sp>
          <p:nvSpPr>
            <p:cNvPr id="175" name="Rectangle 57">
              <a:extLst>
                <a:ext uri="{FF2B5EF4-FFF2-40B4-BE49-F238E27FC236}">
                  <a16:creationId xmlns:a16="http://schemas.microsoft.com/office/drawing/2014/main" id="{F5370A4C-5384-43FC-91AB-76E10788CE8C}"/>
                </a:ext>
              </a:extLst>
            </p:cNvPr>
            <p:cNvSpPr>
              <a:spLocks noChangeArrowheads="1"/>
            </p:cNvSpPr>
            <p:nvPr/>
          </p:nvSpPr>
          <p:spPr bwMode="auto">
            <a:xfrm>
              <a:off x="811738" y="521386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13780</a:t>
              </a:r>
            </a:p>
          </p:txBody>
        </p:sp>
        <p:sp>
          <p:nvSpPr>
            <p:cNvPr id="176" name="Rectangle 58">
              <a:extLst>
                <a:ext uri="{FF2B5EF4-FFF2-40B4-BE49-F238E27FC236}">
                  <a16:creationId xmlns:a16="http://schemas.microsoft.com/office/drawing/2014/main" id="{5748E528-DA5D-4354-9F16-1C38CEDF8D9C}"/>
                </a:ext>
              </a:extLst>
            </p:cNvPr>
            <p:cNvSpPr>
              <a:spLocks noChangeArrowheads="1"/>
            </p:cNvSpPr>
            <p:nvPr/>
          </p:nvSpPr>
          <p:spPr bwMode="auto">
            <a:xfrm>
              <a:off x="1618729" y="521386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13617</a:t>
              </a:r>
            </a:p>
          </p:txBody>
        </p:sp>
        <p:sp>
          <p:nvSpPr>
            <p:cNvPr id="177" name="Rectangle 59">
              <a:extLst>
                <a:ext uri="{FF2B5EF4-FFF2-40B4-BE49-F238E27FC236}">
                  <a16:creationId xmlns:a16="http://schemas.microsoft.com/office/drawing/2014/main" id="{F1BF52B6-82A1-4A15-9769-7536B8CC420A}"/>
                </a:ext>
              </a:extLst>
            </p:cNvPr>
            <p:cNvSpPr>
              <a:spLocks noChangeArrowheads="1"/>
            </p:cNvSpPr>
            <p:nvPr/>
          </p:nvSpPr>
          <p:spPr bwMode="auto">
            <a:xfrm>
              <a:off x="2505059" y="521386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13453</a:t>
              </a:r>
            </a:p>
          </p:txBody>
        </p:sp>
        <p:sp>
          <p:nvSpPr>
            <p:cNvPr id="178" name="Rectangle 60">
              <a:extLst>
                <a:ext uri="{FF2B5EF4-FFF2-40B4-BE49-F238E27FC236}">
                  <a16:creationId xmlns:a16="http://schemas.microsoft.com/office/drawing/2014/main" id="{D54C6178-8416-4891-A09E-F7D0C04332B5}"/>
                </a:ext>
              </a:extLst>
            </p:cNvPr>
            <p:cNvSpPr>
              <a:spLocks noChangeArrowheads="1"/>
            </p:cNvSpPr>
            <p:nvPr/>
          </p:nvSpPr>
          <p:spPr bwMode="auto">
            <a:xfrm>
              <a:off x="3309784" y="521386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13291</a:t>
              </a:r>
            </a:p>
          </p:txBody>
        </p:sp>
        <p:sp>
          <p:nvSpPr>
            <p:cNvPr id="179" name="Rectangle 61">
              <a:extLst>
                <a:ext uri="{FF2B5EF4-FFF2-40B4-BE49-F238E27FC236}">
                  <a16:creationId xmlns:a16="http://schemas.microsoft.com/office/drawing/2014/main" id="{A4C78A6B-61CB-4F55-841B-5285D2BACDEB}"/>
                </a:ext>
              </a:extLst>
            </p:cNvPr>
            <p:cNvSpPr>
              <a:spLocks noChangeArrowheads="1"/>
            </p:cNvSpPr>
            <p:nvPr/>
          </p:nvSpPr>
          <p:spPr bwMode="auto">
            <a:xfrm>
              <a:off x="4198382" y="521386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13148</a:t>
              </a:r>
            </a:p>
          </p:txBody>
        </p:sp>
        <p:sp>
          <p:nvSpPr>
            <p:cNvPr id="180" name="Rectangle 68">
              <a:extLst>
                <a:ext uri="{FF2B5EF4-FFF2-40B4-BE49-F238E27FC236}">
                  <a16:creationId xmlns:a16="http://schemas.microsoft.com/office/drawing/2014/main" id="{E1E8B406-E459-4B9A-B8B5-0C910E770659}"/>
                </a:ext>
              </a:extLst>
            </p:cNvPr>
            <p:cNvSpPr>
              <a:spLocks noChangeArrowheads="1"/>
            </p:cNvSpPr>
            <p:nvPr/>
          </p:nvSpPr>
          <p:spPr bwMode="auto">
            <a:xfrm>
              <a:off x="811738" y="533851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13784</a:t>
              </a:r>
            </a:p>
          </p:txBody>
        </p:sp>
        <p:sp>
          <p:nvSpPr>
            <p:cNvPr id="181" name="Rectangle 69">
              <a:extLst>
                <a:ext uri="{FF2B5EF4-FFF2-40B4-BE49-F238E27FC236}">
                  <a16:creationId xmlns:a16="http://schemas.microsoft.com/office/drawing/2014/main" id="{39CBE8AF-C96C-41B6-8F4B-D71F8872488E}"/>
                </a:ext>
              </a:extLst>
            </p:cNvPr>
            <p:cNvSpPr>
              <a:spLocks noChangeArrowheads="1"/>
            </p:cNvSpPr>
            <p:nvPr/>
          </p:nvSpPr>
          <p:spPr bwMode="auto">
            <a:xfrm>
              <a:off x="1618729" y="533851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13636</a:t>
              </a:r>
            </a:p>
          </p:txBody>
        </p:sp>
        <p:sp>
          <p:nvSpPr>
            <p:cNvPr id="182" name="Rectangle 70">
              <a:extLst>
                <a:ext uri="{FF2B5EF4-FFF2-40B4-BE49-F238E27FC236}">
                  <a16:creationId xmlns:a16="http://schemas.microsoft.com/office/drawing/2014/main" id="{D02EAE16-403F-4E13-BAFC-5C367CC8F359}"/>
                </a:ext>
              </a:extLst>
            </p:cNvPr>
            <p:cNvSpPr>
              <a:spLocks noChangeArrowheads="1"/>
            </p:cNvSpPr>
            <p:nvPr/>
          </p:nvSpPr>
          <p:spPr bwMode="auto">
            <a:xfrm>
              <a:off x="2505059" y="533851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13505</a:t>
              </a:r>
            </a:p>
          </p:txBody>
        </p:sp>
        <p:sp>
          <p:nvSpPr>
            <p:cNvPr id="183" name="Rectangle 71">
              <a:extLst>
                <a:ext uri="{FF2B5EF4-FFF2-40B4-BE49-F238E27FC236}">
                  <a16:creationId xmlns:a16="http://schemas.microsoft.com/office/drawing/2014/main" id="{CD9B4BAD-0059-4BCF-BD97-618822546005}"/>
                </a:ext>
              </a:extLst>
            </p:cNvPr>
            <p:cNvSpPr>
              <a:spLocks noChangeArrowheads="1"/>
            </p:cNvSpPr>
            <p:nvPr/>
          </p:nvSpPr>
          <p:spPr bwMode="auto">
            <a:xfrm>
              <a:off x="3309784" y="533851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13357</a:t>
              </a:r>
            </a:p>
          </p:txBody>
        </p:sp>
        <p:sp>
          <p:nvSpPr>
            <p:cNvPr id="184" name="Rectangle 72">
              <a:extLst>
                <a:ext uri="{FF2B5EF4-FFF2-40B4-BE49-F238E27FC236}">
                  <a16:creationId xmlns:a16="http://schemas.microsoft.com/office/drawing/2014/main" id="{18CF3CDE-C924-4F34-A5C7-637CB71A7695}"/>
                </a:ext>
              </a:extLst>
            </p:cNvPr>
            <p:cNvSpPr>
              <a:spLocks noChangeArrowheads="1"/>
            </p:cNvSpPr>
            <p:nvPr/>
          </p:nvSpPr>
          <p:spPr bwMode="auto">
            <a:xfrm>
              <a:off x="4198382" y="5338514"/>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13248</a:t>
              </a:r>
            </a:p>
          </p:txBody>
        </p:sp>
      </p:grpSp>
      <p:grpSp>
        <p:nvGrpSpPr>
          <p:cNvPr id="185" name="Group 184">
            <a:extLst>
              <a:ext uri="{FF2B5EF4-FFF2-40B4-BE49-F238E27FC236}">
                <a16:creationId xmlns:a16="http://schemas.microsoft.com/office/drawing/2014/main" id="{231404E6-82B4-444E-AA9C-E4A73F4BDD86}"/>
              </a:ext>
            </a:extLst>
          </p:cNvPr>
          <p:cNvGrpSpPr/>
          <p:nvPr/>
        </p:nvGrpSpPr>
        <p:grpSpPr>
          <a:xfrm>
            <a:off x="5283541" y="5385826"/>
            <a:ext cx="3641232" cy="311334"/>
            <a:chOff x="5283541" y="5247911"/>
            <a:chExt cx="3641232" cy="311334"/>
          </a:xfrm>
        </p:grpSpPr>
        <p:sp>
          <p:nvSpPr>
            <p:cNvPr id="186" name="Rectangle 62">
              <a:extLst>
                <a:ext uri="{FF2B5EF4-FFF2-40B4-BE49-F238E27FC236}">
                  <a16:creationId xmlns:a16="http://schemas.microsoft.com/office/drawing/2014/main" id="{5083B1C6-AA84-4B6F-B24C-02342F43C997}"/>
                </a:ext>
              </a:extLst>
            </p:cNvPr>
            <p:cNvSpPr>
              <a:spLocks noChangeArrowheads="1"/>
            </p:cNvSpPr>
            <p:nvPr/>
          </p:nvSpPr>
          <p:spPr bwMode="auto">
            <a:xfrm>
              <a:off x="5283541" y="5247911"/>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13524</a:t>
              </a:r>
            </a:p>
          </p:txBody>
        </p:sp>
        <p:sp>
          <p:nvSpPr>
            <p:cNvPr id="187" name="Rectangle 63">
              <a:extLst>
                <a:ext uri="{FF2B5EF4-FFF2-40B4-BE49-F238E27FC236}">
                  <a16:creationId xmlns:a16="http://schemas.microsoft.com/office/drawing/2014/main" id="{BFAA78F1-FF74-46FA-9DFE-84BCEC2BBDED}"/>
                </a:ext>
              </a:extLst>
            </p:cNvPr>
            <p:cNvSpPr>
              <a:spLocks noChangeArrowheads="1"/>
            </p:cNvSpPr>
            <p:nvPr/>
          </p:nvSpPr>
          <p:spPr bwMode="auto">
            <a:xfrm>
              <a:off x="6135521" y="5247911"/>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12609</a:t>
              </a:r>
            </a:p>
          </p:txBody>
        </p:sp>
        <p:sp>
          <p:nvSpPr>
            <p:cNvPr id="188" name="Rectangle 64">
              <a:extLst>
                <a:ext uri="{FF2B5EF4-FFF2-40B4-BE49-F238E27FC236}">
                  <a16:creationId xmlns:a16="http://schemas.microsoft.com/office/drawing/2014/main" id="{BD189CB5-CB7C-4608-9035-88F26AD784DA}"/>
                </a:ext>
              </a:extLst>
            </p:cNvPr>
            <p:cNvSpPr>
              <a:spLocks noChangeArrowheads="1"/>
            </p:cNvSpPr>
            <p:nvPr/>
          </p:nvSpPr>
          <p:spPr bwMode="auto">
            <a:xfrm>
              <a:off x="7007113" y="5247911"/>
              <a:ext cx="2573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8250</a:t>
              </a:r>
            </a:p>
          </p:txBody>
        </p:sp>
        <p:sp>
          <p:nvSpPr>
            <p:cNvPr id="189" name="Rectangle 65">
              <a:extLst>
                <a:ext uri="{FF2B5EF4-FFF2-40B4-BE49-F238E27FC236}">
                  <a16:creationId xmlns:a16="http://schemas.microsoft.com/office/drawing/2014/main" id="{69A3AB8D-2BD3-438F-B4D2-4BBBA87DBEB6}"/>
                </a:ext>
              </a:extLst>
            </p:cNvPr>
            <p:cNvSpPr>
              <a:spLocks noChangeArrowheads="1"/>
            </p:cNvSpPr>
            <p:nvPr/>
          </p:nvSpPr>
          <p:spPr bwMode="auto">
            <a:xfrm>
              <a:off x="7860182" y="5247911"/>
              <a:ext cx="2573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4056</a:t>
              </a:r>
            </a:p>
          </p:txBody>
        </p:sp>
        <p:sp>
          <p:nvSpPr>
            <p:cNvPr id="190" name="Rectangle 66">
              <a:extLst>
                <a:ext uri="{FF2B5EF4-FFF2-40B4-BE49-F238E27FC236}">
                  <a16:creationId xmlns:a16="http://schemas.microsoft.com/office/drawing/2014/main" id="{381718BB-5D36-4BE4-8D4E-4B060663CDB8}"/>
                </a:ext>
              </a:extLst>
            </p:cNvPr>
            <p:cNvSpPr>
              <a:spLocks noChangeArrowheads="1"/>
            </p:cNvSpPr>
            <p:nvPr/>
          </p:nvSpPr>
          <p:spPr bwMode="auto">
            <a:xfrm>
              <a:off x="8731774" y="5247911"/>
              <a:ext cx="19299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925</a:t>
              </a:r>
            </a:p>
          </p:txBody>
        </p:sp>
        <p:sp>
          <p:nvSpPr>
            <p:cNvPr id="191" name="Rectangle 73">
              <a:extLst>
                <a:ext uri="{FF2B5EF4-FFF2-40B4-BE49-F238E27FC236}">
                  <a16:creationId xmlns:a16="http://schemas.microsoft.com/office/drawing/2014/main" id="{2F642BAE-0093-471F-B170-A2675D6DC33E}"/>
                </a:ext>
              </a:extLst>
            </p:cNvPr>
            <p:cNvSpPr>
              <a:spLocks noChangeArrowheads="1"/>
            </p:cNvSpPr>
            <p:nvPr/>
          </p:nvSpPr>
          <p:spPr bwMode="auto">
            <a:xfrm>
              <a:off x="5283541" y="5389968"/>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13548</a:t>
              </a:r>
            </a:p>
          </p:txBody>
        </p:sp>
        <p:sp>
          <p:nvSpPr>
            <p:cNvPr id="192" name="Rectangle 74">
              <a:extLst>
                <a:ext uri="{FF2B5EF4-FFF2-40B4-BE49-F238E27FC236}">
                  <a16:creationId xmlns:a16="http://schemas.microsoft.com/office/drawing/2014/main" id="{8F227EB5-0800-4280-8FA4-7E1BDB79F22E}"/>
                </a:ext>
              </a:extLst>
            </p:cNvPr>
            <p:cNvSpPr>
              <a:spLocks noChangeArrowheads="1"/>
            </p:cNvSpPr>
            <p:nvPr/>
          </p:nvSpPr>
          <p:spPr bwMode="auto">
            <a:xfrm>
              <a:off x="6135521" y="5389968"/>
              <a:ext cx="321665"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12721</a:t>
              </a:r>
            </a:p>
          </p:txBody>
        </p:sp>
        <p:sp>
          <p:nvSpPr>
            <p:cNvPr id="193" name="Rectangle 75">
              <a:extLst>
                <a:ext uri="{FF2B5EF4-FFF2-40B4-BE49-F238E27FC236}">
                  <a16:creationId xmlns:a16="http://schemas.microsoft.com/office/drawing/2014/main" id="{8474F9A1-DF4D-4535-96A6-03CB76CA6CA8}"/>
                </a:ext>
              </a:extLst>
            </p:cNvPr>
            <p:cNvSpPr>
              <a:spLocks noChangeArrowheads="1"/>
            </p:cNvSpPr>
            <p:nvPr/>
          </p:nvSpPr>
          <p:spPr bwMode="auto">
            <a:xfrm>
              <a:off x="7007113" y="5389968"/>
              <a:ext cx="2573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8359</a:t>
              </a:r>
            </a:p>
          </p:txBody>
        </p:sp>
        <p:sp>
          <p:nvSpPr>
            <p:cNvPr id="194" name="Rectangle 76">
              <a:extLst>
                <a:ext uri="{FF2B5EF4-FFF2-40B4-BE49-F238E27FC236}">
                  <a16:creationId xmlns:a16="http://schemas.microsoft.com/office/drawing/2014/main" id="{A05707BB-07E9-4636-85A9-56D384BAE9FD}"/>
                </a:ext>
              </a:extLst>
            </p:cNvPr>
            <p:cNvSpPr>
              <a:spLocks noChangeArrowheads="1"/>
            </p:cNvSpPr>
            <p:nvPr/>
          </p:nvSpPr>
          <p:spPr bwMode="auto">
            <a:xfrm>
              <a:off x="7860182" y="5389968"/>
              <a:ext cx="25733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4051</a:t>
              </a:r>
            </a:p>
          </p:txBody>
        </p:sp>
        <p:sp>
          <p:nvSpPr>
            <p:cNvPr id="195" name="Rectangle 77">
              <a:extLst>
                <a:ext uri="{FF2B5EF4-FFF2-40B4-BE49-F238E27FC236}">
                  <a16:creationId xmlns:a16="http://schemas.microsoft.com/office/drawing/2014/main" id="{E479EF0C-464D-4861-B45F-A887887F6405}"/>
                </a:ext>
              </a:extLst>
            </p:cNvPr>
            <p:cNvSpPr>
              <a:spLocks noChangeArrowheads="1"/>
            </p:cNvSpPr>
            <p:nvPr/>
          </p:nvSpPr>
          <p:spPr bwMode="auto">
            <a:xfrm>
              <a:off x="8731774" y="5389968"/>
              <a:ext cx="18452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Arial Narrow"/>
                  <a:cs typeface="Arial Narrow"/>
                </a:rPr>
                <a:t>911</a:t>
              </a:r>
            </a:p>
          </p:txBody>
        </p:sp>
      </p:grpSp>
      <p:grpSp>
        <p:nvGrpSpPr>
          <p:cNvPr id="196" name="Group 195">
            <a:extLst>
              <a:ext uri="{FF2B5EF4-FFF2-40B4-BE49-F238E27FC236}">
                <a16:creationId xmlns:a16="http://schemas.microsoft.com/office/drawing/2014/main" id="{0AAFFD89-B566-4702-AC2C-CFA3B88C0808}"/>
              </a:ext>
            </a:extLst>
          </p:cNvPr>
          <p:cNvGrpSpPr/>
          <p:nvPr/>
        </p:nvGrpSpPr>
        <p:grpSpPr>
          <a:xfrm>
            <a:off x="4669001" y="1887102"/>
            <a:ext cx="4318253" cy="3344248"/>
            <a:chOff x="4669001" y="1808523"/>
            <a:chExt cx="4318253" cy="3344248"/>
          </a:xfrm>
        </p:grpSpPr>
        <p:sp>
          <p:nvSpPr>
            <p:cNvPr id="197" name="Rectangle 9">
              <a:extLst>
                <a:ext uri="{FF2B5EF4-FFF2-40B4-BE49-F238E27FC236}">
                  <a16:creationId xmlns:a16="http://schemas.microsoft.com/office/drawing/2014/main" id="{8FB85990-A778-4107-BFF6-71E37278AB31}"/>
                </a:ext>
              </a:extLst>
            </p:cNvPr>
            <p:cNvSpPr>
              <a:spLocks noChangeArrowheads="1"/>
            </p:cNvSpPr>
            <p:nvPr/>
          </p:nvSpPr>
          <p:spPr bwMode="auto">
            <a:xfrm>
              <a:off x="5370754" y="4833938"/>
              <a:ext cx="3406412" cy="0"/>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198" name="Freeform 10">
              <a:extLst>
                <a:ext uri="{FF2B5EF4-FFF2-40B4-BE49-F238E27FC236}">
                  <a16:creationId xmlns:a16="http://schemas.microsoft.com/office/drawing/2014/main" id="{6D492392-F9F3-4216-B051-40142CBA3542}"/>
                </a:ext>
              </a:extLst>
            </p:cNvPr>
            <p:cNvSpPr>
              <a:spLocks noEditPoints="1"/>
            </p:cNvSpPr>
            <p:nvPr/>
          </p:nvSpPr>
          <p:spPr bwMode="auto">
            <a:xfrm>
              <a:off x="5367833" y="4837112"/>
              <a:ext cx="3410794" cy="54864"/>
            </a:xfrm>
            <a:custGeom>
              <a:avLst/>
              <a:gdLst>
                <a:gd name="T0" fmla="*/ 3 w 2335"/>
                <a:gd name="T1" fmla="*/ 0 h 19"/>
                <a:gd name="T2" fmla="*/ 3 w 2335"/>
                <a:gd name="T3" fmla="*/ 19 h 19"/>
                <a:gd name="T4" fmla="*/ 0 w 2335"/>
                <a:gd name="T5" fmla="*/ 19 h 19"/>
                <a:gd name="T6" fmla="*/ 0 w 2335"/>
                <a:gd name="T7" fmla="*/ 0 h 19"/>
                <a:gd name="T8" fmla="*/ 3 w 2335"/>
                <a:gd name="T9" fmla="*/ 0 h 19"/>
                <a:gd name="T10" fmla="*/ 585 w 2335"/>
                <a:gd name="T11" fmla="*/ 0 h 19"/>
                <a:gd name="T12" fmla="*/ 585 w 2335"/>
                <a:gd name="T13" fmla="*/ 19 h 19"/>
                <a:gd name="T14" fmla="*/ 582 w 2335"/>
                <a:gd name="T15" fmla="*/ 19 h 19"/>
                <a:gd name="T16" fmla="*/ 582 w 2335"/>
                <a:gd name="T17" fmla="*/ 0 h 19"/>
                <a:gd name="T18" fmla="*/ 585 w 2335"/>
                <a:gd name="T19" fmla="*/ 0 h 19"/>
                <a:gd name="T20" fmla="*/ 1169 w 2335"/>
                <a:gd name="T21" fmla="*/ 0 h 19"/>
                <a:gd name="T22" fmla="*/ 1169 w 2335"/>
                <a:gd name="T23" fmla="*/ 19 h 19"/>
                <a:gd name="T24" fmla="*/ 1166 w 2335"/>
                <a:gd name="T25" fmla="*/ 19 h 19"/>
                <a:gd name="T26" fmla="*/ 1166 w 2335"/>
                <a:gd name="T27" fmla="*/ 0 h 19"/>
                <a:gd name="T28" fmla="*/ 1169 w 2335"/>
                <a:gd name="T29" fmla="*/ 0 h 19"/>
                <a:gd name="T30" fmla="*/ 1751 w 2335"/>
                <a:gd name="T31" fmla="*/ 0 h 19"/>
                <a:gd name="T32" fmla="*/ 1751 w 2335"/>
                <a:gd name="T33" fmla="*/ 19 h 19"/>
                <a:gd name="T34" fmla="*/ 1748 w 2335"/>
                <a:gd name="T35" fmla="*/ 19 h 19"/>
                <a:gd name="T36" fmla="*/ 1748 w 2335"/>
                <a:gd name="T37" fmla="*/ 0 h 19"/>
                <a:gd name="T38" fmla="*/ 1751 w 2335"/>
                <a:gd name="T39" fmla="*/ 0 h 19"/>
                <a:gd name="T40" fmla="*/ 2335 w 2335"/>
                <a:gd name="T41" fmla="*/ 0 h 19"/>
                <a:gd name="T42" fmla="*/ 2335 w 2335"/>
                <a:gd name="T43" fmla="*/ 19 h 19"/>
                <a:gd name="T44" fmla="*/ 2333 w 2335"/>
                <a:gd name="T45" fmla="*/ 19 h 19"/>
                <a:gd name="T46" fmla="*/ 2333 w 2335"/>
                <a:gd name="T47" fmla="*/ 0 h 19"/>
                <a:gd name="T48" fmla="*/ 2335 w 2335"/>
                <a:gd name="T4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35" h="19">
                  <a:moveTo>
                    <a:pt x="3" y="0"/>
                  </a:moveTo>
                  <a:lnTo>
                    <a:pt x="3" y="19"/>
                  </a:lnTo>
                  <a:lnTo>
                    <a:pt x="0" y="19"/>
                  </a:lnTo>
                  <a:lnTo>
                    <a:pt x="0" y="0"/>
                  </a:lnTo>
                  <a:lnTo>
                    <a:pt x="3" y="0"/>
                  </a:lnTo>
                  <a:close/>
                  <a:moveTo>
                    <a:pt x="585" y="0"/>
                  </a:moveTo>
                  <a:lnTo>
                    <a:pt x="585" y="19"/>
                  </a:lnTo>
                  <a:lnTo>
                    <a:pt x="582" y="19"/>
                  </a:lnTo>
                  <a:lnTo>
                    <a:pt x="582" y="0"/>
                  </a:lnTo>
                  <a:lnTo>
                    <a:pt x="585" y="0"/>
                  </a:lnTo>
                  <a:close/>
                  <a:moveTo>
                    <a:pt x="1169" y="0"/>
                  </a:moveTo>
                  <a:lnTo>
                    <a:pt x="1169" y="19"/>
                  </a:lnTo>
                  <a:lnTo>
                    <a:pt x="1166" y="19"/>
                  </a:lnTo>
                  <a:lnTo>
                    <a:pt x="1166" y="0"/>
                  </a:lnTo>
                  <a:lnTo>
                    <a:pt x="1169" y="0"/>
                  </a:lnTo>
                  <a:close/>
                  <a:moveTo>
                    <a:pt x="1751" y="0"/>
                  </a:moveTo>
                  <a:lnTo>
                    <a:pt x="1751" y="19"/>
                  </a:lnTo>
                  <a:lnTo>
                    <a:pt x="1748" y="19"/>
                  </a:lnTo>
                  <a:lnTo>
                    <a:pt x="1748" y="0"/>
                  </a:lnTo>
                  <a:lnTo>
                    <a:pt x="1751" y="0"/>
                  </a:lnTo>
                  <a:close/>
                  <a:moveTo>
                    <a:pt x="2335" y="0"/>
                  </a:moveTo>
                  <a:lnTo>
                    <a:pt x="2335" y="19"/>
                  </a:lnTo>
                  <a:lnTo>
                    <a:pt x="2333" y="19"/>
                  </a:lnTo>
                  <a:lnTo>
                    <a:pt x="2333" y="0"/>
                  </a:lnTo>
                  <a:lnTo>
                    <a:pt x="2335" y="0"/>
                  </a:lnTo>
                  <a:close/>
                </a:path>
              </a:pathLst>
            </a:custGeom>
            <a:solidFill>
              <a:srgbClr val="868686"/>
            </a:solid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199" name="Rectangle 19">
              <a:extLst>
                <a:ext uri="{FF2B5EF4-FFF2-40B4-BE49-F238E27FC236}">
                  <a16:creationId xmlns:a16="http://schemas.microsoft.com/office/drawing/2014/main" id="{C1E536B8-6157-422D-A204-7062919F2095}"/>
                </a:ext>
              </a:extLst>
            </p:cNvPr>
            <p:cNvSpPr>
              <a:spLocks noChangeArrowheads="1"/>
            </p:cNvSpPr>
            <p:nvPr/>
          </p:nvSpPr>
          <p:spPr bwMode="auto">
            <a:xfrm>
              <a:off x="5055967" y="4713648"/>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0%</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00" name="Rectangle 20">
              <a:extLst>
                <a:ext uri="{FF2B5EF4-FFF2-40B4-BE49-F238E27FC236}">
                  <a16:creationId xmlns:a16="http://schemas.microsoft.com/office/drawing/2014/main" id="{9236E1CD-B3A9-4C8A-BFE3-76A1FD636274}"/>
                </a:ext>
              </a:extLst>
            </p:cNvPr>
            <p:cNvSpPr>
              <a:spLocks noChangeArrowheads="1"/>
            </p:cNvSpPr>
            <p:nvPr/>
          </p:nvSpPr>
          <p:spPr bwMode="auto">
            <a:xfrm>
              <a:off x="5055967" y="3987366"/>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2%</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01" name="Rectangle 21">
              <a:extLst>
                <a:ext uri="{FF2B5EF4-FFF2-40B4-BE49-F238E27FC236}">
                  <a16:creationId xmlns:a16="http://schemas.microsoft.com/office/drawing/2014/main" id="{878E9B22-DF8F-46B4-992A-D55FDFCBA940}"/>
                </a:ext>
              </a:extLst>
            </p:cNvPr>
            <p:cNvSpPr>
              <a:spLocks noChangeArrowheads="1"/>
            </p:cNvSpPr>
            <p:nvPr/>
          </p:nvSpPr>
          <p:spPr bwMode="auto">
            <a:xfrm>
              <a:off x="5055967" y="3261085"/>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4%</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02" name="Rectangle 22">
              <a:extLst>
                <a:ext uri="{FF2B5EF4-FFF2-40B4-BE49-F238E27FC236}">
                  <a16:creationId xmlns:a16="http://schemas.microsoft.com/office/drawing/2014/main" id="{BE68D1D9-061F-4C4D-81E3-9C043CBCBF54}"/>
                </a:ext>
              </a:extLst>
            </p:cNvPr>
            <p:cNvSpPr>
              <a:spLocks noChangeArrowheads="1"/>
            </p:cNvSpPr>
            <p:nvPr/>
          </p:nvSpPr>
          <p:spPr bwMode="auto">
            <a:xfrm>
              <a:off x="5055967" y="2534804"/>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6%</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03" name="Rectangle 24">
              <a:extLst>
                <a:ext uri="{FF2B5EF4-FFF2-40B4-BE49-F238E27FC236}">
                  <a16:creationId xmlns:a16="http://schemas.microsoft.com/office/drawing/2014/main" id="{47F6797D-4F5D-4EB1-BDB4-89FEB1185F38}"/>
                </a:ext>
              </a:extLst>
            </p:cNvPr>
            <p:cNvSpPr>
              <a:spLocks noChangeArrowheads="1"/>
            </p:cNvSpPr>
            <p:nvPr/>
          </p:nvSpPr>
          <p:spPr bwMode="auto">
            <a:xfrm>
              <a:off x="5068167" y="1808523"/>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8%</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204" name="Rectangle 25">
              <a:extLst>
                <a:ext uri="{FF2B5EF4-FFF2-40B4-BE49-F238E27FC236}">
                  <a16:creationId xmlns:a16="http://schemas.microsoft.com/office/drawing/2014/main" id="{C625C7C5-F3FE-4FC2-B8D8-0A6934CEB3BE}"/>
                </a:ext>
              </a:extLst>
            </p:cNvPr>
            <p:cNvSpPr>
              <a:spLocks noChangeArrowheads="1"/>
            </p:cNvSpPr>
            <p:nvPr/>
          </p:nvSpPr>
          <p:spPr bwMode="auto">
            <a:xfrm>
              <a:off x="5247229"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360</a:t>
              </a:r>
            </a:p>
          </p:txBody>
        </p:sp>
        <p:sp>
          <p:nvSpPr>
            <p:cNvPr id="236" name="Rectangle 26">
              <a:extLst>
                <a:ext uri="{FF2B5EF4-FFF2-40B4-BE49-F238E27FC236}">
                  <a16:creationId xmlns:a16="http://schemas.microsoft.com/office/drawing/2014/main" id="{555716E4-99DD-461F-A6DE-5559FA914F2D}"/>
                </a:ext>
              </a:extLst>
            </p:cNvPr>
            <p:cNvSpPr>
              <a:spLocks noChangeArrowheads="1"/>
            </p:cNvSpPr>
            <p:nvPr/>
          </p:nvSpPr>
          <p:spPr bwMode="auto">
            <a:xfrm>
              <a:off x="6098832"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540</a:t>
              </a:r>
            </a:p>
          </p:txBody>
        </p:sp>
        <p:sp>
          <p:nvSpPr>
            <p:cNvPr id="237" name="Rectangle 27">
              <a:extLst>
                <a:ext uri="{FF2B5EF4-FFF2-40B4-BE49-F238E27FC236}">
                  <a16:creationId xmlns:a16="http://schemas.microsoft.com/office/drawing/2014/main" id="{F5D8CDEE-B494-4654-955D-B8E817F04590}"/>
                </a:ext>
              </a:extLst>
            </p:cNvPr>
            <p:cNvSpPr>
              <a:spLocks noChangeArrowheads="1"/>
            </p:cNvSpPr>
            <p:nvPr/>
          </p:nvSpPr>
          <p:spPr bwMode="auto">
            <a:xfrm>
              <a:off x="6950435"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720</a:t>
              </a:r>
            </a:p>
          </p:txBody>
        </p:sp>
        <p:sp>
          <p:nvSpPr>
            <p:cNvPr id="238" name="Rectangle 28">
              <a:extLst>
                <a:ext uri="{FF2B5EF4-FFF2-40B4-BE49-F238E27FC236}">
                  <a16:creationId xmlns:a16="http://schemas.microsoft.com/office/drawing/2014/main" id="{265C2788-B52A-4BE2-AE5F-CE5D0278B293}"/>
                </a:ext>
              </a:extLst>
            </p:cNvPr>
            <p:cNvSpPr>
              <a:spLocks noChangeArrowheads="1"/>
            </p:cNvSpPr>
            <p:nvPr/>
          </p:nvSpPr>
          <p:spPr bwMode="auto">
            <a:xfrm>
              <a:off x="7802038"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900</a:t>
              </a:r>
            </a:p>
          </p:txBody>
        </p:sp>
        <p:sp>
          <p:nvSpPr>
            <p:cNvPr id="239" name="Rectangle 29">
              <a:extLst>
                <a:ext uri="{FF2B5EF4-FFF2-40B4-BE49-F238E27FC236}">
                  <a16:creationId xmlns:a16="http://schemas.microsoft.com/office/drawing/2014/main" id="{01377038-6E49-4ABA-AE4C-C0D56168BC44}"/>
                </a:ext>
              </a:extLst>
            </p:cNvPr>
            <p:cNvSpPr>
              <a:spLocks noChangeArrowheads="1"/>
            </p:cNvSpPr>
            <p:nvPr/>
          </p:nvSpPr>
          <p:spPr bwMode="auto">
            <a:xfrm>
              <a:off x="8612953" y="4906550"/>
              <a:ext cx="37430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1080</a:t>
              </a:r>
            </a:p>
          </p:txBody>
        </p:sp>
        <p:sp>
          <p:nvSpPr>
            <p:cNvPr id="240" name="Rectangle 30">
              <a:extLst>
                <a:ext uri="{FF2B5EF4-FFF2-40B4-BE49-F238E27FC236}">
                  <a16:creationId xmlns:a16="http://schemas.microsoft.com/office/drawing/2014/main" id="{D69C7894-1AD5-4CC2-810A-3C87C62DB2A4}"/>
                </a:ext>
              </a:extLst>
            </p:cNvPr>
            <p:cNvSpPr>
              <a:spLocks noChangeArrowheads="1"/>
            </p:cNvSpPr>
            <p:nvPr/>
          </p:nvSpPr>
          <p:spPr bwMode="auto">
            <a:xfrm rot="16200000">
              <a:off x="3660947" y="3174498"/>
              <a:ext cx="22931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Arial Narrow"/>
                  <a:cs typeface="Arial Narrow"/>
                </a:rPr>
                <a:t>Cumulative Incidence (%)</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41" name="Rectangle 89">
              <a:extLst>
                <a:ext uri="{FF2B5EF4-FFF2-40B4-BE49-F238E27FC236}">
                  <a16:creationId xmlns:a16="http://schemas.microsoft.com/office/drawing/2014/main" id="{0A5A1D67-E849-4CDE-AF9C-40A966368C36}"/>
                </a:ext>
              </a:extLst>
            </p:cNvPr>
            <p:cNvSpPr>
              <a:spLocks noChangeArrowheads="1"/>
            </p:cNvSpPr>
            <p:nvPr/>
          </p:nvSpPr>
          <p:spPr bwMode="auto">
            <a:xfrm>
              <a:off x="5742817" y="1874165"/>
              <a:ext cx="1468351"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Hazard ratio 0.75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(95% CI, 0.66-0.85)</a:t>
              </a:r>
              <a:endParaRPr kumimoji="0" lang="en-US" altLang="en-US" sz="1600" b="0" i="0" u="none" strike="noStrike" kern="0" cap="none" spc="0" normalizeH="0" baseline="0" noProof="0" dirty="0">
                <a:ln>
                  <a:noFill/>
                </a:ln>
                <a:solidFill>
                  <a:srgbClr val="000000"/>
                </a:solidFill>
                <a:effectLst/>
                <a:uLnTx/>
                <a:uFillTx/>
                <a:latin typeface="Arial Narrow"/>
                <a:cs typeface="Arial Narrow"/>
              </a:endParaRPr>
            </a:p>
          </p:txBody>
        </p:sp>
        <p:sp>
          <p:nvSpPr>
            <p:cNvPr id="242" name="Rectangle 7">
              <a:extLst>
                <a:ext uri="{FF2B5EF4-FFF2-40B4-BE49-F238E27FC236}">
                  <a16:creationId xmlns:a16="http://schemas.microsoft.com/office/drawing/2014/main" id="{9E051CAB-7FB2-4FDA-95FB-F4FF95E49CD5}"/>
                </a:ext>
              </a:extLst>
            </p:cNvPr>
            <p:cNvSpPr>
              <a:spLocks noChangeArrowheads="1"/>
            </p:cNvSpPr>
            <p:nvPr/>
          </p:nvSpPr>
          <p:spPr bwMode="auto">
            <a:xfrm>
              <a:off x="5376300" y="1928813"/>
              <a:ext cx="0" cy="2908300"/>
            </a:xfrm>
            <a:prstGeom prst="rect">
              <a:avLst/>
            </a:prstGeom>
            <a:solidFill>
              <a:srgbClr val="013161"/>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grpSp>
      <p:sp>
        <p:nvSpPr>
          <p:cNvPr id="243" name="Rectangle 242">
            <a:extLst>
              <a:ext uri="{FF2B5EF4-FFF2-40B4-BE49-F238E27FC236}">
                <a16:creationId xmlns:a16="http://schemas.microsoft.com/office/drawing/2014/main" id="{694C5D0B-D179-41DF-B35C-56846D7F9E44}"/>
              </a:ext>
            </a:extLst>
          </p:cNvPr>
          <p:cNvSpPr/>
          <p:nvPr/>
        </p:nvSpPr>
        <p:spPr>
          <a:xfrm>
            <a:off x="5011132" y="1304672"/>
            <a:ext cx="3962400" cy="400110"/>
          </a:xfrm>
          <a:prstGeom prst="rect">
            <a:avLst/>
          </a:prstGeom>
          <a:noFill/>
        </p:spPr>
        <p:txBody>
          <a:bodyPr wrap="square">
            <a:spAutoFit/>
          </a:bodyPr>
          <a:lstStyle/>
          <a:p>
            <a:pPr algn="ctr" defTabSz="914400">
              <a:spcBef>
                <a:spcPts val="200"/>
              </a:spcBef>
            </a:pPr>
            <a:r>
              <a:rPr lang="en-US" sz="2000" b="1" dirty="0">
                <a:solidFill>
                  <a:srgbClr val="51118E"/>
                </a:solidFill>
                <a:latin typeface="Arial Narrow"/>
                <a:cs typeface="Arial Narrow"/>
              </a:rPr>
              <a:t>&gt; Year 1: </a:t>
            </a:r>
            <a:r>
              <a:rPr lang="en-US" sz="2000" b="1" dirty="0">
                <a:solidFill>
                  <a:srgbClr val="51118E"/>
                </a:solidFill>
                <a:latin typeface="Arial Narrow"/>
                <a:ea typeface="Times New Roman" panose="02020603050405020304" pitchFamily="18" charset="0"/>
                <a:cs typeface="Arial Narrow"/>
              </a:rPr>
              <a:t>RRR </a:t>
            </a:r>
            <a:r>
              <a:rPr lang="pl-PL" sz="2000" b="1" dirty="0">
                <a:solidFill>
                  <a:srgbClr val="51118E"/>
                </a:solidFill>
                <a:latin typeface="Arial Narrow"/>
                <a:ea typeface="Times New Roman" panose="02020603050405020304" pitchFamily="18" charset="0"/>
                <a:cs typeface="Arial Narrow"/>
              </a:rPr>
              <a:t>25%</a:t>
            </a:r>
          </a:p>
        </p:txBody>
      </p:sp>
      <p:grpSp>
        <p:nvGrpSpPr>
          <p:cNvPr id="245" name="Group 244">
            <a:extLst>
              <a:ext uri="{FF2B5EF4-FFF2-40B4-BE49-F238E27FC236}">
                <a16:creationId xmlns:a16="http://schemas.microsoft.com/office/drawing/2014/main" id="{018F7928-3B62-4F57-99BD-B6A19A82BA04}"/>
              </a:ext>
            </a:extLst>
          </p:cNvPr>
          <p:cNvGrpSpPr/>
          <p:nvPr/>
        </p:nvGrpSpPr>
        <p:grpSpPr>
          <a:xfrm>
            <a:off x="108718" y="1880751"/>
            <a:ext cx="4399788" cy="3816409"/>
            <a:chOff x="108718" y="1802172"/>
            <a:chExt cx="4399788" cy="3816409"/>
          </a:xfrm>
        </p:grpSpPr>
        <p:sp>
          <p:nvSpPr>
            <p:cNvPr id="246" name="Rectangle 54">
              <a:extLst>
                <a:ext uri="{FF2B5EF4-FFF2-40B4-BE49-F238E27FC236}">
                  <a16:creationId xmlns:a16="http://schemas.microsoft.com/office/drawing/2014/main" id="{1EAE2AF8-7D45-4A99-B06D-3B818A42C011}"/>
                </a:ext>
              </a:extLst>
            </p:cNvPr>
            <p:cNvSpPr>
              <a:spLocks noChangeArrowheads="1"/>
            </p:cNvSpPr>
            <p:nvPr/>
          </p:nvSpPr>
          <p:spPr bwMode="auto">
            <a:xfrm rot="16200000">
              <a:off x="-742212" y="3174498"/>
              <a:ext cx="22931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000000"/>
                  </a:solidFill>
                  <a:effectLst/>
                  <a:uLnTx/>
                  <a:uFillTx/>
                  <a:latin typeface="Arial Narrow"/>
                  <a:cs typeface="Arial Narrow"/>
                </a:rPr>
                <a:t>Cumulative Incidence (%)</a:t>
              </a:r>
              <a:endParaRPr kumimoji="0" lang="en-US" altLang="en-US" sz="1800" b="0" i="0" u="none" strike="noStrike" kern="0" cap="none" spc="0" normalizeH="0" baseline="0" noProof="0" dirty="0">
                <a:ln>
                  <a:noFill/>
                </a:ln>
                <a:solidFill>
                  <a:srgbClr val="000000"/>
                </a:solidFill>
                <a:effectLst/>
                <a:uLnTx/>
                <a:uFillTx/>
                <a:latin typeface="Arial Narrow"/>
                <a:cs typeface="Arial Narrow"/>
              </a:endParaRPr>
            </a:p>
          </p:txBody>
        </p:sp>
        <p:sp>
          <p:nvSpPr>
            <p:cNvPr id="247" name="Rectangle 35">
              <a:extLst>
                <a:ext uri="{FF2B5EF4-FFF2-40B4-BE49-F238E27FC236}">
                  <a16:creationId xmlns:a16="http://schemas.microsoft.com/office/drawing/2014/main" id="{E84EC7F6-EC46-4F52-9ABF-668E904ABFAA}"/>
                </a:ext>
              </a:extLst>
            </p:cNvPr>
            <p:cNvSpPr>
              <a:spLocks noChangeArrowheads="1"/>
            </p:cNvSpPr>
            <p:nvPr/>
          </p:nvSpPr>
          <p:spPr bwMode="auto">
            <a:xfrm>
              <a:off x="957127" y="1925638"/>
              <a:ext cx="0" cy="2913063"/>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48" name="Rectangle 37">
              <a:extLst>
                <a:ext uri="{FF2B5EF4-FFF2-40B4-BE49-F238E27FC236}">
                  <a16:creationId xmlns:a16="http://schemas.microsoft.com/office/drawing/2014/main" id="{472B20D7-B89C-45F3-9484-1CD838480698}"/>
                </a:ext>
              </a:extLst>
            </p:cNvPr>
            <p:cNvSpPr>
              <a:spLocks noChangeArrowheads="1"/>
            </p:cNvSpPr>
            <p:nvPr/>
          </p:nvSpPr>
          <p:spPr bwMode="auto">
            <a:xfrm>
              <a:off x="946739" y="4835525"/>
              <a:ext cx="3418372" cy="0"/>
            </a:xfrm>
            <a:prstGeom prst="rect">
              <a:avLst/>
            </a:pr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49" name="Freeform 38">
              <a:extLst>
                <a:ext uri="{FF2B5EF4-FFF2-40B4-BE49-F238E27FC236}">
                  <a16:creationId xmlns:a16="http://schemas.microsoft.com/office/drawing/2014/main" id="{370F9A8D-6198-437A-BFAC-3D50EA210FF8}"/>
                </a:ext>
              </a:extLst>
            </p:cNvPr>
            <p:cNvSpPr>
              <a:spLocks noEditPoints="1"/>
            </p:cNvSpPr>
            <p:nvPr/>
          </p:nvSpPr>
          <p:spPr bwMode="auto">
            <a:xfrm>
              <a:off x="940651" y="4838699"/>
              <a:ext cx="3427505" cy="54864"/>
            </a:xfrm>
            <a:custGeom>
              <a:avLst/>
              <a:gdLst>
                <a:gd name="T0" fmla="*/ 3 w 1126"/>
                <a:gd name="T1" fmla="*/ 0 h 19"/>
                <a:gd name="T2" fmla="*/ 3 w 1126"/>
                <a:gd name="T3" fmla="*/ 19 h 19"/>
                <a:gd name="T4" fmla="*/ 0 w 1126"/>
                <a:gd name="T5" fmla="*/ 19 h 19"/>
                <a:gd name="T6" fmla="*/ 0 w 1126"/>
                <a:gd name="T7" fmla="*/ 0 h 19"/>
                <a:gd name="T8" fmla="*/ 3 w 1126"/>
                <a:gd name="T9" fmla="*/ 0 h 19"/>
                <a:gd name="T10" fmla="*/ 285 w 1126"/>
                <a:gd name="T11" fmla="*/ 0 h 19"/>
                <a:gd name="T12" fmla="*/ 285 w 1126"/>
                <a:gd name="T13" fmla="*/ 19 h 19"/>
                <a:gd name="T14" fmla="*/ 282 w 1126"/>
                <a:gd name="T15" fmla="*/ 19 h 19"/>
                <a:gd name="T16" fmla="*/ 282 w 1126"/>
                <a:gd name="T17" fmla="*/ 0 h 19"/>
                <a:gd name="T18" fmla="*/ 285 w 1126"/>
                <a:gd name="T19" fmla="*/ 0 h 19"/>
                <a:gd name="T20" fmla="*/ 566 w 1126"/>
                <a:gd name="T21" fmla="*/ 0 h 19"/>
                <a:gd name="T22" fmla="*/ 566 w 1126"/>
                <a:gd name="T23" fmla="*/ 19 h 19"/>
                <a:gd name="T24" fmla="*/ 563 w 1126"/>
                <a:gd name="T25" fmla="*/ 19 h 19"/>
                <a:gd name="T26" fmla="*/ 563 w 1126"/>
                <a:gd name="T27" fmla="*/ 0 h 19"/>
                <a:gd name="T28" fmla="*/ 566 w 1126"/>
                <a:gd name="T29" fmla="*/ 0 h 19"/>
                <a:gd name="T30" fmla="*/ 848 w 1126"/>
                <a:gd name="T31" fmla="*/ 0 h 19"/>
                <a:gd name="T32" fmla="*/ 848 w 1126"/>
                <a:gd name="T33" fmla="*/ 19 h 19"/>
                <a:gd name="T34" fmla="*/ 845 w 1126"/>
                <a:gd name="T35" fmla="*/ 19 h 19"/>
                <a:gd name="T36" fmla="*/ 845 w 1126"/>
                <a:gd name="T37" fmla="*/ 0 h 19"/>
                <a:gd name="T38" fmla="*/ 848 w 1126"/>
                <a:gd name="T39" fmla="*/ 0 h 19"/>
                <a:gd name="T40" fmla="*/ 1126 w 1126"/>
                <a:gd name="T41" fmla="*/ 0 h 19"/>
                <a:gd name="T42" fmla="*/ 1126 w 1126"/>
                <a:gd name="T43" fmla="*/ 19 h 19"/>
                <a:gd name="T44" fmla="*/ 1123 w 1126"/>
                <a:gd name="T45" fmla="*/ 19 h 19"/>
                <a:gd name="T46" fmla="*/ 1123 w 1126"/>
                <a:gd name="T47" fmla="*/ 0 h 19"/>
                <a:gd name="T48" fmla="*/ 1126 w 1126"/>
                <a:gd name="T4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6" h="19">
                  <a:moveTo>
                    <a:pt x="3" y="0"/>
                  </a:moveTo>
                  <a:lnTo>
                    <a:pt x="3" y="19"/>
                  </a:lnTo>
                  <a:lnTo>
                    <a:pt x="0" y="19"/>
                  </a:lnTo>
                  <a:lnTo>
                    <a:pt x="0" y="0"/>
                  </a:lnTo>
                  <a:lnTo>
                    <a:pt x="3" y="0"/>
                  </a:lnTo>
                  <a:close/>
                  <a:moveTo>
                    <a:pt x="285" y="0"/>
                  </a:moveTo>
                  <a:lnTo>
                    <a:pt x="285" y="19"/>
                  </a:lnTo>
                  <a:lnTo>
                    <a:pt x="282" y="19"/>
                  </a:lnTo>
                  <a:lnTo>
                    <a:pt x="282" y="0"/>
                  </a:lnTo>
                  <a:lnTo>
                    <a:pt x="285" y="0"/>
                  </a:lnTo>
                  <a:close/>
                  <a:moveTo>
                    <a:pt x="566" y="0"/>
                  </a:moveTo>
                  <a:lnTo>
                    <a:pt x="566" y="19"/>
                  </a:lnTo>
                  <a:lnTo>
                    <a:pt x="563" y="19"/>
                  </a:lnTo>
                  <a:lnTo>
                    <a:pt x="563" y="0"/>
                  </a:lnTo>
                  <a:lnTo>
                    <a:pt x="566" y="0"/>
                  </a:lnTo>
                  <a:close/>
                  <a:moveTo>
                    <a:pt x="848" y="0"/>
                  </a:moveTo>
                  <a:lnTo>
                    <a:pt x="848" y="19"/>
                  </a:lnTo>
                  <a:lnTo>
                    <a:pt x="845" y="19"/>
                  </a:lnTo>
                  <a:lnTo>
                    <a:pt x="845" y="0"/>
                  </a:lnTo>
                  <a:lnTo>
                    <a:pt x="848" y="0"/>
                  </a:lnTo>
                  <a:close/>
                  <a:moveTo>
                    <a:pt x="1126" y="0"/>
                  </a:moveTo>
                  <a:lnTo>
                    <a:pt x="1126" y="19"/>
                  </a:lnTo>
                  <a:lnTo>
                    <a:pt x="1123" y="19"/>
                  </a:lnTo>
                  <a:lnTo>
                    <a:pt x="1123" y="0"/>
                  </a:lnTo>
                  <a:lnTo>
                    <a:pt x="1126" y="0"/>
                  </a:lnTo>
                  <a:close/>
                </a:path>
              </a:pathLst>
            </a:custGeom>
            <a:noFill/>
            <a:ln w="3175"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Narrow"/>
                <a:cs typeface="Arial Narrow"/>
              </a:endParaRPr>
            </a:p>
          </p:txBody>
        </p:sp>
        <p:sp>
          <p:nvSpPr>
            <p:cNvPr id="250" name="Rectangle 43">
              <a:extLst>
                <a:ext uri="{FF2B5EF4-FFF2-40B4-BE49-F238E27FC236}">
                  <a16:creationId xmlns:a16="http://schemas.microsoft.com/office/drawing/2014/main" id="{6DD395D9-48C7-4A27-8028-44CA60C82B1D}"/>
                </a:ext>
              </a:extLst>
            </p:cNvPr>
            <p:cNvSpPr>
              <a:spLocks noChangeArrowheads="1"/>
            </p:cNvSpPr>
            <p:nvPr/>
          </p:nvSpPr>
          <p:spPr bwMode="auto">
            <a:xfrm>
              <a:off x="626658" y="4718410"/>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0%</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303" name="Rectangle 44">
              <a:extLst>
                <a:ext uri="{FF2B5EF4-FFF2-40B4-BE49-F238E27FC236}">
                  <a16:creationId xmlns:a16="http://schemas.microsoft.com/office/drawing/2014/main" id="{657DCEFD-0D6F-46DE-A68B-E12ECF273D3C}"/>
                </a:ext>
              </a:extLst>
            </p:cNvPr>
            <p:cNvSpPr>
              <a:spLocks noChangeArrowheads="1"/>
            </p:cNvSpPr>
            <p:nvPr/>
          </p:nvSpPr>
          <p:spPr bwMode="auto">
            <a:xfrm>
              <a:off x="626658" y="3989349"/>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2%</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304" name="Rectangle 45">
              <a:extLst>
                <a:ext uri="{FF2B5EF4-FFF2-40B4-BE49-F238E27FC236}">
                  <a16:creationId xmlns:a16="http://schemas.microsoft.com/office/drawing/2014/main" id="{ACAF7EF5-22C1-40C0-A1D0-276D35AAF7F1}"/>
                </a:ext>
              </a:extLst>
            </p:cNvPr>
            <p:cNvSpPr>
              <a:spLocks noChangeArrowheads="1"/>
            </p:cNvSpPr>
            <p:nvPr/>
          </p:nvSpPr>
          <p:spPr bwMode="auto">
            <a:xfrm>
              <a:off x="626658" y="3260290"/>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4%</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305" name="Rectangle 46">
              <a:extLst>
                <a:ext uri="{FF2B5EF4-FFF2-40B4-BE49-F238E27FC236}">
                  <a16:creationId xmlns:a16="http://schemas.microsoft.com/office/drawing/2014/main" id="{7177E6C2-81AD-42D1-983D-EE3A9703E250}"/>
                </a:ext>
              </a:extLst>
            </p:cNvPr>
            <p:cNvSpPr>
              <a:spLocks noChangeArrowheads="1"/>
            </p:cNvSpPr>
            <p:nvPr/>
          </p:nvSpPr>
          <p:spPr bwMode="auto">
            <a:xfrm>
              <a:off x="626658" y="2531231"/>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6%</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306" name="Rectangle 48">
              <a:extLst>
                <a:ext uri="{FF2B5EF4-FFF2-40B4-BE49-F238E27FC236}">
                  <a16:creationId xmlns:a16="http://schemas.microsoft.com/office/drawing/2014/main" id="{2D1EF637-AD73-4B5C-A5E8-B0FFA9A8E394}"/>
                </a:ext>
              </a:extLst>
            </p:cNvPr>
            <p:cNvSpPr>
              <a:spLocks noChangeArrowheads="1"/>
            </p:cNvSpPr>
            <p:nvPr/>
          </p:nvSpPr>
          <p:spPr bwMode="auto">
            <a:xfrm>
              <a:off x="626658" y="1802172"/>
              <a:ext cx="24315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8%</a:t>
              </a:r>
              <a:endParaRPr kumimoji="0" lang="en-US" altLang="en-US" sz="4400" b="0" i="0" u="none" strike="noStrike" kern="0" cap="none" spc="0" normalizeH="0" baseline="0" noProof="0" dirty="0">
                <a:ln>
                  <a:noFill/>
                </a:ln>
                <a:solidFill>
                  <a:srgbClr val="000000"/>
                </a:solidFill>
                <a:effectLst/>
                <a:uLnTx/>
                <a:uFillTx/>
                <a:latin typeface="Arial Narrow"/>
                <a:cs typeface="Arial Narrow"/>
              </a:endParaRPr>
            </a:p>
          </p:txBody>
        </p:sp>
        <p:sp>
          <p:nvSpPr>
            <p:cNvPr id="307" name="Rectangle 49">
              <a:extLst>
                <a:ext uri="{FF2B5EF4-FFF2-40B4-BE49-F238E27FC236}">
                  <a16:creationId xmlns:a16="http://schemas.microsoft.com/office/drawing/2014/main" id="{0E27CFE8-9F34-42C8-BFD2-1238EAFA6AE0}"/>
                </a:ext>
              </a:extLst>
            </p:cNvPr>
            <p:cNvSpPr>
              <a:spLocks noChangeArrowheads="1"/>
            </p:cNvSpPr>
            <p:nvPr/>
          </p:nvSpPr>
          <p:spPr bwMode="auto">
            <a:xfrm>
              <a:off x="894036" y="4906550"/>
              <a:ext cx="935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0</a:t>
              </a:r>
            </a:p>
          </p:txBody>
        </p:sp>
        <p:sp>
          <p:nvSpPr>
            <p:cNvPr id="308" name="Rectangle 50">
              <a:extLst>
                <a:ext uri="{FF2B5EF4-FFF2-40B4-BE49-F238E27FC236}">
                  <a16:creationId xmlns:a16="http://schemas.microsoft.com/office/drawing/2014/main" id="{152B314D-0855-4DF6-9A47-CFF910054B9C}"/>
                </a:ext>
              </a:extLst>
            </p:cNvPr>
            <p:cNvSpPr>
              <a:spLocks noChangeArrowheads="1"/>
            </p:cNvSpPr>
            <p:nvPr/>
          </p:nvSpPr>
          <p:spPr bwMode="auto">
            <a:xfrm>
              <a:off x="1715315" y="4906550"/>
              <a:ext cx="18715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90</a:t>
              </a:r>
            </a:p>
          </p:txBody>
        </p:sp>
        <p:sp>
          <p:nvSpPr>
            <p:cNvPr id="309" name="Rectangle 51">
              <a:extLst>
                <a:ext uri="{FF2B5EF4-FFF2-40B4-BE49-F238E27FC236}">
                  <a16:creationId xmlns:a16="http://schemas.microsoft.com/office/drawing/2014/main" id="{60C8CE86-E5BA-437E-9B3B-41585A0E73CB}"/>
                </a:ext>
              </a:extLst>
            </p:cNvPr>
            <p:cNvSpPr>
              <a:spLocks noChangeArrowheads="1"/>
            </p:cNvSpPr>
            <p:nvPr/>
          </p:nvSpPr>
          <p:spPr bwMode="auto">
            <a:xfrm>
              <a:off x="2517071"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180</a:t>
              </a:r>
            </a:p>
          </p:txBody>
        </p:sp>
        <p:sp>
          <p:nvSpPr>
            <p:cNvPr id="310" name="Rectangle 52">
              <a:extLst>
                <a:ext uri="{FF2B5EF4-FFF2-40B4-BE49-F238E27FC236}">
                  <a16:creationId xmlns:a16="http://schemas.microsoft.com/office/drawing/2014/main" id="{70B570BF-50BD-48B7-9B3E-817BF973C255}"/>
                </a:ext>
              </a:extLst>
            </p:cNvPr>
            <p:cNvSpPr>
              <a:spLocks noChangeArrowheads="1"/>
            </p:cNvSpPr>
            <p:nvPr/>
          </p:nvSpPr>
          <p:spPr bwMode="auto">
            <a:xfrm>
              <a:off x="3372425"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270</a:t>
              </a:r>
            </a:p>
          </p:txBody>
        </p:sp>
        <p:sp>
          <p:nvSpPr>
            <p:cNvPr id="311" name="Rectangle 53">
              <a:extLst>
                <a:ext uri="{FF2B5EF4-FFF2-40B4-BE49-F238E27FC236}">
                  <a16:creationId xmlns:a16="http://schemas.microsoft.com/office/drawing/2014/main" id="{571CD2B0-2129-4F88-98ED-3CF5BEC55B33}"/>
                </a:ext>
              </a:extLst>
            </p:cNvPr>
            <p:cNvSpPr>
              <a:spLocks noChangeArrowheads="1"/>
            </p:cNvSpPr>
            <p:nvPr/>
          </p:nvSpPr>
          <p:spPr bwMode="auto">
            <a:xfrm>
              <a:off x="4227780" y="4906550"/>
              <a:ext cx="280726"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Narrow"/>
                  <a:cs typeface="Arial Narrow"/>
                </a:rPr>
                <a:t>360</a:t>
              </a:r>
            </a:p>
          </p:txBody>
        </p:sp>
        <p:sp>
          <p:nvSpPr>
            <p:cNvPr id="312" name="Rectangle 57">
              <a:extLst>
                <a:ext uri="{FF2B5EF4-FFF2-40B4-BE49-F238E27FC236}">
                  <a16:creationId xmlns:a16="http://schemas.microsoft.com/office/drawing/2014/main" id="{A4091164-D3FD-40C0-909C-22EF7555092E}"/>
                </a:ext>
              </a:extLst>
            </p:cNvPr>
            <p:cNvSpPr>
              <a:spLocks noChangeArrowheads="1"/>
            </p:cNvSpPr>
            <p:nvPr/>
          </p:nvSpPr>
          <p:spPr bwMode="auto">
            <a:xfrm>
              <a:off x="108728" y="5187366"/>
              <a:ext cx="60272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a:cs typeface="Arial Narrow"/>
                </a:rPr>
                <a:t>No. at Risk</a:t>
              </a:r>
              <a:endParaRPr kumimoji="0" lang="en-US" altLang="en-US" sz="3600" b="1" i="0" u="none" strike="noStrike" kern="0" cap="none" spc="0" normalizeH="0" baseline="0" noProof="0" dirty="0">
                <a:ln>
                  <a:noFill/>
                </a:ln>
                <a:solidFill>
                  <a:srgbClr val="000000"/>
                </a:solidFill>
                <a:effectLst/>
                <a:uLnTx/>
                <a:uFillTx/>
                <a:latin typeface="Arial Narrow"/>
                <a:cs typeface="Arial Narrow"/>
              </a:endParaRPr>
            </a:p>
          </p:txBody>
        </p:sp>
        <p:sp>
          <p:nvSpPr>
            <p:cNvPr id="313" name="Rectangle 58">
              <a:extLst>
                <a:ext uri="{FF2B5EF4-FFF2-40B4-BE49-F238E27FC236}">
                  <a16:creationId xmlns:a16="http://schemas.microsoft.com/office/drawing/2014/main" id="{82270FB3-485A-423F-B3C7-885741EC66D2}"/>
                </a:ext>
              </a:extLst>
            </p:cNvPr>
            <p:cNvSpPr>
              <a:spLocks noChangeArrowheads="1"/>
            </p:cNvSpPr>
            <p:nvPr/>
          </p:nvSpPr>
          <p:spPr bwMode="auto">
            <a:xfrm>
              <a:off x="108718" y="5320716"/>
              <a:ext cx="418027"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a:cs typeface="Arial Narrow"/>
                </a:rPr>
                <a:t>Placebo</a:t>
              </a:r>
              <a:endParaRPr kumimoji="0" lang="en-US" altLang="en-US" sz="3600" b="0" i="0" u="none" strike="noStrike" kern="0" cap="none" spc="0" normalizeH="0" baseline="0" noProof="0" dirty="0">
                <a:ln>
                  <a:noFill/>
                </a:ln>
                <a:solidFill>
                  <a:srgbClr val="000000"/>
                </a:solidFill>
                <a:effectLst/>
                <a:uLnTx/>
                <a:uFillTx/>
                <a:latin typeface="Arial Narrow"/>
                <a:cs typeface="Arial Narrow"/>
              </a:endParaRPr>
            </a:p>
          </p:txBody>
        </p:sp>
        <p:sp>
          <p:nvSpPr>
            <p:cNvPr id="314" name="Rectangle 69">
              <a:extLst>
                <a:ext uri="{FF2B5EF4-FFF2-40B4-BE49-F238E27FC236}">
                  <a16:creationId xmlns:a16="http://schemas.microsoft.com/office/drawing/2014/main" id="{0C6B242A-9242-437E-86DC-66AC5FE680AE}"/>
                </a:ext>
              </a:extLst>
            </p:cNvPr>
            <p:cNvSpPr>
              <a:spLocks noChangeArrowheads="1"/>
            </p:cNvSpPr>
            <p:nvPr/>
          </p:nvSpPr>
          <p:spPr bwMode="auto">
            <a:xfrm>
              <a:off x="108730" y="5449304"/>
              <a:ext cx="636580"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a:cs typeface="Arial Narrow"/>
                </a:rPr>
                <a:t>Evolocumab</a:t>
              </a:r>
              <a:endParaRPr kumimoji="0" lang="en-US" altLang="en-US" sz="3600" b="0" i="0" u="none" strike="noStrike" kern="0" cap="none" spc="0" normalizeH="0" baseline="0" noProof="0" dirty="0">
                <a:ln>
                  <a:noFill/>
                </a:ln>
                <a:solidFill>
                  <a:srgbClr val="000000"/>
                </a:solidFill>
                <a:effectLst/>
                <a:uLnTx/>
                <a:uFillTx/>
                <a:latin typeface="Arial Narrow"/>
                <a:cs typeface="Arial Narrow"/>
              </a:endParaRPr>
            </a:p>
          </p:txBody>
        </p:sp>
        <p:sp>
          <p:nvSpPr>
            <p:cNvPr id="315" name="Rectangle 85">
              <a:extLst>
                <a:ext uri="{FF2B5EF4-FFF2-40B4-BE49-F238E27FC236}">
                  <a16:creationId xmlns:a16="http://schemas.microsoft.com/office/drawing/2014/main" id="{BE116242-6180-4B49-BAE4-D5C2DE467749}"/>
                </a:ext>
              </a:extLst>
            </p:cNvPr>
            <p:cNvSpPr>
              <a:spLocks noChangeArrowheads="1"/>
            </p:cNvSpPr>
            <p:nvPr/>
          </p:nvSpPr>
          <p:spPr bwMode="auto">
            <a:xfrm>
              <a:off x="1003494" y="1860179"/>
              <a:ext cx="154329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Hazard ratio 0.84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00"/>
                  </a:solidFill>
                  <a:effectLst/>
                  <a:uLnTx/>
                  <a:uFillTx/>
                  <a:latin typeface="Arial Narrow"/>
                  <a:cs typeface="Arial Narrow"/>
                </a:rPr>
                <a:t>(95% CI, 0.74-0.96)</a:t>
              </a:r>
              <a:endParaRPr kumimoji="0" lang="en-US" altLang="en-US" sz="1600" b="0" i="0" u="none" strike="noStrike" kern="0" cap="none" spc="0" normalizeH="0" baseline="0" noProof="0" dirty="0">
                <a:ln>
                  <a:noFill/>
                </a:ln>
                <a:solidFill>
                  <a:srgbClr val="000000"/>
                </a:solidFill>
                <a:effectLst/>
                <a:uLnTx/>
                <a:uFillTx/>
                <a:latin typeface="Arial Narrow"/>
                <a:cs typeface="Arial Narrow"/>
              </a:endParaRPr>
            </a:p>
          </p:txBody>
        </p:sp>
      </p:grpSp>
      <p:sp>
        <p:nvSpPr>
          <p:cNvPr id="316" name="Freeform 35">
            <a:extLst>
              <a:ext uri="{FF2B5EF4-FFF2-40B4-BE49-F238E27FC236}">
                <a16:creationId xmlns:a16="http://schemas.microsoft.com/office/drawing/2014/main" id="{1005697A-F2F0-4789-9C23-32C058CC5B14}"/>
              </a:ext>
            </a:extLst>
          </p:cNvPr>
          <p:cNvSpPr>
            <a:spLocks noEditPoints="1"/>
          </p:cNvSpPr>
          <p:nvPr/>
        </p:nvSpPr>
        <p:spPr bwMode="auto">
          <a:xfrm>
            <a:off x="889085" y="2002898"/>
            <a:ext cx="52138" cy="2916127"/>
          </a:xfrm>
          <a:custGeom>
            <a:avLst/>
            <a:gdLst>
              <a:gd name="T0" fmla="*/ 0 w 23"/>
              <a:gd name="T1" fmla="*/ 2243 h 2247"/>
              <a:gd name="T2" fmla="*/ 23 w 23"/>
              <a:gd name="T3" fmla="*/ 2243 h 2247"/>
              <a:gd name="T4" fmla="*/ 23 w 23"/>
              <a:gd name="T5" fmla="*/ 2247 h 2247"/>
              <a:gd name="T6" fmla="*/ 0 w 23"/>
              <a:gd name="T7" fmla="*/ 2247 h 2247"/>
              <a:gd name="T8" fmla="*/ 0 w 23"/>
              <a:gd name="T9" fmla="*/ 2243 h 2247"/>
              <a:gd name="T10" fmla="*/ 0 w 23"/>
              <a:gd name="T11" fmla="*/ 1683 h 2247"/>
              <a:gd name="T12" fmla="*/ 23 w 23"/>
              <a:gd name="T13" fmla="*/ 1683 h 2247"/>
              <a:gd name="T14" fmla="*/ 23 w 23"/>
              <a:gd name="T15" fmla="*/ 1687 h 2247"/>
              <a:gd name="T16" fmla="*/ 0 w 23"/>
              <a:gd name="T17" fmla="*/ 1687 h 2247"/>
              <a:gd name="T18" fmla="*/ 0 w 23"/>
              <a:gd name="T19" fmla="*/ 1683 h 2247"/>
              <a:gd name="T20" fmla="*/ 0 w 23"/>
              <a:gd name="T21" fmla="*/ 1120 h 2247"/>
              <a:gd name="T22" fmla="*/ 23 w 23"/>
              <a:gd name="T23" fmla="*/ 1120 h 2247"/>
              <a:gd name="T24" fmla="*/ 23 w 23"/>
              <a:gd name="T25" fmla="*/ 1124 h 2247"/>
              <a:gd name="T26" fmla="*/ 0 w 23"/>
              <a:gd name="T27" fmla="*/ 1124 h 2247"/>
              <a:gd name="T28" fmla="*/ 0 w 23"/>
              <a:gd name="T29" fmla="*/ 1120 h 2247"/>
              <a:gd name="T30" fmla="*/ 0 w 23"/>
              <a:gd name="T31" fmla="*/ 560 h 2247"/>
              <a:gd name="T32" fmla="*/ 23 w 23"/>
              <a:gd name="T33" fmla="*/ 560 h 2247"/>
              <a:gd name="T34" fmla="*/ 23 w 23"/>
              <a:gd name="T35" fmla="*/ 564 h 2247"/>
              <a:gd name="T36" fmla="*/ 0 w 23"/>
              <a:gd name="T37" fmla="*/ 564 h 2247"/>
              <a:gd name="T38" fmla="*/ 0 w 23"/>
              <a:gd name="T39" fmla="*/ 560 h 2247"/>
              <a:gd name="T40" fmla="*/ 0 w 23"/>
              <a:gd name="T41" fmla="*/ 0 h 2247"/>
              <a:gd name="T42" fmla="*/ 23 w 23"/>
              <a:gd name="T43" fmla="*/ 0 h 2247"/>
              <a:gd name="T44" fmla="*/ 23 w 23"/>
              <a:gd name="T45" fmla="*/ 4 h 2247"/>
              <a:gd name="T46" fmla="*/ 0 w 23"/>
              <a:gd name="T47" fmla="*/ 4 h 2247"/>
              <a:gd name="T48" fmla="*/ 0 w 23"/>
              <a:gd name="T49" fmla="*/ 0 h 2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247">
                <a:moveTo>
                  <a:pt x="0" y="2243"/>
                </a:moveTo>
                <a:lnTo>
                  <a:pt x="23" y="2243"/>
                </a:lnTo>
                <a:lnTo>
                  <a:pt x="23" y="2247"/>
                </a:lnTo>
                <a:lnTo>
                  <a:pt x="0" y="2247"/>
                </a:lnTo>
                <a:lnTo>
                  <a:pt x="0" y="2243"/>
                </a:lnTo>
                <a:close/>
                <a:moveTo>
                  <a:pt x="0" y="1683"/>
                </a:moveTo>
                <a:lnTo>
                  <a:pt x="23" y="1683"/>
                </a:lnTo>
                <a:lnTo>
                  <a:pt x="23" y="1687"/>
                </a:lnTo>
                <a:lnTo>
                  <a:pt x="0" y="1687"/>
                </a:lnTo>
                <a:lnTo>
                  <a:pt x="0" y="1683"/>
                </a:lnTo>
                <a:close/>
                <a:moveTo>
                  <a:pt x="0" y="1120"/>
                </a:moveTo>
                <a:lnTo>
                  <a:pt x="23" y="1120"/>
                </a:lnTo>
                <a:lnTo>
                  <a:pt x="23" y="1124"/>
                </a:lnTo>
                <a:lnTo>
                  <a:pt x="0" y="1124"/>
                </a:lnTo>
                <a:lnTo>
                  <a:pt x="0" y="1120"/>
                </a:lnTo>
                <a:close/>
                <a:moveTo>
                  <a:pt x="0" y="560"/>
                </a:moveTo>
                <a:lnTo>
                  <a:pt x="23" y="560"/>
                </a:lnTo>
                <a:lnTo>
                  <a:pt x="23" y="564"/>
                </a:lnTo>
                <a:lnTo>
                  <a:pt x="0" y="564"/>
                </a:lnTo>
                <a:lnTo>
                  <a:pt x="0" y="560"/>
                </a:lnTo>
                <a:close/>
                <a:moveTo>
                  <a:pt x="0" y="0"/>
                </a:moveTo>
                <a:lnTo>
                  <a:pt x="23" y="0"/>
                </a:lnTo>
                <a:lnTo>
                  <a:pt x="23" y="4"/>
                </a:lnTo>
                <a:lnTo>
                  <a:pt x="0" y="4"/>
                </a:lnTo>
                <a:lnTo>
                  <a:pt x="0" y="0"/>
                </a:lnTo>
                <a:close/>
              </a:path>
            </a:pathLst>
          </a:cu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Narrow"/>
              <a:cs typeface="Arial Narrow"/>
            </a:endParaRPr>
          </a:p>
        </p:txBody>
      </p:sp>
      <p:grpSp>
        <p:nvGrpSpPr>
          <p:cNvPr id="317" name="Group 316">
            <a:extLst>
              <a:ext uri="{FF2B5EF4-FFF2-40B4-BE49-F238E27FC236}">
                <a16:creationId xmlns:a16="http://schemas.microsoft.com/office/drawing/2014/main" id="{3FFA4F6D-ED49-4061-AF8A-B76CAFF9529D}"/>
              </a:ext>
            </a:extLst>
          </p:cNvPr>
          <p:cNvGrpSpPr/>
          <p:nvPr/>
        </p:nvGrpSpPr>
        <p:grpSpPr>
          <a:xfrm>
            <a:off x="918551" y="3565433"/>
            <a:ext cx="3522656" cy="1362676"/>
            <a:chOff x="918551" y="3486854"/>
            <a:chExt cx="3522656" cy="1362676"/>
          </a:xfrm>
          <a:solidFill>
            <a:schemeClr val="tx1">
              <a:lumMod val="65000"/>
              <a:lumOff val="35000"/>
            </a:schemeClr>
          </a:solidFill>
        </p:grpSpPr>
        <p:sp>
          <p:nvSpPr>
            <p:cNvPr id="318" name="Freeform 38">
              <a:extLst>
                <a:ext uri="{FF2B5EF4-FFF2-40B4-BE49-F238E27FC236}">
                  <a16:creationId xmlns:a16="http://schemas.microsoft.com/office/drawing/2014/main" id="{61F22F76-DE96-47ED-A008-0E5953E51258}"/>
                </a:ext>
              </a:extLst>
            </p:cNvPr>
            <p:cNvSpPr>
              <a:spLocks/>
            </p:cNvSpPr>
            <p:nvPr/>
          </p:nvSpPr>
          <p:spPr bwMode="auto">
            <a:xfrm>
              <a:off x="918551" y="4103302"/>
              <a:ext cx="1951741" cy="746228"/>
            </a:xfrm>
            <a:custGeom>
              <a:avLst/>
              <a:gdLst>
                <a:gd name="T0" fmla="*/ 108 w 3568"/>
                <a:gd name="T1" fmla="*/ 2268 h 2384"/>
                <a:gd name="T2" fmla="*/ 220 w 3568"/>
                <a:gd name="T3" fmla="*/ 2220 h 2384"/>
                <a:gd name="T4" fmla="*/ 360 w 3568"/>
                <a:gd name="T5" fmla="*/ 2080 h 2384"/>
                <a:gd name="T6" fmla="*/ 472 w 3568"/>
                <a:gd name="T7" fmla="*/ 2048 h 2384"/>
                <a:gd name="T8" fmla="*/ 556 w 3568"/>
                <a:gd name="T9" fmla="*/ 1964 h 2384"/>
                <a:gd name="T10" fmla="*/ 693 w 3568"/>
                <a:gd name="T11" fmla="*/ 1895 h 2384"/>
                <a:gd name="T12" fmla="*/ 796 w 3568"/>
                <a:gd name="T13" fmla="*/ 1804 h 2384"/>
                <a:gd name="T14" fmla="*/ 936 w 3568"/>
                <a:gd name="T15" fmla="*/ 1680 h 2384"/>
                <a:gd name="T16" fmla="*/ 1048 w 3568"/>
                <a:gd name="T17" fmla="*/ 1616 h 2384"/>
                <a:gd name="T18" fmla="*/ 1148 w 3568"/>
                <a:gd name="T19" fmla="*/ 1564 h 2384"/>
                <a:gd name="T20" fmla="*/ 1244 w 3568"/>
                <a:gd name="T21" fmla="*/ 1484 h 2384"/>
                <a:gd name="T22" fmla="*/ 1372 w 3568"/>
                <a:gd name="T23" fmla="*/ 1420 h 2384"/>
                <a:gd name="T24" fmla="*/ 1528 w 3568"/>
                <a:gd name="T25" fmla="*/ 1328 h 2384"/>
                <a:gd name="T26" fmla="*/ 1596 w 3568"/>
                <a:gd name="T27" fmla="*/ 1260 h 2384"/>
                <a:gd name="T28" fmla="*/ 1724 w 3568"/>
                <a:gd name="T29" fmla="*/ 1148 h 2384"/>
                <a:gd name="T30" fmla="*/ 1848 w 3568"/>
                <a:gd name="T31" fmla="*/ 1056 h 2384"/>
                <a:gd name="T32" fmla="*/ 1932 w 3568"/>
                <a:gd name="T33" fmla="*/ 1004 h 2384"/>
                <a:gd name="T34" fmla="*/ 2056 w 3568"/>
                <a:gd name="T35" fmla="*/ 912 h 2384"/>
                <a:gd name="T36" fmla="*/ 2184 w 3568"/>
                <a:gd name="T37" fmla="*/ 864 h 2384"/>
                <a:gd name="T38" fmla="*/ 2280 w 3568"/>
                <a:gd name="T39" fmla="*/ 800 h 2384"/>
                <a:gd name="T40" fmla="*/ 2396 w 3568"/>
                <a:gd name="T41" fmla="*/ 748 h 2384"/>
                <a:gd name="T42" fmla="*/ 2520 w 3568"/>
                <a:gd name="T43" fmla="*/ 640 h 2384"/>
                <a:gd name="T44" fmla="*/ 2588 w 3568"/>
                <a:gd name="T45" fmla="*/ 572 h 2384"/>
                <a:gd name="T46" fmla="*/ 2716 w 3568"/>
                <a:gd name="T47" fmla="*/ 460 h 2384"/>
                <a:gd name="T48" fmla="*/ 2840 w 3568"/>
                <a:gd name="T49" fmla="*/ 384 h 2384"/>
                <a:gd name="T50" fmla="*/ 2956 w 3568"/>
                <a:gd name="T51" fmla="*/ 364 h 2384"/>
                <a:gd name="T52" fmla="*/ 3063 w 3568"/>
                <a:gd name="T53" fmla="*/ 261 h 2384"/>
                <a:gd name="T54" fmla="*/ 3157 w 3568"/>
                <a:gd name="T55" fmla="*/ 183 h 2384"/>
                <a:gd name="T56" fmla="*/ 3320 w 3568"/>
                <a:gd name="T57" fmla="*/ 80 h 2384"/>
                <a:gd name="T58" fmla="*/ 3432 w 3568"/>
                <a:gd name="T59" fmla="*/ 32 h 2384"/>
                <a:gd name="T60" fmla="*/ 3528 w 3568"/>
                <a:gd name="T61" fmla="*/ 80 h 2384"/>
                <a:gd name="T62" fmla="*/ 3445 w 3568"/>
                <a:gd name="T63" fmla="*/ 117 h 2384"/>
                <a:gd name="T64" fmla="*/ 3317 w 3568"/>
                <a:gd name="T65" fmla="*/ 181 h 2384"/>
                <a:gd name="T66" fmla="*/ 3205 w 3568"/>
                <a:gd name="T67" fmla="*/ 261 h 2384"/>
                <a:gd name="T68" fmla="*/ 3064 w 3568"/>
                <a:gd name="T69" fmla="*/ 336 h 2384"/>
                <a:gd name="T70" fmla="*/ 2968 w 3568"/>
                <a:gd name="T71" fmla="*/ 448 h 2384"/>
                <a:gd name="T72" fmla="*/ 2853 w 3568"/>
                <a:gd name="T73" fmla="*/ 469 h 2384"/>
                <a:gd name="T74" fmla="*/ 2741 w 3568"/>
                <a:gd name="T75" fmla="*/ 549 h 2384"/>
                <a:gd name="T76" fmla="*/ 2636 w 3568"/>
                <a:gd name="T77" fmla="*/ 650 h 2384"/>
                <a:gd name="T78" fmla="*/ 2517 w 3568"/>
                <a:gd name="T79" fmla="*/ 741 h 2384"/>
                <a:gd name="T80" fmla="*/ 2421 w 3568"/>
                <a:gd name="T81" fmla="*/ 837 h 2384"/>
                <a:gd name="T82" fmla="*/ 2300 w 3568"/>
                <a:gd name="T83" fmla="*/ 890 h 2384"/>
                <a:gd name="T84" fmla="*/ 2204 w 3568"/>
                <a:gd name="T85" fmla="*/ 922 h 2384"/>
                <a:gd name="T86" fmla="*/ 2069 w 3568"/>
                <a:gd name="T87" fmla="*/ 997 h 2384"/>
                <a:gd name="T88" fmla="*/ 1944 w 3568"/>
                <a:gd name="T89" fmla="*/ 1072 h 2384"/>
                <a:gd name="T90" fmla="*/ 1861 w 3568"/>
                <a:gd name="T91" fmla="*/ 1125 h 2384"/>
                <a:gd name="T92" fmla="*/ 1749 w 3568"/>
                <a:gd name="T93" fmla="*/ 1237 h 2384"/>
                <a:gd name="T94" fmla="*/ 1608 w 3568"/>
                <a:gd name="T95" fmla="*/ 1344 h 2384"/>
                <a:gd name="T96" fmla="*/ 1541 w 3568"/>
                <a:gd name="T97" fmla="*/ 1397 h 2384"/>
                <a:gd name="T98" fmla="*/ 1384 w 3568"/>
                <a:gd name="T99" fmla="*/ 1504 h 2384"/>
                <a:gd name="T100" fmla="*/ 1256 w 3568"/>
                <a:gd name="T101" fmla="*/ 1552 h 2384"/>
                <a:gd name="T102" fmla="*/ 1160 w 3568"/>
                <a:gd name="T103" fmla="*/ 1632 h 2384"/>
                <a:gd name="T104" fmla="*/ 1068 w 3568"/>
                <a:gd name="T105" fmla="*/ 1674 h 2384"/>
                <a:gd name="T106" fmla="*/ 956 w 3568"/>
                <a:gd name="T107" fmla="*/ 1770 h 2384"/>
                <a:gd name="T108" fmla="*/ 844 w 3568"/>
                <a:gd name="T109" fmla="*/ 1882 h 2384"/>
                <a:gd name="T110" fmla="*/ 730 w 3568"/>
                <a:gd name="T111" fmla="*/ 1980 h 2384"/>
                <a:gd name="T112" fmla="*/ 604 w 3568"/>
                <a:gd name="T113" fmla="*/ 2042 h 2384"/>
                <a:gd name="T114" fmla="*/ 485 w 3568"/>
                <a:gd name="T115" fmla="*/ 2133 h 2384"/>
                <a:gd name="T116" fmla="*/ 380 w 3568"/>
                <a:gd name="T117" fmla="*/ 2170 h 2384"/>
                <a:gd name="T118" fmla="*/ 232 w 3568"/>
                <a:gd name="T119" fmla="*/ 2288 h 2384"/>
                <a:gd name="T120" fmla="*/ 120 w 3568"/>
                <a:gd name="T121" fmla="*/ 2336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68" h="2384">
                  <a:moveTo>
                    <a:pt x="40" y="2304"/>
                  </a:moveTo>
                  <a:lnTo>
                    <a:pt x="56" y="2304"/>
                  </a:lnTo>
                  <a:lnTo>
                    <a:pt x="21" y="2327"/>
                  </a:lnTo>
                  <a:lnTo>
                    <a:pt x="37" y="2295"/>
                  </a:lnTo>
                  <a:cubicBezTo>
                    <a:pt x="43" y="2281"/>
                    <a:pt x="57" y="2272"/>
                    <a:pt x="72" y="2272"/>
                  </a:cubicBezTo>
                  <a:lnTo>
                    <a:pt x="88" y="2272"/>
                  </a:lnTo>
                  <a:lnTo>
                    <a:pt x="71" y="2277"/>
                  </a:lnTo>
                  <a:lnTo>
                    <a:pt x="103" y="2261"/>
                  </a:lnTo>
                  <a:cubicBezTo>
                    <a:pt x="108" y="2258"/>
                    <a:pt x="114" y="2256"/>
                    <a:pt x="120" y="2256"/>
                  </a:cubicBezTo>
                  <a:lnTo>
                    <a:pt x="136" y="2256"/>
                  </a:lnTo>
                  <a:lnTo>
                    <a:pt x="108" y="2268"/>
                  </a:lnTo>
                  <a:lnTo>
                    <a:pt x="124" y="2252"/>
                  </a:lnTo>
                  <a:lnTo>
                    <a:pt x="140" y="2236"/>
                  </a:lnTo>
                  <a:cubicBezTo>
                    <a:pt x="148" y="2229"/>
                    <a:pt x="158" y="2224"/>
                    <a:pt x="168" y="2224"/>
                  </a:cubicBezTo>
                  <a:lnTo>
                    <a:pt x="184" y="2224"/>
                  </a:lnTo>
                  <a:lnTo>
                    <a:pt x="200" y="2224"/>
                  </a:lnTo>
                  <a:lnTo>
                    <a:pt x="172" y="2236"/>
                  </a:lnTo>
                  <a:lnTo>
                    <a:pt x="188" y="2220"/>
                  </a:lnTo>
                  <a:cubicBezTo>
                    <a:pt x="196" y="2213"/>
                    <a:pt x="206" y="2208"/>
                    <a:pt x="216" y="2208"/>
                  </a:cubicBezTo>
                  <a:lnTo>
                    <a:pt x="232" y="2208"/>
                  </a:lnTo>
                  <a:lnTo>
                    <a:pt x="248" y="2208"/>
                  </a:lnTo>
                  <a:lnTo>
                    <a:pt x="220" y="2220"/>
                  </a:lnTo>
                  <a:lnTo>
                    <a:pt x="236" y="2204"/>
                  </a:lnTo>
                  <a:lnTo>
                    <a:pt x="229" y="2215"/>
                  </a:lnTo>
                  <a:lnTo>
                    <a:pt x="245" y="2183"/>
                  </a:lnTo>
                  <a:cubicBezTo>
                    <a:pt x="249" y="2175"/>
                    <a:pt x="255" y="2169"/>
                    <a:pt x="263" y="2165"/>
                  </a:cubicBezTo>
                  <a:lnTo>
                    <a:pt x="295" y="2149"/>
                  </a:lnTo>
                  <a:lnTo>
                    <a:pt x="284" y="2156"/>
                  </a:lnTo>
                  <a:lnTo>
                    <a:pt x="300" y="2140"/>
                  </a:lnTo>
                  <a:lnTo>
                    <a:pt x="316" y="2124"/>
                  </a:lnTo>
                  <a:lnTo>
                    <a:pt x="309" y="2135"/>
                  </a:lnTo>
                  <a:lnTo>
                    <a:pt x="325" y="2103"/>
                  </a:lnTo>
                  <a:cubicBezTo>
                    <a:pt x="331" y="2089"/>
                    <a:pt x="345" y="2080"/>
                    <a:pt x="360" y="2080"/>
                  </a:cubicBezTo>
                  <a:lnTo>
                    <a:pt x="376" y="2080"/>
                  </a:lnTo>
                  <a:lnTo>
                    <a:pt x="392" y="2080"/>
                  </a:lnTo>
                  <a:lnTo>
                    <a:pt x="408" y="2080"/>
                  </a:lnTo>
                  <a:lnTo>
                    <a:pt x="424" y="2080"/>
                  </a:lnTo>
                  <a:lnTo>
                    <a:pt x="396" y="2092"/>
                  </a:lnTo>
                  <a:lnTo>
                    <a:pt x="412" y="2076"/>
                  </a:lnTo>
                  <a:cubicBezTo>
                    <a:pt x="420" y="2069"/>
                    <a:pt x="430" y="2064"/>
                    <a:pt x="440" y="2064"/>
                  </a:cubicBezTo>
                  <a:lnTo>
                    <a:pt x="456" y="2064"/>
                  </a:lnTo>
                  <a:lnTo>
                    <a:pt x="428" y="2076"/>
                  </a:lnTo>
                  <a:lnTo>
                    <a:pt x="444" y="2060"/>
                  </a:lnTo>
                  <a:cubicBezTo>
                    <a:pt x="452" y="2053"/>
                    <a:pt x="462" y="2048"/>
                    <a:pt x="472" y="2048"/>
                  </a:cubicBezTo>
                  <a:lnTo>
                    <a:pt x="488" y="2048"/>
                  </a:lnTo>
                  <a:lnTo>
                    <a:pt x="520" y="2048"/>
                  </a:lnTo>
                  <a:lnTo>
                    <a:pt x="492" y="2060"/>
                  </a:lnTo>
                  <a:lnTo>
                    <a:pt x="508" y="2044"/>
                  </a:lnTo>
                  <a:lnTo>
                    <a:pt x="501" y="2055"/>
                  </a:lnTo>
                  <a:lnTo>
                    <a:pt x="517" y="2023"/>
                  </a:lnTo>
                  <a:cubicBezTo>
                    <a:pt x="519" y="2019"/>
                    <a:pt x="521" y="2015"/>
                    <a:pt x="524" y="2012"/>
                  </a:cubicBezTo>
                  <a:lnTo>
                    <a:pt x="540" y="1996"/>
                  </a:lnTo>
                  <a:lnTo>
                    <a:pt x="533" y="2007"/>
                  </a:lnTo>
                  <a:lnTo>
                    <a:pt x="549" y="1975"/>
                  </a:lnTo>
                  <a:cubicBezTo>
                    <a:pt x="551" y="1971"/>
                    <a:pt x="553" y="1967"/>
                    <a:pt x="556" y="1964"/>
                  </a:cubicBezTo>
                  <a:lnTo>
                    <a:pt x="572" y="1948"/>
                  </a:lnTo>
                  <a:lnTo>
                    <a:pt x="588" y="1932"/>
                  </a:lnTo>
                  <a:cubicBezTo>
                    <a:pt x="596" y="1925"/>
                    <a:pt x="606" y="1920"/>
                    <a:pt x="616" y="1920"/>
                  </a:cubicBezTo>
                  <a:lnTo>
                    <a:pt x="632" y="1920"/>
                  </a:lnTo>
                  <a:lnTo>
                    <a:pt x="648" y="1920"/>
                  </a:lnTo>
                  <a:lnTo>
                    <a:pt x="664" y="1920"/>
                  </a:lnTo>
                  <a:lnTo>
                    <a:pt x="680" y="1920"/>
                  </a:lnTo>
                  <a:lnTo>
                    <a:pt x="663" y="1925"/>
                  </a:lnTo>
                  <a:lnTo>
                    <a:pt x="695" y="1909"/>
                  </a:lnTo>
                  <a:lnTo>
                    <a:pt x="677" y="1927"/>
                  </a:lnTo>
                  <a:lnTo>
                    <a:pt x="693" y="1895"/>
                  </a:lnTo>
                  <a:cubicBezTo>
                    <a:pt x="699" y="1881"/>
                    <a:pt x="713" y="1872"/>
                    <a:pt x="728" y="1872"/>
                  </a:cubicBezTo>
                  <a:lnTo>
                    <a:pt x="744" y="1872"/>
                  </a:lnTo>
                  <a:lnTo>
                    <a:pt x="760" y="1872"/>
                  </a:lnTo>
                  <a:lnTo>
                    <a:pt x="776" y="1872"/>
                  </a:lnTo>
                  <a:lnTo>
                    <a:pt x="741" y="1895"/>
                  </a:lnTo>
                  <a:lnTo>
                    <a:pt x="757" y="1863"/>
                  </a:lnTo>
                  <a:cubicBezTo>
                    <a:pt x="759" y="1859"/>
                    <a:pt x="761" y="1855"/>
                    <a:pt x="764" y="1852"/>
                  </a:cubicBezTo>
                  <a:lnTo>
                    <a:pt x="780" y="1836"/>
                  </a:lnTo>
                  <a:lnTo>
                    <a:pt x="773" y="1847"/>
                  </a:lnTo>
                  <a:lnTo>
                    <a:pt x="789" y="1815"/>
                  </a:lnTo>
                  <a:cubicBezTo>
                    <a:pt x="791" y="1811"/>
                    <a:pt x="793" y="1807"/>
                    <a:pt x="796" y="1804"/>
                  </a:cubicBezTo>
                  <a:lnTo>
                    <a:pt x="812" y="1788"/>
                  </a:lnTo>
                  <a:lnTo>
                    <a:pt x="805" y="1799"/>
                  </a:lnTo>
                  <a:lnTo>
                    <a:pt x="821" y="1767"/>
                  </a:lnTo>
                  <a:cubicBezTo>
                    <a:pt x="827" y="1753"/>
                    <a:pt x="841" y="1744"/>
                    <a:pt x="856" y="1744"/>
                  </a:cubicBezTo>
                  <a:lnTo>
                    <a:pt x="872" y="1744"/>
                  </a:lnTo>
                  <a:lnTo>
                    <a:pt x="888" y="1744"/>
                  </a:lnTo>
                  <a:lnTo>
                    <a:pt x="860" y="1756"/>
                  </a:lnTo>
                  <a:lnTo>
                    <a:pt x="892" y="1724"/>
                  </a:lnTo>
                  <a:lnTo>
                    <a:pt x="885" y="1735"/>
                  </a:lnTo>
                  <a:lnTo>
                    <a:pt x="901" y="1703"/>
                  </a:lnTo>
                  <a:cubicBezTo>
                    <a:pt x="907" y="1689"/>
                    <a:pt x="921" y="1680"/>
                    <a:pt x="936" y="1680"/>
                  </a:cubicBezTo>
                  <a:lnTo>
                    <a:pt x="952" y="1680"/>
                  </a:lnTo>
                  <a:lnTo>
                    <a:pt x="968" y="1680"/>
                  </a:lnTo>
                  <a:lnTo>
                    <a:pt x="940" y="1692"/>
                  </a:lnTo>
                  <a:lnTo>
                    <a:pt x="956" y="1676"/>
                  </a:lnTo>
                  <a:lnTo>
                    <a:pt x="972" y="1660"/>
                  </a:lnTo>
                  <a:cubicBezTo>
                    <a:pt x="980" y="1653"/>
                    <a:pt x="990" y="1648"/>
                    <a:pt x="1000" y="1648"/>
                  </a:cubicBezTo>
                  <a:lnTo>
                    <a:pt x="1016" y="1648"/>
                  </a:lnTo>
                  <a:lnTo>
                    <a:pt x="981" y="1671"/>
                  </a:lnTo>
                  <a:lnTo>
                    <a:pt x="997" y="1639"/>
                  </a:lnTo>
                  <a:cubicBezTo>
                    <a:pt x="1003" y="1625"/>
                    <a:pt x="1017" y="1616"/>
                    <a:pt x="1032" y="1616"/>
                  </a:cubicBezTo>
                  <a:lnTo>
                    <a:pt x="1048" y="1616"/>
                  </a:lnTo>
                  <a:lnTo>
                    <a:pt x="1064" y="1616"/>
                  </a:lnTo>
                  <a:lnTo>
                    <a:pt x="1080" y="1616"/>
                  </a:lnTo>
                  <a:lnTo>
                    <a:pt x="1112" y="1616"/>
                  </a:lnTo>
                  <a:lnTo>
                    <a:pt x="1077" y="1639"/>
                  </a:lnTo>
                  <a:lnTo>
                    <a:pt x="1093" y="1607"/>
                  </a:lnTo>
                  <a:cubicBezTo>
                    <a:pt x="1095" y="1603"/>
                    <a:pt x="1097" y="1599"/>
                    <a:pt x="1100" y="1596"/>
                  </a:cubicBezTo>
                  <a:lnTo>
                    <a:pt x="1116" y="1580"/>
                  </a:lnTo>
                  <a:lnTo>
                    <a:pt x="1132" y="1564"/>
                  </a:lnTo>
                  <a:cubicBezTo>
                    <a:pt x="1140" y="1557"/>
                    <a:pt x="1150" y="1552"/>
                    <a:pt x="1160" y="1552"/>
                  </a:cubicBezTo>
                  <a:lnTo>
                    <a:pt x="1176" y="1552"/>
                  </a:lnTo>
                  <a:lnTo>
                    <a:pt x="1148" y="1564"/>
                  </a:lnTo>
                  <a:lnTo>
                    <a:pt x="1164" y="1548"/>
                  </a:lnTo>
                  <a:cubicBezTo>
                    <a:pt x="1172" y="1541"/>
                    <a:pt x="1182" y="1536"/>
                    <a:pt x="1192" y="1536"/>
                  </a:cubicBezTo>
                  <a:lnTo>
                    <a:pt x="1208" y="1536"/>
                  </a:lnTo>
                  <a:lnTo>
                    <a:pt x="1173" y="1559"/>
                  </a:lnTo>
                  <a:lnTo>
                    <a:pt x="1189" y="1527"/>
                  </a:lnTo>
                  <a:cubicBezTo>
                    <a:pt x="1191" y="1523"/>
                    <a:pt x="1193" y="1519"/>
                    <a:pt x="1196" y="1516"/>
                  </a:cubicBezTo>
                  <a:lnTo>
                    <a:pt x="1212" y="1500"/>
                  </a:lnTo>
                  <a:lnTo>
                    <a:pt x="1228" y="1484"/>
                  </a:lnTo>
                  <a:cubicBezTo>
                    <a:pt x="1236" y="1477"/>
                    <a:pt x="1246" y="1472"/>
                    <a:pt x="1256" y="1472"/>
                  </a:cubicBezTo>
                  <a:lnTo>
                    <a:pt x="1272" y="1472"/>
                  </a:lnTo>
                  <a:lnTo>
                    <a:pt x="1244" y="1484"/>
                  </a:lnTo>
                  <a:lnTo>
                    <a:pt x="1260" y="1468"/>
                  </a:lnTo>
                  <a:cubicBezTo>
                    <a:pt x="1268" y="1461"/>
                    <a:pt x="1278" y="1456"/>
                    <a:pt x="1288" y="1456"/>
                  </a:cubicBezTo>
                  <a:lnTo>
                    <a:pt x="1320" y="1456"/>
                  </a:lnTo>
                  <a:lnTo>
                    <a:pt x="1292" y="1468"/>
                  </a:lnTo>
                  <a:lnTo>
                    <a:pt x="1308" y="1452"/>
                  </a:lnTo>
                  <a:lnTo>
                    <a:pt x="1324" y="1436"/>
                  </a:lnTo>
                  <a:cubicBezTo>
                    <a:pt x="1332" y="1429"/>
                    <a:pt x="1342" y="1424"/>
                    <a:pt x="1352" y="1424"/>
                  </a:cubicBezTo>
                  <a:lnTo>
                    <a:pt x="1368" y="1424"/>
                  </a:lnTo>
                  <a:lnTo>
                    <a:pt x="1384" y="1424"/>
                  </a:lnTo>
                  <a:lnTo>
                    <a:pt x="1356" y="1436"/>
                  </a:lnTo>
                  <a:lnTo>
                    <a:pt x="1372" y="1420"/>
                  </a:lnTo>
                  <a:lnTo>
                    <a:pt x="1388" y="1404"/>
                  </a:lnTo>
                  <a:lnTo>
                    <a:pt x="1381" y="1415"/>
                  </a:lnTo>
                  <a:lnTo>
                    <a:pt x="1397" y="1383"/>
                  </a:lnTo>
                  <a:cubicBezTo>
                    <a:pt x="1403" y="1369"/>
                    <a:pt x="1417" y="1360"/>
                    <a:pt x="1432" y="1360"/>
                  </a:cubicBezTo>
                  <a:lnTo>
                    <a:pt x="1448" y="1360"/>
                  </a:lnTo>
                  <a:lnTo>
                    <a:pt x="1464" y="1360"/>
                  </a:lnTo>
                  <a:lnTo>
                    <a:pt x="1480" y="1360"/>
                  </a:lnTo>
                  <a:lnTo>
                    <a:pt x="1452" y="1372"/>
                  </a:lnTo>
                  <a:lnTo>
                    <a:pt x="1484" y="1340"/>
                  </a:lnTo>
                  <a:cubicBezTo>
                    <a:pt x="1492" y="1333"/>
                    <a:pt x="1502" y="1328"/>
                    <a:pt x="1512" y="1328"/>
                  </a:cubicBezTo>
                  <a:lnTo>
                    <a:pt x="1528" y="1328"/>
                  </a:lnTo>
                  <a:lnTo>
                    <a:pt x="1500" y="1340"/>
                  </a:lnTo>
                  <a:lnTo>
                    <a:pt x="1516" y="1324"/>
                  </a:lnTo>
                  <a:lnTo>
                    <a:pt x="1509" y="1335"/>
                  </a:lnTo>
                  <a:lnTo>
                    <a:pt x="1525" y="1303"/>
                  </a:lnTo>
                  <a:cubicBezTo>
                    <a:pt x="1527" y="1299"/>
                    <a:pt x="1529" y="1295"/>
                    <a:pt x="1532" y="1292"/>
                  </a:cubicBezTo>
                  <a:lnTo>
                    <a:pt x="1548" y="1276"/>
                  </a:lnTo>
                  <a:cubicBezTo>
                    <a:pt x="1556" y="1269"/>
                    <a:pt x="1566" y="1264"/>
                    <a:pt x="1576" y="1264"/>
                  </a:cubicBezTo>
                  <a:lnTo>
                    <a:pt x="1592" y="1264"/>
                  </a:lnTo>
                  <a:lnTo>
                    <a:pt x="1608" y="1264"/>
                  </a:lnTo>
                  <a:lnTo>
                    <a:pt x="1580" y="1276"/>
                  </a:lnTo>
                  <a:lnTo>
                    <a:pt x="1596" y="1260"/>
                  </a:lnTo>
                  <a:lnTo>
                    <a:pt x="1589" y="1271"/>
                  </a:lnTo>
                  <a:lnTo>
                    <a:pt x="1605" y="1239"/>
                  </a:lnTo>
                  <a:cubicBezTo>
                    <a:pt x="1607" y="1235"/>
                    <a:pt x="1609" y="1231"/>
                    <a:pt x="1612" y="1228"/>
                  </a:cubicBezTo>
                  <a:lnTo>
                    <a:pt x="1628" y="1212"/>
                  </a:lnTo>
                  <a:lnTo>
                    <a:pt x="1644" y="1196"/>
                  </a:lnTo>
                  <a:lnTo>
                    <a:pt x="1660" y="1180"/>
                  </a:lnTo>
                  <a:cubicBezTo>
                    <a:pt x="1668" y="1173"/>
                    <a:pt x="1678" y="1168"/>
                    <a:pt x="1688" y="1168"/>
                  </a:cubicBezTo>
                  <a:lnTo>
                    <a:pt x="1720" y="1168"/>
                  </a:lnTo>
                  <a:lnTo>
                    <a:pt x="1692" y="1180"/>
                  </a:lnTo>
                  <a:lnTo>
                    <a:pt x="1708" y="1164"/>
                  </a:lnTo>
                  <a:lnTo>
                    <a:pt x="1724" y="1148"/>
                  </a:lnTo>
                  <a:lnTo>
                    <a:pt x="1717" y="1159"/>
                  </a:lnTo>
                  <a:lnTo>
                    <a:pt x="1733" y="1127"/>
                  </a:lnTo>
                  <a:cubicBezTo>
                    <a:pt x="1735" y="1123"/>
                    <a:pt x="1737" y="1119"/>
                    <a:pt x="1740" y="1116"/>
                  </a:cubicBezTo>
                  <a:lnTo>
                    <a:pt x="1756" y="1100"/>
                  </a:lnTo>
                  <a:lnTo>
                    <a:pt x="1772" y="1084"/>
                  </a:lnTo>
                  <a:cubicBezTo>
                    <a:pt x="1780" y="1077"/>
                    <a:pt x="1790" y="1072"/>
                    <a:pt x="1800" y="1072"/>
                  </a:cubicBezTo>
                  <a:lnTo>
                    <a:pt x="1816" y="1072"/>
                  </a:lnTo>
                  <a:lnTo>
                    <a:pt x="1788" y="1084"/>
                  </a:lnTo>
                  <a:lnTo>
                    <a:pt x="1804" y="1068"/>
                  </a:lnTo>
                  <a:cubicBezTo>
                    <a:pt x="1812" y="1061"/>
                    <a:pt x="1822" y="1056"/>
                    <a:pt x="1832" y="1056"/>
                  </a:cubicBezTo>
                  <a:lnTo>
                    <a:pt x="1848" y="1056"/>
                  </a:lnTo>
                  <a:lnTo>
                    <a:pt x="1820" y="1068"/>
                  </a:lnTo>
                  <a:lnTo>
                    <a:pt x="1836" y="1052"/>
                  </a:lnTo>
                  <a:lnTo>
                    <a:pt x="1852" y="1036"/>
                  </a:lnTo>
                  <a:cubicBezTo>
                    <a:pt x="1860" y="1029"/>
                    <a:pt x="1870" y="1024"/>
                    <a:pt x="1880" y="1024"/>
                  </a:cubicBezTo>
                  <a:lnTo>
                    <a:pt x="1912" y="1024"/>
                  </a:lnTo>
                  <a:lnTo>
                    <a:pt x="1877" y="1047"/>
                  </a:lnTo>
                  <a:lnTo>
                    <a:pt x="1893" y="1015"/>
                  </a:lnTo>
                  <a:cubicBezTo>
                    <a:pt x="1899" y="1001"/>
                    <a:pt x="1913" y="992"/>
                    <a:pt x="1928" y="992"/>
                  </a:cubicBezTo>
                  <a:lnTo>
                    <a:pt x="1944" y="992"/>
                  </a:lnTo>
                  <a:lnTo>
                    <a:pt x="1960" y="992"/>
                  </a:lnTo>
                  <a:lnTo>
                    <a:pt x="1932" y="1004"/>
                  </a:lnTo>
                  <a:lnTo>
                    <a:pt x="1948" y="988"/>
                  </a:lnTo>
                  <a:lnTo>
                    <a:pt x="1941" y="999"/>
                  </a:lnTo>
                  <a:lnTo>
                    <a:pt x="1957" y="967"/>
                  </a:lnTo>
                  <a:cubicBezTo>
                    <a:pt x="1959" y="963"/>
                    <a:pt x="1961" y="959"/>
                    <a:pt x="1964" y="956"/>
                  </a:cubicBezTo>
                  <a:lnTo>
                    <a:pt x="1980" y="940"/>
                  </a:lnTo>
                  <a:cubicBezTo>
                    <a:pt x="1988" y="933"/>
                    <a:pt x="1998" y="928"/>
                    <a:pt x="2008" y="928"/>
                  </a:cubicBezTo>
                  <a:lnTo>
                    <a:pt x="2024" y="928"/>
                  </a:lnTo>
                  <a:lnTo>
                    <a:pt x="2040" y="928"/>
                  </a:lnTo>
                  <a:lnTo>
                    <a:pt x="2012" y="940"/>
                  </a:lnTo>
                  <a:lnTo>
                    <a:pt x="2028" y="924"/>
                  </a:lnTo>
                  <a:cubicBezTo>
                    <a:pt x="2036" y="917"/>
                    <a:pt x="2046" y="912"/>
                    <a:pt x="2056" y="912"/>
                  </a:cubicBezTo>
                  <a:lnTo>
                    <a:pt x="2072" y="912"/>
                  </a:lnTo>
                  <a:lnTo>
                    <a:pt x="2088" y="912"/>
                  </a:lnTo>
                  <a:lnTo>
                    <a:pt x="2071" y="917"/>
                  </a:lnTo>
                  <a:lnTo>
                    <a:pt x="2103" y="901"/>
                  </a:lnTo>
                  <a:cubicBezTo>
                    <a:pt x="2108" y="898"/>
                    <a:pt x="2114" y="896"/>
                    <a:pt x="2120" y="896"/>
                  </a:cubicBezTo>
                  <a:lnTo>
                    <a:pt x="2136" y="896"/>
                  </a:lnTo>
                  <a:lnTo>
                    <a:pt x="2152" y="896"/>
                  </a:lnTo>
                  <a:lnTo>
                    <a:pt x="2117" y="919"/>
                  </a:lnTo>
                  <a:lnTo>
                    <a:pt x="2133" y="887"/>
                  </a:lnTo>
                  <a:cubicBezTo>
                    <a:pt x="2139" y="873"/>
                    <a:pt x="2153" y="864"/>
                    <a:pt x="2168" y="864"/>
                  </a:cubicBezTo>
                  <a:lnTo>
                    <a:pt x="2184" y="864"/>
                  </a:lnTo>
                  <a:lnTo>
                    <a:pt x="2200" y="864"/>
                  </a:lnTo>
                  <a:lnTo>
                    <a:pt x="2172" y="876"/>
                  </a:lnTo>
                  <a:lnTo>
                    <a:pt x="2188" y="860"/>
                  </a:lnTo>
                  <a:cubicBezTo>
                    <a:pt x="2196" y="853"/>
                    <a:pt x="2206" y="848"/>
                    <a:pt x="2216" y="848"/>
                  </a:cubicBezTo>
                  <a:lnTo>
                    <a:pt x="2232" y="848"/>
                  </a:lnTo>
                  <a:lnTo>
                    <a:pt x="2248" y="848"/>
                  </a:lnTo>
                  <a:lnTo>
                    <a:pt x="2220" y="860"/>
                  </a:lnTo>
                  <a:lnTo>
                    <a:pt x="2236" y="844"/>
                  </a:lnTo>
                  <a:lnTo>
                    <a:pt x="2229" y="855"/>
                  </a:lnTo>
                  <a:lnTo>
                    <a:pt x="2245" y="823"/>
                  </a:lnTo>
                  <a:cubicBezTo>
                    <a:pt x="2251" y="809"/>
                    <a:pt x="2265" y="800"/>
                    <a:pt x="2280" y="800"/>
                  </a:cubicBezTo>
                  <a:lnTo>
                    <a:pt x="2312" y="800"/>
                  </a:lnTo>
                  <a:lnTo>
                    <a:pt x="2328" y="800"/>
                  </a:lnTo>
                  <a:lnTo>
                    <a:pt x="2344" y="800"/>
                  </a:lnTo>
                  <a:lnTo>
                    <a:pt x="2316" y="812"/>
                  </a:lnTo>
                  <a:lnTo>
                    <a:pt x="2332" y="796"/>
                  </a:lnTo>
                  <a:lnTo>
                    <a:pt x="2348" y="780"/>
                  </a:lnTo>
                  <a:cubicBezTo>
                    <a:pt x="2356" y="773"/>
                    <a:pt x="2366" y="768"/>
                    <a:pt x="2376" y="768"/>
                  </a:cubicBezTo>
                  <a:lnTo>
                    <a:pt x="2392" y="768"/>
                  </a:lnTo>
                  <a:lnTo>
                    <a:pt x="2364" y="780"/>
                  </a:lnTo>
                  <a:lnTo>
                    <a:pt x="2380" y="764"/>
                  </a:lnTo>
                  <a:lnTo>
                    <a:pt x="2396" y="748"/>
                  </a:lnTo>
                  <a:cubicBezTo>
                    <a:pt x="2404" y="741"/>
                    <a:pt x="2414" y="736"/>
                    <a:pt x="2424" y="736"/>
                  </a:cubicBezTo>
                  <a:lnTo>
                    <a:pt x="2440" y="736"/>
                  </a:lnTo>
                  <a:lnTo>
                    <a:pt x="2412" y="748"/>
                  </a:lnTo>
                  <a:lnTo>
                    <a:pt x="2428" y="732"/>
                  </a:lnTo>
                  <a:cubicBezTo>
                    <a:pt x="2436" y="725"/>
                    <a:pt x="2446" y="720"/>
                    <a:pt x="2456" y="720"/>
                  </a:cubicBezTo>
                  <a:lnTo>
                    <a:pt x="2472" y="720"/>
                  </a:lnTo>
                  <a:lnTo>
                    <a:pt x="2435" y="748"/>
                  </a:lnTo>
                  <a:lnTo>
                    <a:pt x="2451" y="700"/>
                  </a:lnTo>
                  <a:cubicBezTo>
                    <a:pt x="2452" y="694"/>
                    <a:pt x="2456" y="689"/>
                    <a:pt x="2460" y="684"/>
                  </a:cubicBezTo>
                  <a:lnTo>
                    <a:pt x="2492" y="652"/>
                  </a:lnTo>
                  <a:cubicBezTo>
                    <a:pt x="2500" y="645"/>
                    <a:pt x="2510" y="640"/>
                    <a:pt x="2520" y="640"/>
                  </a:cubicBezTo>
                  <a:lnTo>
                    <a:pt x="2536" y="640"/>
                  </a:lnTo>
                  <a:lnTo>
                    <a:pt x="2552" y="640"/>
                  </a:lnTo>
                  <a:lnTo>
                    <a:pt x="2524" y="652"/>
                  </a:lnTo>
                  <a:lnTo>
                    <a:pt x="2540" y="636"/>
                  </a:lnTo>
                  <a:lnTo>
                    <a:pt x="2533" y="647"/>
                  </a:lnTo>
                  <a:lnTo>
                    <a:pt x="2549" y="615"/>
                  </a:lnTo>
                  <a:cubicBezTo>
                    <a:pt x="2555" y="601"/>
                    <a:pt x="2569" y="592"/>
                    <a:pt x="2584" y="592"/>
                  </a:cubicBezTo>
                  <a:lnTo>
                    <a:pt x="2600" y="592"/>
                  </a:lnTo>
                  <a:lnTo>
                    <a:pt x="2565" y="615"/>
                  </a:lnTo>
                  <a:lnTo>
                    <a:pt x="2581" y="583"/>
                  </a:lnTo>
                  <a:cubicBezTo>
                    <a:pt x="2583" y="579"/>
                    <a:pt x="2585" y="575"/>
                    <a:pt x="2588" y="572"/>
                  </a:cubicBezTo>
                  <a:lnTo>
                    <a:pt x="2604" y="556"/>
                  </a:lnTo>
                  <a:lnTo>
                    <a:pt x="2620" y="540"/>
                  </a:lnTo>
                  <a:cubicBezTo>
                    <a:pt x="2628" y="533"/>
                    <a:pt x="2638" y="528"/>
                    <a:pt x="2648" y="528"/>
                  </a:cubicBezTo>
                  <a:lnTo>
                    <a:pt x="2664" y="528"/>
                  </a:lnTo>
                  <a:lnTo>
                    <a:pt x="2629" y="551"/>
                  </a:lnTo>
                  <a:lnTo>
                    <a:pt x="2645" y="519"/>
                  </a:lnTo>
                  <a:cubicBezTo>
                    <a:pt x="2649" y="511"/>
                    <a:pt x="2655" y="505"/>
                    <a:pt x="2663" y="501"/>
                  </a:cubicBezTo>
                  <a:lnTo>
                    <a:pt x="2695" y="485"/>
                  </a:lnTo>
                  <a:lnTo>
                    <a:pt x="2684" y="492"/>
                  </a:lnTo>
                  <a:lnTo>
                    <a:pt x="2700" y="476"/>
                  </a:lnTo>
                  <a:lnTo>
                    <a:pt x="2716" y="460"/>
                  </a:lnTo>
                  <a:lnTo>
                    <a:pt x="2732" y="444"/>
                  </a:lnTo>
                  <a:lnTo>
                    <a:pt x="2748" y="428"/>
                  </a:lnTo>
                  <a:cubicBezTo>
                    <a:pt x="2756" y="421"/>
                    <a:pt x="2766" y="416"/>
                    <a:pt x="2776" y="416"/>
                  </a:cubicBezTo>
                  <a:lnTo>
                    <a:pt x="2792" y="416"/>
                  </a:lnTo>
                  <a:lnTo>
                    <a:pt x="2764" y="428"/>
                  </a:lnTo>
                  <a:lnTo>
                    <a:pt x="2780" y="412"/>
                  </a:lnTo>
                  <a:cubicBezTo>
                    <a:pt x="2788" y="405"/>
                    <a:pt x="2798" y="400"/>
                    <a:pt x="2808" y="400"/>
                  </a:cubicBezTo>
                  <a:lnTo>
                    <a:pt x="2824" y="400"/>
                  </a:lnTo>
                  <a:lnTo>
                    <a:pt x="2796" y="412"/>
                  </a:lnTo>
                  <a:lnTo>
                    <a:pt x="2812" y="396"/>
                  </a:lnTo>
                  <a:cubicBezTo>
                    <a:pt x="2820" y="389"/>
                    <a:pt x="2830" y="384"/>
                    <a:pt x="2840" y="384"/>
                  </a:cubicBezTo>
                  <a:lnTo>
                    <a:pt x="2856" y="384"/>
                  </a:lnTo>
                  <a:lnTo>
                    <a:pt x="2872" y="384"/>
                  </a:lnTo>
                  <a:lnTo>
                    <a:pt x="2888" y="384"/>
                  </a:lnTo>
                  <a:lnTo>
                    <a:pt x="2920" y="384"/>
                  </a:lnTo>
                  <a:lnTo>
                    <a:pt x="2892" y="396"/>
                  </a:lnTo>
                  <a:lnTo>
                    <a:pt x="2908" y="380"/>
                  </a:lnTo>
                  <a:cubicBezTo>
                    <a:pt x="2916" y="373"/>
                    <a:pt x="2926" y="368"/>
                    <a:pt x="2936" y="368"/>
                  </a:cubicBezTo>
                  <a:lnTo>
                    <a:pt x="2952" y="368"/>
                  </a:lnTo>
                  <a:lnTo>
                    <a:pt x="2968" y="368"/>
                  </a:lnTo>
                  <a:lnTo>
                    <a:pt x="2940" y="380"/>
                  </a:lnTo>
                  <a:lnTo>
                    <a:pt x="2956" y="364"/>
                  </a:lnTo>
                  <a:lnTo>
                    <a:pt x="2972" y="348"/>
                  </a:lnTo>
                  <a:cubicBezTo>
                    <a:pt x="2980" y="341"/>
                    <a:pt x="2990" y="336"/>
                    <a:pt x="3000" y="336"/>
                  </a:cubicBezTo>
                  <a:lnTo>
                    <a:pt x="3016" y="336"/>
                  </a:lnTo>
                  <a:lnTo>
                    <a:pt x="2981" y="359"/>
                  </a:lnTo>
                  <a:lnTo>
                    <a:pt x="2997" y="327"/>
                  </a:lnTo>
                  <a:lnTo>
                    <a:pt x="3013" y="295"/>
                  </a:lnTo>
                  <a:cubicBezTo>
                    <a:pt x="3015" y="291"/>
                    <a:pt x="3017" y="287"/>
                    <a:pt x="3020" y="284"/>
                  </a:cubicBezTo>
                  <a:lnTo>
                    <a:pt x="3036" y="268"/>
                  </a:lnTo>
                  <a:cubicBezTo>
                    <a:pt x="3044" y="261"/>
                    <a:pt x="3054" y="256"/>
                    <a:pt x="3064" y="256"/>
                  </a:cubicBezTo>
                  <a:lnTo>
                    <a:pt x="3080" y="256"/>
                  </a:lnTo>
                  <a:lnTo>
                    <a:pt x="3063" y="261"/>
                  </a:lnTo>
                  <a:lnTo>
                    <a:pt x="3095" y="245"/>
                  </a:lnTo>
                  <a:cubicBezTo>
                    <a:pt x="3100" y="242"/>
                    <a:pt x="3106" y="240"/>
                    <a:pt x="3112" y="240"/>
                  </a:cubicBezTo>
                  <a:lnTo>
                    <a:pt x="3128" y="240"/>
                  </a:lnTo>
                  <a:lnTo>
                    <a:pt x="3093" y="263"/>
                  </a:lnTo>
                  <a:lnTo>
                    <a:pt x="3109" y="231"/>
                  </a:lnTo>
                  <a:cubicBezTo>
                    <a:pt x="3115" y="217"/>
                    <a:pt x="3129" y="208"/>
                    <a:pt x="3144" y="208"/>
                  </a:cubicBezTo>
                  <a:lnTo>
                    <a:pt x="3160" y="208"/>
                  </a:lnTo>
                  <a:lnTo>
                    <a:pt x="3132" y="220"/>
                  </a:lnTo>
                  <a:lnTo>
                    <a:pt x="3148" y="204"/>
                  </a:lnTo>
                  <a:lnTo>
                    <a:pt x="3141" y="215"/>
                  </a:lnTo>
                  <a:lnTo>
                    <a:pt x="3157" y="183"/>
                  </a:lnTo>
                  <a:cubicBezTo>
                    <a:pt x="3159" y="179"/>
                    <a:pt x="3161" y="175"/>
                    <a:pt x="3164" y="172"/>
                  </a:cubicBezTo>
                  <a:lnTo>
                    <a:pt x="3180" y="156"/>
                  </a:lnTo>
                  <a:cubicBezTo>
                    <a:pt x="3188" y="149"/>
                    <a:pt x="3198" y="144"/>
                    <a:pt x="3208" y="144"/>
                  </a:cubicBezTo>
                  <a:lnTo>
                    <a:pt x="3224" y="144"/>
                  </a:lnTo>
                  <a:lnTo>
                    <a:pt x="3240" y="144"/>
                  </a:lnTo>
                  <a:lnTo>
                    <a:pt x="3256" y="144"/>
                  </a:lnTo>
                  <a:lnTo>
                    <a:pt x="3228" y="156"/>
                  </a:lnTo>
                  <a:lnTo>
                    <a:pt x="3244" y="140"/>
                  </a:lnTo>
                  <a:lnTo>
                    <a:pt x="3260" y="124"/>
                  </a:lnTo>
                  <a:lnTo>
                    <a:pt x="3292" y="92"/>
                  </a:lnTo>
                  <a:cubicBezTo>
                    <a:pt x="3300" y="85"/>
                    <a:pt x="3310" y="80"/>
                    <a:pt x="3320" y="80"/>
                  </a:cubicBezTo>
                  <a:lnTo>
                    <a:pt x="3336" y="80"/>
                  </a:lnTo>
                  <a:lnTo>
                    <a:pt x="3352" y="80"/>
                  </a:lnTo>
                  <a:lnTo>
                    <a:pt x="3368" y="80"/>
                  </a:lnTo>
                  <a:lnTo>
                    <a:pt x="3333" y="103"/>
                  </a:lnTo>
                  <a:lnTo>
                    <a:pt x="3349" y="71"/>
                  </a:lnTo>
                  <a:cubicBezTo>
                    <a:pt x="3355" y="57"/>
                    <a:pt x="3369" y="48"/>
                    <a:pt x="3384" y="48"/>
                  </a:cubicBezTo>
                  <a:lnTo>
                    <a:pt x="3400" y="48"/>
                  </a:lnTo>
                  <a:lnTo>
                    <a:pt x="3416" y="48"/>
                  </a:lnTo>
                  <a:lnTo>
                    <a:pt x="3388" y="60"/>
                  </a:lnTo>
                  <a:lnTo>
                    <a:pt x="3404" y="44"/>
                  </a:lnTo>
                  <a:cubicBezTo>
                    <a:pt x="3412" y="37"/>
                    <a:pt x="3422" y="32"/>
                    <a:pt x="3432" y="32"/>
                  </a:cubicBezTo>
                  <a:lnTo>
                    <a:pt x="3448" y="32"/>
                  </a:lnTo>
                  <a:lnTo>
                    <a:pt x="3420" y="44"/>
                  </a:lnTo>
                  <a:lnTo>
                    <a:pt x="3436" y="28"/>
                  </a:lnTo>
                  <a:cubicBezTo>
                    <a:pt x="3444" y="21"/>
                    <a:pt x="3454" y="16"/>
                    <a:pt x="3464" y="16"/>
                  </a:cubicBezTo>
                  <a:lnTo>
                    <a:pt x="3480" y="16"/>
                  </a:lnTo>
                  <a:lnTo>
                    <a:pt x="3452" y="28"/>
                  </a:lnTo>
                  <a:lnTo>
                    <a:pt x="3468" y="12"/>
                  </a:lnTo>
                  <a:cubicBezTo>
                    <a:pt x="3476" y="5"/>
                    <a:pt x="3486" y="0"/>
                    <a:pt x="3496" y="0"/>
                  </a:cubicBezTo>
                  <a:lnTo>
                    <a:pt x="3528" y="0"/>
                  </a:lnTo>
                  <a:cubicBezTo>
                    <a:pt x="3551" y="0"/>
                    <a:pt x="3568" y="18"/>
                    <a:pt x="3568" y="40"/>
                  </a:cubicBezTo>
                  <a:cubicBezTo>
                    <a:pt x="3568" y="63"/>
                    <a:pt x="3551" y="80"/>
                    <a:pt x="3528" y="80"/>
                  </a:cubicBezTo>
                  <a:lnTo>
                    <a:pt x="3496" y="80"/>
                  </a:lnTo>
                  <a:lnTo>
                    <a:pt x="3525" y="69"/>
                  </a:lnTo>
                  <a:lnTo>
                    <a:pt x="3509" y="85"/>
                  </a:lnTo>
                  <a:cubicBezTo>
                    <a:pt x="3501" y="92"/>
                    <a:pt x="3491" y="96"/>
                    <a:pt x="3480" y="96"/>
                  </a:cubicBezTo>
                  <a:lnTo>
                    <a:pt x="3464" y="96"/>
                  </a:lnTo>
                  <a:lnTo>
                    <a:pt x="3493" y="85"/>
                  </a:lnTo>
                  <a:lnTo>
                    <a:pt x="3477" y="101"/>
                  </a:lnTo>
                  <a:cubicBezTo>
                    <a:pt x="3469" y="108"/>
                    <a:pt x="3459" y="112"/>
                    <a:pt x="3448" y="112"/>
                  </a:cubicBezTo>
                  <a:lnTo>
                    <a:pt x="3432" y="112"/>
                  </a:lnTo>
                  <a:lnTo>
                    <a:pt x="3461" y="101"/>
                  </a:lnTo>
                  <a:lnTo>
                    <a:pt x="3445" y="117"/>
                  </a:lnTo>
                  <a:cubicBezTo>
                    <a:pt x="3437" y="124"/>
                    <a:pt x="3427" y="128"/>
                    <a:pt x="3416" y="128"/>
                  </a:cubicBezTo>
                  <a:lnTo>
                    <a:pt x="3400" y="128"/>
                  </a:lnTo>
                  <a:lnTo>
                    <a:pt x="3384" y="128"/>
                  </a:lnTo>
                  <a:lnTo>
                    <a:pt x="3420" y="106"/>
                  </a:lnTo>
                  <a:lnTo>
                    <a:pt x="3404" y="138"/>
                  </a:lnTo>
                  <a:cubicBezTo>
                    <a:pt x="3397" y="152"/>
                    <a:pt x="3384" y="160"/>
                    <a:pt x="3368" y="160"/>
                  </a:cubicBezTo>
                  <a:lnTo>
                    <a:pt x="3352" y="160"/>
                  </a:lnTo>
                  <a:lnTo>
                    <a:pt x="3336" y="160"/>
                  </a:lnTo>
                  <a:lnTo>
                    <a:pt x="3320" y="160"/>
                  </a:lnTo>
                  <a:lnTo>
                    <a:pt x="3349" y="149"/>
                  </a:lnTo>
                  <a:lnTo>
                    <a:pt x="3317" y="181"/>
                  </a:lnTo>
                  <a:lnTo>
                    <a:pt x="3301" y="197"/>
                  </a:lnTo>
                  <a:lnTo>
                    <a:pt x="3285" y="213"/>
                  </a:lnTo>
                  <a:cubicBezTo>
                    <a:pt x="3277" y="220"/>
                    <a:pt x="3267" y="224"/>
                    <a:pt x="3256" y="224"/>
                  </a:cubicBezTo>
                  <a:lnTo>
                    <a:pt x="3240" y="224"/>
                  </a:lnTo>
                  <a:lnTo>
                    <a:pt x="3224" y="224"/>
                  </a:lnTo>
                  <a:lnTo>
                    <a:pt x="3208" y="224"/>
                  </a:lnTo>
                  <a:lnTo>
                    <a:pt x="3237" y="213"/>
                  </a:lnTo>
                  <a:lnTo>
                    <a:pt x="3221" y="229"/>
                  </a:lnTo>
                  <a:lnTo>
                    <a:pt x="3228" y="218"/>
                  </a:lnTo>
                  <a:lnTo>
                    <a:pt x="3212" y="250"/>
                  </a:lnTo>
                  <a:cubicBezTo>
                    <a:pt x="3210" y="254"/>
                    <a:pt x="3208" y="258"/>
                    <a:pt x="3205" y="261"/>
                  </a:cubicBezTo>
                  <a:lnTo>
                    <a:pt x="3189" y="277"/>
                  </a:lnTo>
                  <a:cubicBezTo>
                    <a:pt x="3181" y="284"/>
                    <a:pt x="3171" y="288"/>
                    <a:pt x="3160" y="288"/>
                  </a:cubicBezTo>
                  <a:lnTo>
                    <a:pt x="3144" y="288"/>
                  </a:lnTo>
                  <a:lnTo>
                    <a:pt x="3180" y="266"/>
                  </a:lnTo>
                  <a:lnTo>
                    <a:pt x="3164" y="298"/>
                  </a:lnTo>
                  <a:cubicBezTo>
                    <a:pt x="3157" y="312"/>
                    <a:pt x="3144" y="320"/>
                    <a:pt x="3128" y="320"/>
                  </a:cubicBezTo>
                  <a:lnTo>
                    <a:pt x="3112" y="320"/>
                  </a:lnTo>
                  <a:lnTo>
                    <a:pt x="3130" y="316"/>
                  </a:lnTo>
                  <a:lnTo>
                    <a:pt x="3098" y="332"/>
                  </a:lnTo>
                  <a:cubicBezTo>
                    <a:pt x="3093" y="335"/>
                    <a:pt x="3087" y="336"/>
                    <a:pt x="3080" y="336"/>
                  </a:cubicBezTo>
                  <a:lnTo>
                    <a:pt x="3064" y="336"/>
                  </a:lnTo>
                  <a:lnTo>
                    <a:pt x="3093" y="325"/>
                  </a:lnTo>
                  <a:lnTo>
                    <a:pt x="3077" y="341"/>
                  </a:lnTo>
                  <a:lnTo>
                    <a:pt x="3084" y="330"/>
                  </a:lnTo>
                  <a:lnTo>
                    <a:pt x="3068" y="362"/>
                  </a:lnTo>
                  <a:lnTo>
                    <a:pt x="3052" y="394"/>
                  </a:lnTo>
                  <a:cubicBezTo>
                    <a:pt x="3045" y="408"/>
                    <a:pt x="3032" y="416"/>
                    <a:pt x="3016" y="416"/>
                  </a:cubicBezTo>
                  <a:lnTo>
                    <a:pt x="3000" y="416"/>
                  </a:lnTo>
                  <a:lnTo>
                    <a:pt x="3029" y="405"/>
                  </a:lnTo>
                  <a:lnTo>
                    <a:pt x="3013" y="421"/>
                  </a:lnTo>
                  <a:lnTo>
                    <a:pt x="2997" y="437"/>
                  </a:lnTo>
                  <a:cubicBezTo>
                    <a:pt x="2989" y="444"/>
                    <a:pt x="2979" y="448"/>
                    <a:pt x="2968" y="448"/>
                  </a:cubicBezTo>
                  <a:lnTo>
                    <a:pt x="2952" y="448"/>
                  </a:lnTo>
                  <a:lnTo>
                    <a:pt x="2936" y="448"/>
                  </a:lnTo>
                  <a:lnTo>
                    <a:pt x="2965" y="437"/>
                  </a:lnTo>
                  <a:lnTo>
                    <a:pt x="2949" y="453"/>
                  </a:lnTo>
                  <a:cubicBezTo>
                    <a:pt x="2941" y="460"/>
                    <a:pt x="2931" y="464"/>
                    <a:pt x="2920" y="464"/>
                  </a:cubicBezTo>
                  <a:lnTo>
                    <a:pt x="2888" y="464"/>
                  </a:lnTo>
                  <a:lnTo>
                    <a:pt x="2872" y="464"/>
                  </a:lnTo>
                  <a:lnTo>
                    <a:pt x="2856" y="464"/>
                  </a:lnTo>
                  <a:lnTo>
                    <a:pt x="2840" y="464"/>
                  </a:lnTo>
                  <a:lnTo>
                    <a:pt x="2869" y="453"/>
                  </a:lnTo>
                  <a:lnTo>
                    <a:pt x="2853" y="469"/>
                  </a:lnTo>
                  <a:cubicBezTo>
                    <a:pt x="2845" y="476"/>
                    <a:pt x="2835" y="480"/>
                    <a:pt x="2824" y="480"/>
                  </a:cubicBezTo>
                  <a:lnTo>
                    <a:pt x="2808" y="480"/>
                  </a:lnTo>
                  <a:lnTo>
                    <a:pt x="2837" y="469"/>
                  </a:lnTo>
                  <a:lnTo>
                    <a:pt x="2821" y="485"/>
                  </a:lnTo>
                  <a:cubicBezTo>
                    <a:pt x="2813" y="492"/>
                    <a:pt x="2803" y="496"/>
                    <a:pt x="2792" y="496"/>
                  </a:cubicBezTo>
                  <a:lnTo>
                    <a:pt x="2776" y="496"/>
                  </a:lnTo>
                  <a:lnTo>
                    <a:pt x="2805" y="485"/>
                  </a:lnTo>
                  <a:lnTo>
                    <a:pt x="2789" y="501"/>
                  </a:lnTo>
                  <a:lnTo>
                    <a:pt x="2773" y="517"/>
                  </a:lnTo>
                  <a:lnTo>
                    <a:pt x="2757" y="533"/>
                  </a:lnTo>
                  <a:lnTo>
                    <a:pt x="2741" y="549"/>
                  </a:lnTo>
                  <a:cubicBezTo>
                    <a:pt x="2738" y="552"/>
                    <a:pt x="2734" y="554"/>
                    <a:pt x="2730" y="556"/>
                  </a:cubicBezTo>
                  <a:lnTo>
                    <a:pt x="2698" y="572"/>
                  </a:lnTo>
                  <a:lnTo>
                    <a:pt x="2716" y="554"/>
                  </a:lnTo>
                  <a:lnTo>
                    <a:pt x="2700" y="586"/>
                  </a:lnTo>
                  <a:cubicBezTo>
                    <a:pt x="2693" y="600"/>
                    <a:pt x="2680" y="608"/>
                    <a:pt x="2664" y="608"/>
                  </a:cubicBezTo>
                  <a:lnTo>
                    <a:pt x="2648" y="608"/>
                  </a:lnTo>
                  <a:lnTo>
                    <a:pt x="2677" y="597"/>
                  </a:lnTo>
                  <a:lnTo>
                    <a:pt x="2661" y="613"/>
                  </a:lnTo>
                  <a:lnTo>
                    <a:pt x="2645" y="629"/>
                  </a:lnTo>
                  <a:lnTo>
                    <a:pt x="2652" y="618"/>
                  </a:lnTo>
                  <a:lnTo>
                    <a:pt x="2636" y="650"/>
                  </a:lnTo>
                  <a:cubicBezTo>
                    <a:pt x="2629" y="664"/>
                    <a:pt x="2616" y="672"/>
                    <a:pt x="2600" y="672"/>
                  </a:cubicBezTo>
                  <a:lnTo>
                    <a:pt x="2584" y="672"/>
                  </a:lnTo>
                  <a:lnTo>
                    <a:pt x="2620" y="650"/>
                  </a:lnTo>
                  <a:lnTo>
                    <a:pt x="2604" y="682"/>
                  </a:lnTo>
                  <a:cubicBezTo>
                    <a:pt x="2602" y="686"/>
                    <a:pt x="2600" y="690"/>
                    <a:pt x="2597" y="693"/>
                  </a:cubicBezTo>
                  <a:lnTo>
                    <a:pt x="2581" y="709"/>
                  </a:lnTo>
                  <a:cubicBezTo>
                    <a:pt x="2573" y="716"/>
                    <a:pt x="2563" y="720"/>
                    <a:pt x="2552" y="720"/>
                  </a:cubicBezTo>
                  <a:lnTo>
                    <a:pt x="2536" y="720"/>
                  </a:lnTo>
                  <a:lnTo>
                    <a:pt x="2520" y="720"/>
                  </a:lnTo>
                  <a:lnTo>
                    <a:pt x="2549" y="709"/>
                  </a:lnTo>
                  <a:lnTo>
                    <a:pt x="2517" y="741"/>
                  </a:lnTo>
                  <a:lnTo>
                    <a:pt x="2526" y="725"/>
                  </a:lnTo>
                  <a:lnTo>
                    <a:pt x="2510" y="773"/>
                  </a:lnTo>
                  <a:cubicBezTo>
                    <a:pt x="2505" y="789"/>
                    <a:pt x="2490" y="800"/>
                    <a:pt x="2472" y="800"/>
                  </a:cubicBezTo>
                  <a:lnTo>
                    <a:pt x="2456" y="800"/>
                  </a:lnTo>
                  <a:lnTo>
                    <a:pt x="2485" y="789"/>
                  </a:lnTo>
                  <a:lnTo>
                    <a:pt x="2469" y="805"/>
                  </a:lnTo>
                  <a:cubicBezTo>
                    <a:pt x="2461" y="812"/>
                    <a:pt x="2451" y="816"/>
                    <a:pt x="2440" y="816"/>
                  </a:cubicBezTo>
                  <a:lnTo>
                    <a:pt x="2424" y="816"/>
                  </a:lnTo>
                  <a:lnTo>
                    <a:pt x="2453" y="805"/>
                  </a:lnTo>
                  <a:lnTo>
                    <a:pt x="2437" y="821"/>
                  </a:lnTo>
                  <a:lnTo>
                    <a:pt x="2421" y="837"/>
                  </a:lnTo>
                  <a:cubicBezTo>
                    <a:pt x="2413" y="844"/>
                    <a:pt x="2403" y="848"/>
                    <a:pt x="2392" y="848"/>
                  </a:cubicBezTo>
                  <a:lnTo>
                    <a:pt x="2376" y="848"/>
                  </a:lnTo>
                  <a:lnTo>
                    <a:pt x="2405" y="837"/>
                  </a:lnTo>
                  <a:lnTo>
                    <a:pt x="2389" y="853"/>
                  </a:lnTo>
                  <a:lnTo>
                    <a:pt x="2373" y="869"/>
                  </a:lnTo>
                  <a:cubicBezTo>
                    <a:pt x="2365" y="876"/>
                    <a:pt x="2355" y="880"/>
                    <a:pt x="2344" y="880"/>
                  </a:cubicBezTo>
                  <a:lnTo>
                    <a:pt x="2328" y="880"/>
                  </a:lnTo>
                  <a:lnTo>
                    <a:pt x="2312" y="880"/>
                  </a:lnTo>
                  <a:lnTo>
                    <a:pt x="2280" y="880"/>
                  </a:lnTo>
                  <a:lnTo>
                    <a:pt x="2316" y="858"/>
                  </a:lnTo>
                  <a:lnTo>
                    <a:pt x="2300" y="890"/>
                  </a:lnTo>
                  <a:cubicBezTo>
                    <a:pt x="2298" y="894"/>
                    <a:pt x="2296" y="898"/>
                    <a:pt x="2293" y="901"/>
                  </a:cubicBezTo>
                  <a:lnTo>
                    <a:pt x="2277" y="917"/>
                  </a:lnTo>
                  <a:cubicBezTo>
                    <a:pt x="2269" y="924"/>
                    <a:pt x="2259" y="928"/>
                    <a:pt x="2248" y="928"/>
                  </a:cubicBezTo>
                  <a:lnTo>
                    <a:pt x="2232" y="928"/>
                  </a:lnTo>
                  <a:lnTo>
                    <a:pt x="2216" y="928"/>
                  </a:lnTo>
                  <a:lnTo>
                    <a:pt x="2245" y="917"/>
                  </a:lnTo>
                  <a:lnTo>
                    <a:pt x="2229" y="933"/>
                  </a:lnTo>
                  <a:cubicBezTo>
                    <a:pt x="2221" y="940"/>
                    <a:pt x="2211" y="944"/>
                    <a:pt x="2200" y="944"/>
                  </a:cubicBezTo>
                  <a:lnTo>
                    <a:pt x="2184" y="944"/>
                  </a:lnTo>
                  <a:lnTo>
                    <a:pt x="2168" y="944"/>
                  </a:lnTo>
                  <a:lnTo>
                    <a:pt x="2204" y="922"/>
                  </a:lnTo>
                  <a:lnTo>
                    <a:pt x="2188" y="954"/>
                  </a:lnTo>
                  <a:cubicBezTo>
                    <a:pt x="2181" y="968"/>
                    <a:pt x="2168" y="976"/>
                    <a:pt x="2152" y="976"/>
                  </a:cubicBezTo>
                  <a:lnTo>
                    <a:pt x="2136" y="976"/>
                  </a:lnTo>
                  <a:lnTo>
                    <a:pt x="2120" y="976"/>
                  </a:lnTo>
                  <a:lnTo>
                    <a:pt x="2138" y="972"/>
                  </a:lnTo>
                  <a:lnTo>
                    <a:pt x="2106" y="988"/>
                  </a:lnTo>
                  <a:cubicBezTo>
                    <a:pt x="2101" y="991"/>
                    <a:pt x="2095" y="992"/>
                    <a:pt x="2088" y="992"/>
                  </a:cubicBezTo>
                  <a:lnTo>
                    <a:pt x="2072" y="992"/>
                  </a:lnTo>
                  <a:lnTo>
                    <a:pt x="2056" y="992"/>
                  </a:lnTo>
                  <a:lnTo>
                    <a:pt x="2085" y="981"/>
                  </a:lnTo>
                  <a:lnTo>
                    <a:pt x="2069" y="997"/>
                  </a:lnTo>
                  <a:cubicBezTo>
                    <a:pt x="2061" y="1004"/>
                    <a:pt x="2051" y="1008"/>
                    <a:pt x="2040" y="1008"/>
                  </a:cubicBezTo>
                  <a:lnTo>
                    <a:pt x="2024" y="1008"/>
                  </a:lnTo>
                  <a:lnTo>
                    <a:pt x="2008" y="1008"/>
                  </a:lnTo>
                  <a:lnTo>
                    <a:pt x="2037" y="997"/>
                  </a:lnTo>
                  <a:lnTo>
                    <a:pt x="2021" y="1013"/>
                  </a:lnTo>
                  <a:lnTo>
                    <a:pt x="2028" y="1002"/>
                  </a:lnTo>
                  <a:lnTo>
                    <a:pt x="2012" y="1034"/>
                  </a:lnTo>
                  <a:cubicBezTo>
                    <a:pt x="2010" y="1038"/>
                    <a:pt x="2008" y="1042"/>
                    <a:pt x="2005" y="1045"/>
                  </a:cubicBezTo>
                  <a:lnTo>
                    <a:pt x="1989" y="1061"/>
                  </a:lnTo>
                  <a:cubicBezTo>
                    <a:pt x="1981" y="1068"/>
                    <a:pt x="1971" y="1072"/>
                    <a:pt x="1960" y="1072"/>
                  </a:cubicBezTo>
                  <a:lnTo>
                    <a:pt x="1944" y="1072"/>
                  </a:lnTo>
                  <a:lnTo>
                    <a:pt x="1928" y="1072"/>
                  </a:lnTo>
                  <a:lnTo>
                    <a:pt x="1964" y="1050"/>
                  </a:lnTo>
                  <a:lnTo>
                    <a:pt x="1948" y="1082"/>
                  </a:lnTo>
                  <a:cubicBezTo>
                    <a:pt x="1941" y="1096"/>
                    <a:pt x="1928" y="1104"/>
                    <a:pt x="1912" y="1104"/>
                  </a:cubicBezTo>
                  <a:lnTo>
                    <a:pt x="1880" y="1104"/>
                  </a:lnTo>
                  <a:lnTo>
                    <a:pt x="1909" y="1093"/>
                  </a:lnTo>
                  <a:lnTo>
                    <a:pt x="1893" y="1109"/>
                  </a:lnTo>
                  <a:lnTo>
                    <a:pt x="1877" y="1125"/>
                  </a:lnTo>
                  <a:cubicBezTo>
                    <a:pt x="1869" y="1132"/>
                    <a:pt x="1859" y="1136"/>
                    <a:pt x="1848" y="1136"/>
                  </a:cubicBezTo>
                  <a:lnTo>
                    <a:pt x="1832" y="1136"/>
                  </a:lnTo>
                  <a:lnTo>
                    <a:pt x="1861" y="1125"/>
                  </a:lnTo>
                  <a:lnTo>
                    <a:pt x="1845" y="1141"/>
                  </a:lnTo>
                  <a:cubicBezTo>
                    <a:pt x="1837" y="1148"/>
                    <a:pt x="1827" y="1152"/>
                    <a:pt x="1816" y="1152"/>
                  </a:cubicBezTo>
                  <a:lnTo>
                    <a:pt x="1800" y="1152"/>
                  </a:lnTo>
                  <a:lnTo>
                    <a:pt x="1829" y="1141"/>
                  </a:lnTo>
                  <a:lnTo>
                    <a:pt x="1813" y="1157"/>
                  </a:lnTo>
                  <a:lnTo>
                    <a:pt x="1797" y="1173"/>
                  </a:lnTo>
                  <a:lnTo>
                    <a:pt x="1804" y="1162"/>
                  </a:lnTo>
                  <a:lnTo>
                    <a:pt x="1788" y="1194"/>
                  </a:lnTo>
                  <a:cubicBezTo>
                    <a:pt x="1786" y="1198"/>
                    <a:pt x="1784" y="1202"/>
                    <a:pt x="1781" y="1205"/>
                  </a:cubicBezTo>
                  <a:lnTo>
                    <a:pt x="1765" y="1221"/>
                  </a:lnTo>
                  <a:lnTo>
                    <a:pt x="1749" y="1237"/>
                  </a:lnTo>
                  <a:cubicBezTo>
                    <a:pt x="1741" y="1244"/>
                    <a:pt x="1731" y="1248"/>
                    <a:pt x="1720" y="1248"/>
                  </a:cubicBezTo>
                  <a:lnTo>
                    <a:pt x="1688" y="1248"/>
                  </a:lnTo>
                  <a:lnTo>
                    <a:pt x="1717" y="1237"/>
                  </a:lnTo>
                  <a:lnTo>
                    <a:pt x="1701" y="1253"/>
                  </a:lnTo>
                  <a:lnTo>
                    <a:pt x="1685" y="1269"/>
                  </a:lnTo>
                  <a:lnTo>
                    <a:pt x="1669" y="1285"/>
                  </a:lnTo>
                  <a:lnTo>
                    <a:pt x="1676" y="1274"/>
                  </a:lnTo>
                  <a:lnTo>
                    <a:pt x="1660" y="1306"/>
                  </a:lnTo>
                  <a:cubicBezTo>
                    <a:pt x="1658" y="1310"/>
                    <a:pt x="1656" y="1314"/>
                    <a:pt x="1653" y="1317"/>
                  </a:cubicBezTo>
                  <a:lnTo>
                    <a:pt x="1637" y="1333"/>
                  </a:lnTo>
                  <a:cubicBezTo>
                    <a:pt x="1629" y="1340"/>
                    <a:pt x="1619" y="1344"/>
                    <a:pt x="1608" y="1344"/>
                  </a:cubicBezTo>
                  <a:lnTo>
                    <a:pt x="1592" y="1344"/>
                  </a:lnTo>
                  <a:lnTo>
                    <a:pt x="1576" y="1344"/>
                  </a:lnTo>
                  <a:lnTo>
                    <a:pt x="1605" y="1333"/>
                  </a:lnTo>
                  <a:lnTo>
                    <a:pt x="1589" y="1349"/>
                  </a:lnTo>
                  <a:lnTo>
                    <a:pt x="1596" y="1338"/>
                  </a:lnTo>
                  <a:lnTo>
                    <a:pt x="1580" y="1370"/>
                  </a:lnTo>
                  <a:cubicBezTo>
                    <a:pt x="1578" y="1374"/>
                    <a:pt x="1576" y="1378"/>
                    <a:pt x="1573" y="1381"/>
                  </a:cubicBezTo>
                  <a:lnTo>
                    <a:pt x="1557" y="1397"/>
                  </a:lnTo>
                  <a:cubicBezTo>
                    <a:pt x="1549" y="1404"/>
                    <a:pt x="1539" y="1408"/>
                    <a:pt x="1528" y="1408"/>
                  </a:cubicBezTo>
                  <a:lnTo>
                    <a:pt x="1512" y="1408"/>
                  </a:lnTo>
                  <a:lnTo>
                    <a:pt x="1541" y="1397"/>
                  </a:lnTo>
                  <a:lnTo>
                    <a:pt x="1509" y="1429"/>
                  </a:lnTo>
                  <a:cubicBezTo>
                    <a:pt x="1501" y="1436"/>
                    <a:pt x="1491" y="1440"/>
                    <a:pt x="1480" y="1440"/>
                  </a:cubicBezTo>
                  <a:lnTo>
                    <a:pt x="1464" y="1440"/>
                  </a:lnTo>
                  <a:lnTo>
                    <a:pt x="1448" y="1440"/>
                  </a:lnTo>
                  <a:lnTo>
                    <a:pt x="1432" y="1440"/>
                  </a:lnTo>
                  <a:lnTo>
                    <a:pt x="1468" y="1418"/>
                  </a:lnTo>
                  <a:lnTo>
                    <a:pt x="1452" y="1450"/>
                  </a:lnTo>
                  <a:cubicBezTo>
                    <a:pt x="1450" y="1454"/>
                    <a:pt x="1448" y="1458"/>
                    <a:pt x="1445" y="1461"/>
                  </a:cubicBezTo>
                  <a:lnTo>
                    <a:pt x="1429" y="1477"/>
                  </a:lnTo>
                  <a:lnTo>
                    <a:pt x="1413" y="1493"/>
                  </a:lnTo>
                  <a:cubicBezTo>
                    <a:pt x="1405" y="1500"/>
                    <a:pt x="1395" y="1504"/>
                    <a:pt x="1384" y="1504"/>
                  </a:cubicBezTo>
                  <a:lnTo>
                    <a:pt x="1368" y="1504"/>
                  </a:lnTo>
                  <a:lnTo>
                    <a:pt x="1352" y="1504"/>
                  </a:lnTo>
                  <a:lnTo>
                    <a:pt x="1381" y="1493"/>
                  </a:lnTo>
                  <a:lnTo>
                    <a:pt x="1365" y="1509"/>
                  </a:lnTo>
                  <a:lnTo>
                    <a:pt x="1349" y="1525"/>
                  </a:lnTo>
                  <a:cubicBezTo>
                    <a:pt x="1341" y="1532"/>
                    <a:pt x="1331" y="1536"/>
                    <a:pt x="1320" y="1536"/>
                  </a:cubicBezTo>
                  <a:lnTo>
                    <a:pt x="1288" y="1536"/>
                  </a:lnTo>
                  <a:lnTo>
                    <a:pt x="1317" y="1525"/>
                  </a:lnTo>
                  <a:lnTo>
                    <a:pt x="1301" y="1541"/>
                  </a:lnTo>
                  <a:cubicBezTo>
                    <a:pt x="1293" y="1548"/>
                    <a:pt x="1283" y="1552"/>
                    <a:pt x="1272" y="1552"/>
                  </a:cubicBezTo>
                  <a:lnTo>
                    <a:pt x="1256" y="1552"/>
                  </a:lnTo>
                  <a:lnTo>
                    <a:pt x="1285" y="1541"/>
                  </a:lnTo>
                  <a:lnTo>
                    <a:pt x="1269" y="1557"/>
                  </a:lnTo>
                  <a:lnTo>
                    <a:pt x="1253" y="1573"/>
                  </a:lnTo>
                  <a:lnTo>
                    <a:pt x="1260" y="1562"/>
                  </a:lnTo>
                  <a:lnTo>
                    <a:pt x="1244" y="1594"/>
                  </a:lnTo>
                  <a:cubicBezTo>
                    <a:pt x="1237" y="1608"/>
                    <a:pt x="1224" y="1616"/>
                    <a:pt x="1208" y="1616"/>
                  </a:cubicBezTo>
                  <a:lnTo>
                    <a:pt x="1192" y="1616"/>
                  </a:lnTo>
                  <a:lnTo>
                    <a:pt x="1221" y="1605"/>
                  </a:lnTo>
                  <a:lnTo>
                    <a:pt x="1205" y="1621"/>
                  </a:lnTo>
                  <a:cubicBezTo>
                    <a:pt x="1197" y="1628"/>
                    <a:pt x="1187" y="1632"/>
                    <a:pt x="1176" y="1632"/>
                  </a:cubicBezTo>
                  <a:lnTo>
                    <a:pt x="1160" y="1632"/>
                  </a:lnTo>
                  <a:lnTo>
                    <a:pt x="1189" y="1621"/>
                  </a:lnTo>
                  <a:lnTo>
                    <a:pt x="1173" y="1637"/>
                  </a:lnTo>
                  <a:lnTo>
                    <a:pt x="1157" y="1653"/>
                  </a:lnTo>
                  <a:lnTo>
                    <a:pt x="1164" y="1642"/>
                  </a:lnTo>
                  <a:lnTo>
                    <a:pt x="1148" y="1674"/>
                  </a:lnTo>
                  <a:cubicBezTo>
                    <a:pt x="1141" y="1688"/>
                    <a:pt x="1128" y="1696"/>
                    <a:pt x="1112" y="1696"/>
                  </a:cubicBezTo>
                  <a:lnTo>
                    <a:pt x="1080" y="1696"/>
                  </a:lnTo>
                  <a:lnTo>
                    <a:pt x="1064" y="1696"/>
                  </a:lnTo>
                  <a:lnTo>
                    <a:pt x="1048" y="1696"/>
                  </a:lnTo>
                  <a:lnTo>
                    <a:pt x="1032" y="1696"/>
                  </a:lnTo>
                  <a:lnTo>
                    <a:pt x="1068" y="1674"/>
                  </a:lnTo>
                  <a:lnTo>
                    <a:pt x="1052" y="1706"/>
                  </a:lnTo>
                  <a:cubicBezTo>
                    <a:pt x="1045" y="1720"/>
                    <a:pt x="1032" y="1728"/>
                    <a:pt x="1016" y="1728"/>
                  </a:cubicBezTo>
                  <a:lnTo>
                    <a:pt x="1000" y="1728"/>
                  </a:lnTo>
                  <a:lnTo>
                    <a:pt x="1029" y="1717"/>
                  </a:lnTo>
                  <a:lnTo>
                    <a:pt x="1013" y="1733"/>
                  </a:lnTo>
                  <a:lnTo>
                    <a:pt x="997" y="1749"/>
                  </a:lnTo>
                  <a:cubicBezTo>
                    <a:pt x="989" y="1756"/>
                    <a:pt x="979" y="1760"/>
                    <a:pt x="968" y="1760"/>
                  </a:cubicBezTo>
                  <a:lnTo>
                    <a:pt x="952" y="1760"/>
                  </a:lnTo>
                  <a:lnTo>
                    <a:pt x="936" y="1760"/>
                  </a:lnTo>
                  <a:lnTo>
                    <a:pt x="972" y="1738"/>
                  </a:lnTo>
                  <a:lnTo>
                    <a:pt x="956" y="1770"/>
                  </a:lnTo>
                  <a:cubicBezTo>
                    <a:pt x="954" y="1774"/>
                    <a:pt x="952" y="1778"/>
                    <a:pt x="949" y="1781"/>
                  </a:cubicBezTo>
                  <a:lnTo>
                    <a:pt x="917" y="1813"/>
                  </a:lnTo>
                  <a:cubicBezTo>
                    <a:pt x="909" y="1820"/>
                    <a:pt x="899" y="1824"/>
                    <a:pt x="888" y="1824"/>
                  </a:cubicBezTo>
                  <a:lnTo>
                    <a:pt x="872" y="1824"/>
                  </a:lnTo>
                  <a:lnTo>
                    <a:pt x="856" y="1824"/>
                  </a:lnTo>
                  <a:lnTo>
                    <a:pt x="892" y="1802"/>
                  </a:lnTo>
                  <a:lnTo>
                    <a:pt x="876" y="1834"/>
                  </a:lnTo>
                  <a:cubicBezTo>
                    <a:pt x="874" y="1838"/>
                    <a:pt x="872" y="1842"/>
                    <a:pt x="869" y="1845"/>
                  </a:cubicBezTo>
                  <a:lnTo>
                    <a:pt x="853" y="1861"/>
                  </a:lnTo>
                  <a:lnTo>
                    <a:pt x="860" y="1850"/>
                  </a:lnTo>
                  <a:lnTo>
                    <a:pt x="844" y="1882"/>
                  </a:lnTo>
                  <a:cubicBezTo>
                    <a:pt x="842" y="1886"/>
                    <a:pt x="840" y="1890"/>
                    <a:pt x="837" y="1893"/>
                  </a:cubicBezTo>
                  <a:lnTo>
                    <a:pt x="821" y="1909"/>
                  </a:lnTo>
                  <a:lnTo>
                    <a:pt x="828" y="1898"/>
                  </a:lnTo>
                  <a:lnTo>
                    <a:pt x="812" y="1930"/>
                  </a:lnTo>
                  <a:cubicBezTo>
                    <a:pt x="805" y="1944"/>
                    <a:pt x="792" y="1952"/>
                    <a:pt x="776" y="1952"/>
                  </a:cubicBezTo>
                  <a:lnTo>
                    <a:pt x="760" y="1952"/>
                  </a:lnTo>
                  <a:lnTo>
                    <a:pt x="744" y="1952"/>
                  </a:lnTo>
                  <a:lnTo>
                    <a:pt x="728" y="1952"/>
                  </a:lnTo>
                  <a:lnTo>
                    <a:pt x="764" y="1930"/>
                  </a:lnTo>
                  <a:lnTo>
                    <a:pt x="748" y="1962"/>
                  </a:lnTo>
                  <a:cubicBezTo>
                    <a:pt x="744" y="1970"/>
                    <a:pt x="738" y="1976"/>
                    <a:pt x="730" y="1980"/>
                  </a:cubicBezTo>
                  <a:lnTo>
                    <a:pt x="698" y="1996"/>
                  </a:lnTo>
                  <a:cubicBezTo>
                    <a:pt x="693" y="1999"/>
                    <a:pt x="687" y="2000"/>
                    <a:pt x="680" y="2000"/>
                  </a:cubicBezTo>
                  <a:lnTo>
                    <a:pt x="664" y="2000"/>
                  </a:lnTo>
                  <a:lnTo>
                    <a:pt x="648" y="2000"/>
                  </a:lnTo>
                  <a:lnTo>
                    <a:pt x="632" y="2000"/>
                  </a:lnTo>
                  <a:lnTo>
                    <a:pt x="616" y="2000"/>
                  </a:lnTo>
                  <a:lnTo>
                    <a:pt x="645" y="1989"/>
                  </a:lnTo>
                  <a:lnTo>
                    <a:pt x="629" y="2005"/>
                  </a:lnTo>
                  <a:lnTo>
                    <a:pt x="613" y="2021"/>
                  </a:lnTo>
                  <a:lnTo>
                    <a:pt x="620" y="2010"/>
                  </a:lnTo>
                  <a:lnTo>
                    <a:pt x="604" y="2042"/>
                  </a:lnTo>
                  <a:cubicBezTo>
                    <a:pt x="602" y="2046"/>
                    <a:pt x="600" y="2050"/>
                    <a:pt x="597" y="2053"/>
                  </a:cubicBezTo>
                  <a:lnTo>
                    <a:pt x="581" y="2069"/>
                  </a:lnTo>
                  <a:lnTo>
                    <a:pt x="588" y="2058"/>
                  </a:lnTo>
                  <a:lnTo>
                    <a:pt x="572" y="2090"/>
                  </a:lnTo>
                  <a:cubicBezTo>
                    <a:pt x="570" y="2094"/>
                    <a:pt x="568" y="2098"/>
                    <a:pt x="565" y="2101"/>
                  </a:cubicBezTo>
                  <a:lnTo>
                    <a:pt x="549" y="2117"/>
                  </a:lnTo>
                  <a:cubicBezTo>
                    <a:pt x="541" y="2124"/>
                    <a:pt x="531" y="2128"/>
                    <a:pt x="520" y="2128"/>
                  </a:cubicBezTo>
                  <a:lnTo>
                    <a:pt x="488" y="2128"/>
                  </a:lnTo>
                  <a:lnTo>
                    <a:pt x="472" y="2128"/>
                  </a:lnTo>
                  <a:lnTo>
                    <a:pt x="501" y="2117"/>
                  </a:lnTo>
                  <a:lnTo>
                    <a:pt x="485" y="2133"/>
                  </a:lnTo>
                  <a:cubicBezTo>
                    <a:pt x="477" y="2140"/>
                    <a:pt x="467" y="2144"/>
                    <a:pt x="456" y="2144"/>
                  </a:cubicBezTo>
                  <a:lnTo>
                    <a:pt x="440" y="2144"/>
                  </a:lnTo>
                  <a:lnTo>
                    <a:pt x="469" y="2133"/>
                  </a:lnTo>
                  <a:lnTo>
                    <a:pt x="453" y="2149"/>
                  </a:lnTo>
                  <a:cubicBezTo>
                    <a:pt x="445" y="2156"/>
                    <a:pt x="435" y="2160"/>
                    <a:pt x="424" y="2160"/>
                  </a:cubicBezTo>
                  <a:lnTo>
                    <a:pt x="408" y="2160"/>
                  </a:lnTo>
                  <a:lnTo>
                    <a:pt x="392" y="2160"/>
                  </a:lnTo>
                  <a:lnTo>
                    <a:pt x="376" y="2160"/>
                  </a:lnTo>
                  <a:lnTo>
                    <a:pt x="360" y="2160"/>
                  </a:lnTo>
                  <a:lnTo>
                    <a:pt x="396" y="2138"/>
                  </a:lnTo>
                  <a:lnTo>
                    <a:pt x="380" y="2170"/>
                  </a:lnTo>
                  <a:cubicBezTo>
                    <a:pt x="378" y="2174"/>
                    <a:pt x="376" y="2178"/>
                    <a:pt x="373" y="2181"/>
                  </a:cubicBezTo>
                  <a:lnTo>
                    <a:pt x="357" y="2197"/>
                  </a:lnTo>
                  <a:lnTo>
                    <a:pt x="341" y="2213"/>
                  </a:lnTo>
                  <a:cubicBezTo>
                    <a:pt x="338" y="2216"/>
                    <a:pt x="334" y="2218"/>
                    <a:pt x="330" y="2220"/>
                  </a:cubicBezTo>
                  <a:lnTo>
                    <a:pt x="298" y="2236"/>
                  </a:lnTo>
                  <a:lnTo>
                    <a:pt x="316" y="2218"/>
                  </a:lnTo>
                  <a:lnTo>
                    <a:pt x="300" y="2250"/>
                  </a:lnTo>
                  <a:cubicBezTo>
                    <a:pt x="298" y="2254"/>
                    <a:pt x="296" y="2258"/>
                    <a:pt x="293" y="2261"/>
                  </a:cubicBezTo>
                  <a:lnTo>
                    <a:pt x="277" y="2277"/>
                  </a:lnTo>
                  <a:cubicBezTo>
                    <a:pt x="269" y="2284"/>
                    <a:pt x="259" y="2288"/>
                    <a:pt x="248" y="2288"/>
                  </a:cubicBezTo>
                  <a:lnTo>
                    <a:pt x="232" y="2288"/>
                  </a:lnTo>
                  <a:lnTo>
                    <a:pt x="216" y="2288"/>
                  </a:lnTo>
                  <a:lnTo>
                    <a:pt x="245" y="2277"/>
                  </a:lnTo>
                  <a:lnTo>
                    <a:pt x="229" y="2293"/>
                  </a:lnTo>
                  <a:cubicBezTo>
                    <a:pt x="221" y="2300"/>
                    <a:pt x="211" y="2304"/>
                    <a:pt x="200" y="2304"/>
                  </a:cubicBezTo>
                  <a:lnTo>
                    <a:pt x="184" y="2304"/>
                  </a:lnTo>
                  <a:lnTo>
                    <a:pt x="168" y="2304"/>
                  </a:lnTo>
                  <a:lnTo>
                    <a:pt x="197" y="2293"/>
                  </a:lnTo>
                  <a:lnTo>
                    <a:pt x="181" y="2309"/>
                  </a:lnTo>
                  <a:lnTo>
                    <a:pt x="165" y="2325"/>
                  </a:lnTo>
                  <a:cubicBezTo>
                    <a:pt x="157" y="2332"/>
                    <a:pt x="147" y="2336"/>
                    <a:pt x="136" y="2336"/>
                  </a:cubicBezTo>
                  <a:lnTo>
                    <a:pt x="120" y="2336"/>
                  </a:lnTo>
                  <a:lnTo>
                    <a:pt x="138" y="2332"/>
                  </a:lnTo>
                  <a:lnTo>
                    <a:pt x="106" y="2348"/>
                  </a:lnTo>
                  <a:cubicBezTo>
                    <a:pt x="101" y="2351"/>
                    <a:pt x="95" y="2352"/>
                    <a:pt x="88" y="2352"/>
                  </a:cubicBezTo>
                  <a:lnTo>
                    <a:pt x="72" y="2352"/>
                  </a:lnTo>
                  <a:lnTo>
                    <a:pt x="108" y="2330"/>
                  </a:lnTo>
                  <a:lnTo>
                    <a:pt x="92" y="2362"/>
                  </a:lnTo>
                  <a:cubicBezTo>
                    <a:pt x="85" y="2376"/>
                    <a:pt x="72" y="2384"/>
                    <a:pt x="56" y="2384"/>
                  </a:cubicBezTo>
                  <a:lnTo>
                    <a:pt x="40" y="2384"/>
                  </a:lnTo>
                  <a:cubicBezTo>
                    <a:pt x="18" y="2384"/>
                    <a:pt x="0" y="2367"/>
                    <a:pt x="0" y="2344"/>
                  </a:cubicBezTo>
                  <a:cubicBezTo>
                    <a:pt x="0" y="2322"/>
                    <a:pt x="18" y="2304"/>
                    <a:pt x="40" y="2304"/>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1400" dirty="0">
                <a:solidFill>
                  <a:srgbClr val="000000"/>
                </a:solidFill>
                <a:latin typeface="Arial Narrow"/>
                <a:cs typeface="Arial Narrow"/>
              </a:endParaRPr>
            </a:p>
          </p:txBody>
        </p:sp>
        <p:sp>
          <p:nvSpPr>
            <p:cNvPr id="319" name="Freeform 39">
              <a:extLst>
                <a:ext uri="{FF2B5EF4-FFF2-40B4-BE49-F238E27FC236}">
                  <a16:creationId xmlns:a16="http://schemas.microsoft.com/office/drawing/2014/main" id="{4323AFEB-7154-443A-AF7A-741B33DFBD8F}"/>
                </a:ext>
              </a:extLst>
            </p:cNvPr>
            <p:cNvSpPr>
              <a:spLocks/>
            </p:cNvSpPr>
            <p:nvPr/>
          </p:nvSpPr>
          <p:spPr bwMode="auto">
            <a:xfrm>
              <a:off x="2824956" y="3486854"/>
              <a:ext cx="1616251" cy="643702"/>
            </a:xfrm>
            <a:custGeom>
              <a:avLst/>
              <a:gdLst>
                <a:gd name="T0" fmla="*/ 155 w 2951"/>
                <a:gd name="T1" fmla="*/ 1875 h 2055"/>
                <a:gd name="T2" fmla="*/ 251 w 2951"/>
                <a:gd name="T3" fmla="*/ 1795 h 2055"/>
                <a:gd name="T4" fmla="*/ 312 w 2951"/>
                <a:gd name="T5" fmla="*/ 1738 h 2055"/>
                <a:gd name="T6" fmla="*/ 443 w 2951"/>
                <a:gd name="T7" fmla="*/ 1651 h 2055"/>
                <a:gd name="T8" fmla="*/ 523 w 2951"/>
                <a:gd name="T9" fmla="*/ 1587 h 2055"/>
                <a:gd name="T10" fmla="*/ 635 w 2951"/>
                <a:gd name="T11" fmla="*/ 1491 h 2055"/>
                <a:gd name="T12" fmla="*/ 715 w 2951"/>
                <a:gd name="T13" fmla="*/ 1459 h 2055"/>
                <a:gd name="T14" fmla="*/ 776 w 2951"/>
                <a:gd name="T15" fmla="*/ 1386 h 2055"/>
                <a:gd name="T16" fmla="*/ 888 w 2951"/>
                <a:gd name="T17" fmla="*/ 1322 h 2055"/>
                <a:gd name="T18" fmla="*/ 959 w 2951"/>
                <a:gd name="T19" fmla="*/ 1279 h 2055"/>
                <a:gd name="T20" fmla="*/ 1055 w 2951"/>
                <a:gd name="T21" fmla="*/ 1215 h 2055"/>
                <a:gd name="T22" fmla="*/ 1135 w 2951"/>
                <a:gd name="T23" fmla="*/ 1119 h 2055"/>
                <a:gd name="T24" fmla="*/ 1224 w 2951"/>
                <a:gd name="T25" fmla="*/ 1050 h 2055"/>
                <a:gd name="T26" fmla="*/ 1327 w 2951"/>
                <a:gd name="T27" fmla="*/ 991 h 2055"/>
                <a:gd name="T28" fmla="*/ 1451 w 2951"/>
                <a:gd name="T29" fmla="*/ 883 h 2055"/>
                <a:gd name="T30" fmla="*/ 1551 w 2951"/>
                <a:gd name="T31" fmla="*/ 831 h 2055"/>
                <a:gd name="T32" fmla="*/ 1691 w 2951"/>
                <a:gd name="T33" fmla="*/ 787 h 2055"/>
                <a:gd name="T34" fmla="*/ 1771 w 2951"/>
                <a:gd name="T35" fmla="*/ 723 h 2055"/>
                <a:gd name="T36" fmla="*/ 1839 w 2951"/>
                <a:gd name="T37" fmla="*/ 655 h 2055"/>
                <a:gd name="T38" fmla="*/ 1947 w 2951"/>
                <a:gd name="T39" fmla="*/ 563 h 2055"/>
                <a:gd name="T40" fmla="*/ 2015 w 2951"/>
                <a:gd name="T41" fmla="*/ 527 h 2055"/>
                <a:gd name="T42" fmla="*/ 2127 w 2951"/>
                <a:gd name="T43" fmla="*/ 447 h 2055"/>
                <a:gd name="T44" fmla="*/ 2216 w 2951"/>
                <a:gd name="T45" fmla="*/ 362 h 2055"/>
                <a:gd name="T46" fmla="*/ 2331 w 2951"/>
                <a:gd name="T47" fmla="*/ 275 h 2055"/>
                <a:gd name="T48" fmla="*/ 2411 w 2951"/>
                <a:gd name="T49" fmla="*/ 227 h 2055"/>
                <a:gd name="T50" fmla="*/ 2463 w 2951"/>
                <a:gd name="T51" fmla="*/ 207 h 2055"/>
                <a:gd name="T52" fmla="*/ 2543 w 2951"/>
                <a:gd name="T53" fmla="*/ 175 h 2055"/>
                <a:gd name="T54" fmla="*/ 2683 w 2951"/>
                <a:gd name="T55" fmla="*/ 115 h 2055"/>
                <a:gd name="T56" fmla="*/ 2763 w 2951"/>
                <a:gd name="T57" fmla="*/ 83 h 2055"/>
                <a:gd name="T58" fmla="*/ 2847 w 2951"/>
                <a:gd name="T59" fmla="*/ 47 h 2055"/>
                <a:gd name="T60" fmla="*/ 2843 w 2951"/>
                <a:gd name="T61" fmla="*/ 147 h 2055"/>
                <a:gd name="T62" fmla="*/ 2760 w 2951"/>
                <a:gd name="T63" fmla="*/ 152 h 2055"/>
                <a:gd name="T64" fmla="*/ 2680 w 2951"/>
                <a:gd name="T65" fmla="*/ 200 h 2055"/>
                <a:gd name="T66" fmla="*/ 2539 w 2951"/>
                <a:gd name="T67" fmla="*/ 243 h 2055"/>
                <a:gd name="T68" fmla="*/ 2504 w 2951"/>
                <a:gd name="T69" fmla="*/ 264 h 2055"/>
                <a:gd name="T70" fmla="*/ 2415 w 2951"/>
                <a:gd name="T71" fmla="*/ 317 h 2055"/>
                <a:gd name="T72" fmla="*/ 2328 w 2951"/>
                <a:gd name="T73" fmla="*/ 360 h 2055"/>
                <a:gd name="T74" fmla="*/ 2232 w 2951"/>
                <a:gd name="T75" fmla="*/ 456 h 2055"/>
                <a:gd name="T76" fmla="*/ 2123 w 2951"/>
                <a:gd name="T77" fmla="*/ 547 h 2055"/>
                <a:gd name="T78" fmla="*/ 2011 w 2951"/>
                <a:gd name="T79" fmla="*/ 611 h 2055"/>
                <a:gd name="T80" fmla="*/ 1951 w 2951"/>
                <a:gd name="T81" fmla="*/ 653 h 2055"/>
                <a:gd name="T82" fmla="*/ 1871 w 2951"/>
                <a:gd name="T83" fmla="*/ 749 h 2055"/>
                <a:gd name="T84" fmla="*/ 1777 w 2951"/>
                <a:gd name="T85" fmla="*/ 776 h 2055"/>
                <a:gd name="T86" fmla="*/ 1695 w 2951"/>
                <a:gd name="T87" fmla="*/ 845 h 2055"/>
                <a:gd name="T88" fmla="*/ 1560 w 2951"/>
                <a:gd name="T89" fmla="*/ 936 h 2055"/>
                <a:gd name="T90" fmla="*/ 1453 w 2951"/>
                <a:gd name="T91" fmla="*/ 1007 h 2055"/>
                <a:gd name="T92" fmla="*/ 1323 w 2951"/>
                <a:gd name="T93" fmla="*/ 1059 h 2055"/>
                <a:gd name="T94" fmla="*/ 1261 w 2951"/>
                <a:gd name="T95" fmla="*/ 1103 h 2055"/>
                <a:gd name="T96" fmla="*/ 1147 w 2951"/>
                <a:gd name="T97" fmla="*/ 1235 h 2055"/>
                <a:gd name="T98" fmla="*/ 1096 w 2951"/>
                <a:gd name="T99" fmla="*/ 1272 h 2055"/>
                <a:gd name="T100" fmla="*/ 1000 w 2951"/>
                <a:gd name="T101" fmla="*/ 1336 h 2055"/>
                <a:gd name="T102" fmla="*/ 920 w 2951"/>
                <a:gd name="T103" fmla="*/ 1416 h 2055"/>
                <a:gd name="T104" fmla="*/ 779 w 2951"/>
                <a:gd name="T105" fmla="*/ 1507 h 2055"/>
                <a:gd name="T106" fmla="*/ 712 w 2951"/>
                <a:gd name="T107" fmla="*/ 1544 h 2055"/>
                <a:gd name="T108" fmla="*/ 625 w 2951"/>
                <a:gd name="T109" fmla="*/ 1592 h 2055"/>
                <a:gd name="T110" fmla="*/ 507 w 2951"/>
                <a:gd name="T111" fmla="*/ 1683 h 2055"/>
                <a:gd name="T112" fmla="*/ 424 w 2951"/>
                <a:gd name="T113" fmla="*/ 1736 h 2055"/>
                <a:gd name="T114" fmla="*/ 315 w 2951"/>
                <a:gd name="T115" fmla="*/ 1859 h 2055"/>
                <a:gd name="T116" fmla="*/ 235 w 2951"/>
                <a:gd name="T117" fmla="*/ 1923 h 2055"/>
                <a:gd name="T118" fmla="*/ 152 w 2951"/>
                <a:gd name="T119" fmla="*/ 196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1" h="2055">
                  <a:moveTo>
                    <a:pt x="15" y="1983"/>
                  </a:moveTo>
                  <a:lnTo>
                    <a:pt x="31" y="1967"/>
                  </a:lnTo>
                  <a:lnTo>
                    <a:pt x="47" y="1951"/>
                  </a:lnTo>
                  <a:lnTo>
                    <a:pt x="63" y="1935"/>
                  </a:lnTo>
                  <a:lnTo>
                    <a:pt x="79" y="1919"/>
                  </a:lnTo>
                  <a:lnTo>
                    <a:pt x="95" y="1903"/>
                  </a:lnTo>
                  <a:lnTo>
                    <a:pt x="111" y="1887"/>
                  </a:lnTo>
                  <a:cubicBezTo>
                    <a:pt x="119" y="1880"/>
                    <a:pt x="129" y="1875"/>
                    <a:pt x="139" y="1875"/>
                  </a:cubicBezTo>
                  <a:lnTo>
                    <a:pt x="155" y="1875"/>
                  </a:lnTo>
                  <a:lnTo>
                    <a:pt x="171" y="1875"/>
                  </a:lnTo>
                  <a:lnTo>
                    <a:pt x="187" y="1875"/>
                  </a:lnTo>
                  <a:lnTo>
                    <a:pt x="152" y="1898"/>
                  </a:lnTo>
                  <a:lnTo>
                    <a:pt x="168" y="1866"/>
                  </a:lnTo>
                  <a:cubicBezTo>
                    <a:pt x="174" y="1852"/>
                    <a:pt x="188" y="1843"/>
                    <a:pt x="203" y="1843"/>
                  </a:cubicBezTo>
                  <a:lnTo>
                    <a:pt x="235" y="1843"/>
                  </a:lnTo>
                  <a:lnTo>
                    <a:pt x="198" y="1871"/>
                  </a:lnTo>
                  <a:lnTo>
                    <a:pt x="214" y="1823"/>
                  </a:lnTo>
                  <a:cubicBezTo>
                    <a:pt x="219" y="1806"/>
                    <a:pt x="234" y="1795"/>
                    <a:pt x="251" y="1795"/>
                  </a:cubicBezTo>
                  <a:lnTo>
                    <a:pt x="267" y="1795"/>
                  </a:lnTo>
                  <a:lnTo>
                    <a:pt x="239" y="1807"/>
                  </a:lnTo>
                  <a:lnTo>
                    <a:pt x="255" y="1791"/>
                  </a:lnTo>
                  <a:cubicBezTo>
                    <a:pt x="263" y="1784"/>
                    <a:pt x="273" y="1779"/>
                    <a:pt x="283" y="1779"/>
                  </a:cubicBezTo>
                  <a:lnTo>
                    <a:pt x="299" y="1779"/>
                  </a:lnTo>
                  <a:lnTo>
                    <a:pt x="315" y="1779"/>
                  </a:lnTo>
                  <a:lnTo>
                    <a:pt x="280" y="1802"/>
                  </a:lnTo>
                  <a:lnTo>
                    <a:pt x="296" y="1770"/>
                  </a:lnTo>
                  <a:lnTo>
                    <a:pt x="312" y="1738"/>
                  </a:lnTo>
                  <a:cubicBezTo>
                    <a:pt x="318" y="1724"/>
                    <a:pt x="332" y="1715"/>
                    <a:pt x="347" y="1715"/>
                  </a:cubicBezTo>
                  <a:lnTo>
                    <a:pt x="363" y="1715"/>
                  </a:lnTo>
                  <a:lnTo>
                    <a:pt x="328" y="1738"/>
                  </a:lnTo>
                  <a:lnTo>
                    <a:pt x="344" y="1706"/>
                  </a:lnTo>
                  <a:cubicBezTo>
                    <a:pt x="346" y="1702"/>
                    <a:pt x="348" y="1698"/>
                    <a:pt x="351" y="1695"/>
                  </a:cubicBezTo>
                  <a:lnTo>
                    <a:pt x="367" y="1679"/>
                  </a:lnTo>
                  <a:lnTo>
                    <a:pt x="383" y="1663"/>
                  </a:lnTo>
                  <a:cubicBezTo>
                    <a:pt x="391" y="1656"/>
                    <a:pt x="401" y="1651"/>
                    <a:pt x="411" y="1651"/>
                  </a:cubicBezTo>
                  <a:lnTo>
                    <a:pt x="443" y="1651"/>
                  </a:lnTo>
                  <a:lnTo>
                    <a:pt x="415" y="1663"/>
                  </a:lnTo>
                  <a:lnTo>
                    <a:pt x="431" y="1647"/>
                  </a:lnTo>
                  <a:lnTo>
                    <a:pt x="447" y="1631"/>
                  </a:lnTo>
                  <a:lnTo>
                    <a:pt x="463" y="1615"/>
                  </a:lnTo>
                  <a:cubicBezTo>
                    <a:pt x="471" y="1608"/>
                    <a:pt x="481" y="1603"/>
                    <a:pt x="491" y="1603"/>
                  </a:cubicBezTo>
                  <a:lnTo>
                    <a:pt x="507" y="1603"/>
                  </a:lnTo>
                  <a:lnTo>
                    <a:pt x="479" y="1615"/>
                  </a:lnTo>
                  <a:lnTo>
                    <a:pt x="495" y="1599"/>
                  </a:lnTo>
                  <a:cubicBezTo>
                    <a:pt x="503" y="1592"/>
                    <a:pt x="513" y="1587"/>
                    <a:pt x="523" y="1587"/>
                  </a:cubicBezTo>
                  <a:lnTo>
                    <a:pt x="539" y="1587"/>
                  </a:lnTo>
                  <a:lnTo>
                    <a:pt x="511" y="1599"/>
                  </a:lnTo>
                  <a:lnTo>
                    <a:pt x="527" y="1583"/>
                  </a:lnTo>
                  <a:lnTo>
                    <a:pt x="543" y="1567"/>
                  </a:lnTo>
                  <a:lnTo>
                    <a:pt x="559" y="1551"/>
                  </a:lnTo>
                  <a:lnTo>
                    <a:pt x="550" y="1567"/>
                  </a:lnTo>
                  <a:lnTo>
                    <a:pt x="566" y="1519"/>
                  </a:lnTo>
                  <a:cubicBezTo>
                    <a:pt x="571" y="1502"/>
                    <a:pt x="586" y="1491"/>
                    <a:pt x="603" y="1491"/>
                  </a:cubicBezTo>
                  <a:lnTo>
                    <a:pt x="635" y="1491"/>
                  </a:lnTo>
                  <a:lnTo>
                    <a:pt x="651" y="1491"/>
                  </a:lnTo>
                  <a:lnTo>
                    <a:pt x="623" y="1503"/>
                  </a:lnTo>
                  <a:lnTo>
                    <a:pt x="639" y="1487"/>
                  </a:lnTo>
                  <a:cubicBezTo>
                    <a:pt x="647" y="1480"/>
                    <a:pt x="657" y="1475"/>
                    <a:pt x="667" y="1475"/>
                  </a:cubicBezTo>
                  <a:lnTo>
                    <a:pt x="683" y="1475"/>
                  </a:lnTo>
                  <a:lnTo>
                    <a:pt x="655" y="1487"/>
                  </a:lnTo>
                  <a:lnTo>
                    <a:pt x="671" y="1471"/>
                  </a:lnTo>
                  <a:cubicBezTo>
                    <a:pt x="679" y="1464"/>
                    <a:pt x="689" y="1459"/>
                    <a:pt x="699" y="1459"/>
                  </a:cubicBezTo>
                  <a:lnTo>
                    <a:pt x="715" y="1459"/>
                  </a:lnTo>
                  <a:lnTo>
                    <a:pt x="731" y="1459"/>
                  </a:lnTo>
                  <a:lnTo>
                    <a:pt x="747" y="1459"/>
                  </a:lnTo>
                  <a:lnTo>
                    <a:pt x="712" y="1482"/>
                  </a:lnTo>
                  <a:lnTo>
                    <a:pt x="728" y="1450"/>
                  </a:lnTo>
                  <a:cubicBezTo>
                    <a:pt x="734" y="1436"/>
                    <a:pt x="748" y="1427"/>
                    <a:pt x="763" y="1427"/>
                  </a:cubicBezTo>
                  <a:lnTo>
                    <a:pt x="779" y="1427"/>
                  </a:lnTo>
                  <a:lnTo>
                    <a:pt x="744" y="1450"/>
                  </a:lnTo>
                  <a:lnTo>
                    <a:pt x="760" y="1418"/>
                  </a:lnTo>
                  <a:lnTo>
                    <a:pt x="776" y="1386"/>
                  </a:lnTo>
                  <a:cubicBezTo>
                    <a:pt x="782" y="1372"/>
                    <a:pt x="796" y="1363"/>
                    <a:pt x="811" y="1363"/>
                  </a:cubicBezTo>
                  <a:lnTo>
                    <a:pt x="843" y="1363"/>
                  </a:lnTo>
                  <a:lnTo>
                    <a:pt x="859" y="1363"/>
                  </a:lnTo>
                  <a:lnTo>
                    <a:pt x="875" y="1363"/>
                  </a:lnTo>
                  <a:lnTo>
                    <a:pt x="847" y="1375"/>
                  </a:lnTo>
                  <a:lnTo>
                    <a:pt x="863" y="1359"/>
                  </a:lnTo>
                  <a:lnTo>
                    <a:pt x="879" y="1343"/>
                  </a:lnTo>
                  <a:lnTo>
                    <a:pt x="872" y="1354"/>
                  </a:lnTo>
                  <a:lnTo>
                    <a:pt x="888" y="1322"/>
                  </a:lnTo>
                  <a:cubicBezTo>
                    <a:pt x="890" y="1318"/>
                    <a:pt x="892" y="1314"/>
                    <a:pt x="895" y="1311"/>
                  </a:cubicBezTo>
                  <a:lnTo>
                    <a:pt x="911" y="1295"/>
                  </a:lnTo>
                  <a:cubicBezTo>
                    <a:pt x="919" y="1288"/>
                    <a:pt x="929" y="1283"/>
                    <a:pt x="939" y="1283"/>
                  </a:cubicBezTo>
                  <a:lnTo>
                    <a:pt x="955" y="1283"/>
                  </a:lnTo>
                  <a:lnTo>
                    <a:pt x="927" y="1295"/>
                  </a:lnTo>
                  <a:lnTo>
                    <a:pt x="943" y="1279"/>
                  </a:lnTo>
                  <a:cubicBezTo>
                    <a:pt x="951" y="1272"/>
                    <a:pt x="961" y="1267"/>
                    <a:pt x="971" y="1267"/>
                  </a:cubicBezTo>
                  <a:lnTo>
                    <a:pt x="987" y="1267"/>
                  </a:lnTo>
                  <a:lnTo>
                    <a:pt x="959" y="1279"/>
                  </a:lnTo>
                  <a:lnTo>
                    <a:pt x="975" y="1263"/>
                  </a:lnTo>
                  <a:cubicBezTo>
                    <a:pt x="978" y="1260"/>
                    <a:pt x="982" y="1258"/>
                    <a:pt x="986" y="1256"/>
                  </a:cubicBezTo>
                  <a:lnTo>
                    <a:pt x="1018" y="1240"/>
                  </a:lnTo>
                  <a:lnTo>
                    <a:pt x="1007" y="1247"/>
                  </a:lnTo>
                  <a:lnTo>
                    <a:pt x="1023" y="1231"/>
                  </a:lnTo>
                  <a:lnTo>
                    <a:pt x="1039" y="1215"/>
                  </a:lnTo>
                  <a:cubicBezTo>
                    <a:pt x="1047" y="1208"/>
                    <a:pt x="1057" y="1203"/>
                    <a:pt x="1067" y="1203"/>
                  </a:cubicBezTo>
                  <a:lnTo>
                    <a:pt x="1083" y="1203"/>
                  </a:lnTo>
                  <a:lnTo>
                    <a:pt x="1055" y="1215"/>
                  </a:lnTo>
                  <a:lnTo>
                    <a:pt x="1071" y="1199"/>
                  </a:lnTo>
                  <a:lnTo>
                    <a:pt x="1064" y="1210"/>
                  </a:lnTo>
                  <a:lnTo>
                    <a:pt x="1080" y="1178"/>
                  </a:lnTo>
                  <a:cubicBezTo>
                    <a:pt x="1086" y="1164"/>
                    <a:pt x="1100" y="1155"/>
                    <a:pt x="1115" y="1155"/>
                  </a:cubicBezTo>
                  <a:lnTo>
                    <a:pt x="1131" y="1155"/>
                  </a:lnTo>
                  <a:lnTo>
                    <a:pt x="1147" y="1155"/>
                  </a:lnTo>
                  <a:lnTo>
                    <a:pt x="1110" y="1183"/>
                  </a:lnTo>
                  <a:lnTo>
                    <a:pt x="1126" y="1135"/>
                  </a:lnTo>
                  <a:cubicBezTo>
                    <a:pt x="1127" y="1129"/>
                    <a:pt x="1131" y="1124"/>
                    <a:pt x="1135" y="1119"/>
                  </a:cubicBezTo>
                  <a:lnTo>
                    <a:pt x="1151" y="1103"/>
                  </a:lnTo>
                  <a:lnTo>
                    <a:pt x="1167" y="1087"/>
                  </a:lnTo>
                  <a:lnTo>
                    <a:pt x="1160" y="1098"/>
                  </a:lnTo>
                  <a:lnTo>
                    <a:pt x="1176" y="1066"/>
                  </a:lnTo>
                  <a:cubicBezTo>
                    <a:pt x="1180" y="1058"/>
                    <a:pt x="1186" y="1052"/>
                    <a:pt x="1194" y="1048"/>
                  </a:cubicBezTo>
                  <a:lnTo>
                    <a:pt x="1226" y="1032"/>
                  </a:lnTo>
                  <a:cubicBezTo>
                    <a:pt x="1231" y="1029"/>
                    <a:pt x="1237" y="1027"/>
                    <a:pt x="1243" y="1027"/>
                  </a:cubicBezTo>
                  <a:lnTo>
                    <a:pt x="1259" y="1027"/>
                  </a:lnTo>
                  <a:lnTo>
                    <a:pt x="1224" y="1050"/>
                  </a:lnTo>
                  <a:lnTo>
                    <a:pt x="1240" y="1018"/>
                  </a:lnTo>
                  <a:cubicBezTo>
                    <a:pt x="1242" y="1014"/>
                    <a:pt x="1244" y="1010"/>
                    <a:pt x="1247" y="1007"/>
                  </a:cubicBezTo>
                  <a:lnTo>
                    <a:pt x="1263" y="991"/>
                  </a:lnTo>
                  <a:cubicBezTo>
                    <a:pt x="1271" y="984"/>
                    <a:pt x="1281" y="979"/>
                    <a:pt x="1291" y="979"/>
                  </a:cubicBezTo>
                  <a:lnTo>
                    <a:pt x="1307" y="979"/>
                  </a:lnTo>
                  <a:lnTo>
                    <a:pt x="1323" y="979"/>
                  </a:lnTo>
                  <a:lnTo>
                    <a:pt x="1339" y="979"/>
                  </a:lnTo>
                  <a:lnTo>
                    <a:pt x="1355" y="979"/>
                  </a:lnTo>
                  <a:lnTo>
                    <a:pt x="1327" y="991"/>
                  </a:lnTo>
                  <a:lnTo>
                    <a:pt x="1343" y="975"/>
                  </a:lnTo>
                  <a:lnTo>
                    <a:pt x="1359" y="959"/>
                  </a:lnTo>
                  <a:cubicBezTo>
                    <a:pt x="1367" y="952"/>
                    <a:pt x="1377" y="947"/>
                    <a:pt x="1387" y="947"/>
                  </a:cubicBezTo>
                  <a:lnTo>
                    <a:pt x="1403" y="947"/>
                  </a:lnTo>
                  <a:lnTo>
                    <a:pt x="1386" y="952"/>
                  </a:lnTo>
                  <a:lnTo>
                    <a:pt x="1418" y="936"/>
                  </a:lnTo>
                  <a:lnTo>
                    <a:pt x="1398" y="959"/>
                  </a:lnTo>
                  <a:lnTo>
                    <a:pt x="1414" y="911"/>
                  </a:lnTo>
                  <a:cubicBezTo>
                    <a:pt x="1419" y="894"/>
                    <a:pt x="1434" y="883"/>
                    <a:pt x="1451" y="883"/>
                  </a:cubicBezTo>
                  <a:lnTo>
                    <a:pt x="1467" y="883"/>
                  </a:lnTo>
                  <a:lnTo>
                    <a:pt x="1483" y="883"/>
                  </a:lnTo>
                  <a:lnTo>
                    <a:pt x="1499" y="883"/>
                  </a:lnTo>
                  <a:lnTo>
                    <a:pt x="1515" y="883"/>
                  </a:lnTo>
                  <a:lnTo>
                    <a:pt x="1487" y="895"/>
                  </a:lnTo>
                  <a:lnTo>
                    <a:pt x="1503" y="879"/>
                  </a:lnTo>
                  <a:lnTo>
                    <a:pt x="1519" y="863"/>
                  </a:lnTo>
                  <a:lnTo>
                    <a:pt x="1535" y="847"/>
                  </a:lnTo>
                  <a:lnTo>
                    <a:pt x="1551" y="831"/>
                  </a:lnTo>
                  <a:cubicBezTo>
                    <a:pt x="1559" y="824"/>
                    <a:pt x="1569" y="819"/>
                    <a:pt x="1579" y="819"/>
                  </a:cubicBezTo>
                  <a:lnTo>
                    <a:pt x="1595" y="819"/>
                  </a:lnTo>
                  <a:lnTo>
                    <a:pt x="1611" y="819"/>
                  </a:lnTo>
                  <a:lnTo>
                    <a:pt x="1643" y="819"/>
                  </a:lnTo>
                  <a:lnTo>
                    <a:pt x="1608" y="842"/>
                  </a:lnTo>
                  <a:lnTo>
                    <a:pt x="1624" y="810"/>
                  </a:lnTo>
                  <a:cubicBezTo>
                    <a:pt x="1630" y="796"/>
                    <a:pt x="1644" y="787"/>
                    <a:pt x="1659" y="787"/>
                  </a:cubicBezTo>
                  <a:lnTo>
                    <a:pt x="1675" y="787"/>
                  </a:lnTo>
                  <a:lnTo>
                    <a:pt x="1691" y="787"/>
                  </a:lnTo>
                  <a:lnTo>
                    <a:pt x="1663" y="799"/>
                  </a:lnTo>
                  <a:lnTo>
                    <a:pt x="1679" y="783"/>
                  </a:lnTo>
                  <a:cubicBezTo>
                    <a:pt x="1687" y="776"/>
                    <a:pt x="1697" y="771"/>
                    <a:pt x="1707" y="771"/>
                  </a:cubicBezTo>
                  <a:lnTo>
                    <a:pt x="1723" y="771"/>
                  </a:lnTo>
                  <a:lnTo>
                    <a:pt x="1686" y="799"/>
                  </a:lnTo>
                  <a:lnTo>
                    <a:pt x="1702" y="751"/>
                  </a:lnTo>
                  <a:cubicBezTo>
                    <a:pt x="1707" y="734"/>
                    <a:pt x="1722" y="723"/>
                    <a:pt x="1739" y="723"/>
                  </a:cubicBezTo>
                  <a:lnTo>
                    <a:pt x="1755" y="723"/>
                  </a:lnTo>
                  <a:lnTo>
                    <a:pt x="1771" y="723"/>
                  </a:lnTo>
                  <a:lnTo>
                    <a:pt x="1787" y="723"/>
                  </a:lnTo>
                  <a:lnTo>
                    <a:pt x="1752" y="746"/>
                  </a:lnTo>
                  <a:lnTo>
                    <a:pt x="1768" y="714"/>
                  </a:lnTo>
                  <a:cubicBezTo>
                    <a:pt x="1774" y="700"/>
                    <a:pt x="1788" y="691"/>
                    <a:pt x="1803" y="691"/>
                  </a:cubicBezTo>
                  <a:lnTo>
                    <a:pt x="1835" y="691"/>
                  </a:lnTo>
                  <a:lnTo>
                    <a:pt x="1800" y="714"/>
                  </a:lnTo>
                  <a:lnTo>
                    <a:pt x="1816" y="682"/>
                  </a:lnTo>
                  <a:cubicBezTo>
                    <a:pt x="1818" y="678"/>
                    <a:pt x="1820" y="674"/>
                    <a:pt x="1823" y="671"/>
                  </a:cubicBezTo>
                  <a:lnTo>
                    <a:pt x="1839" y="655"/>
                  </a:lnTo>
                  <a:lnTo>
                    <a:pt x="1855" y="639"/>
                  </a:lnTo>
                  <a:lnTo>
                    <a:pt x="1848" y="650"/>
                  </a:lnTo>
                  <a:lnTo>
                    <a:pt x="1864" y="618"/>
                  </a:lnTo>
                  <a:cubicBezTo>
                    <a:pt x="1870" y="604"/>
                    <a:pt x="1884" y="595"/>
                    <a:pt x="1899" y="595"/>
                  </a:cubicBezTo>
                  <a:lnTo>
                    <a:pt x="1915" y="595"/>
                  </a:lnTo>
                  <a:lnTo>
                    <a:pt x="1880" y="618"/>
                  </a:lnTo>
                  <a:lnTo>
                    <a:pt x="1896" y="586"/>
                  </a:lnTo>
                  <a:cubicBezTo>
                    <a:pt x="1902" y="572"/>
                    <a:pt x="1916" y="563"/>
                    <a:pt x="1931" y="563"/>
                  </a:cubicBezTo>
                  <a:lnTo>
                    <a:pt x="1947" y="563"/>
                  </a:lnTo>
                  <a:lnTo>
                    <a:pt x="1963" y="563"/>
                  </a:lnTo>
                  <a:lnTo>
                    <a:pt x="1979" y="563"/>
                  </a:lnTo>
                  <a:lnTo>
                    <a:pt x="1944" y="586"/>
                  </a:lnTo>
                  <a:lnTo>
                    <a:pt x="1960" y="554"/>
                  </a:lnTo>
                  <a:cubicBezTo>
                    <a:pt x="1966" y="540"/>
                    <a:pt x="1980" y="531"/>
                    <a:pt x="1995" y="531"/>
                  </a:cubicBezTo>
                  <a:lnTo>
                    <a:pt x="2011" y="531"/>
                  </a:lnTo>
                  <a:lnTo>
                    <a:pt x="1994" y="536"/>
                  </a:lnTo>
                  <a:lnTo>
                    <a:pt x="2026" y="520"/>
                  </a:lnTo>
                  <a:lnTo>
                    <a:pt x="2015" y="527"/>
                  </a:lnTo>
                  <a:lnTo>
                    <a:pt x="2031" y="511"/>
                  </a:lnTo>
                  <a:lnTo>
                    <a:pt x="2047" y="495"/>
                  </a:lnTo>
                  <a:lnTo>
                    <a:pt x="2063" y="479"/>
                  </a:lnTo>
                  <a:cubicBezTo>
                    <a:pt x="2071" y="472"/>
                    <a:pt x="2081" y="467"/>
                    <a:pt x="2091" y="467"/>
                  </a:cubicBezTo>
                  <a:lnTo>
                    <a:pt x="2107" y="467"/>
                  </a:lnTo>
                  <a:lnTo>
                    <a:pt x="2123" y="467"/>
                  </a:lnTo>
                  <a:lnTo>
                    <a:pt x="2095" y="479"/>
                  </a:lnTo>
                  <a:lnTo>
                    <a:pt x="2111" y="463"/>
                  </a:lnTo>
                  <a:lnTo>
                    <a:pt x="2127" y="447"/>
                  </a:lnTo>
                  <a:cubicBezTo>
                    <a:pt x="2135" y="440"/>
                    <a:pt x="2145" y="435"/>
                    <a:pt x="2155" y="435"/>
                  </a:cubicBezTo>
                  <a:lnTo>
                    <a:pt x="2171" y="435"/>
                  </a:lnTo>
                  <a:lnTo>
                    <a:pt x="2136" y="458"/>
                  </a:lnTo>
                  <a:lnTo>
                    <a:pt x="2152" y="426"/>
                  </a:lnTo>
                  <a:cubicBezTo>
                    <a:pt x="2154" y="422"/>
                    <a:pt x="2156" y="418"/>
                    <a:pt x="2159" y="415"/>
                  </a:cubicBezTo>
                  <a:lnTo>
                    <a:pt x="2175" y="399"/>
                  </a:lnTo>
                  <a:lnTo>
                    <a:pt x="2207" y="367"/>
                  </a:lnTo>
                  <a:lnTo>
                    <a:pt x="2223" y="351"/>
                  </a:lnTo>
                  <a:lnTo>
                    <a:pt x="2216" y="362"/>
                  </a:lnTo>
                  <a:lnTo>
                    <a:pt x="2232" y="330"/>
                  </a:lnTo>
                  <a:cubicBezTo>
                    <a:pt x="2234" y="326"/>
                    <a:pt x="2236" y="322"/>
                    <a:pt x="2239" y="319"/>
                  </a:cubicBezTo>
                  <a:lnTo>
                    <a:pt x="2255" y="303"/>
                  </a:lnTo>
                  <a:cubicBezTo>
                    <a:pt x="2263" y="296"/>
                    <a:pt x="2273" y="291"/>
                    <a:pt x="2283" y="291"/>
                  </a:cubicBezTo>
                  <a:lnTo>
                    <a:pt x="2299" y="291"/>
                  </a:lnTo>
                  <a:lnTo>
                    <a:pt x="2271" y="303"/>
                  </a:lnTo>
                  <a:lnTo>
                    <a:pt x="2287" y="287"/>
                  </a:lnTo>
                  <a:cubicBezTo>
                    <a:pt x="2295" y="280"/>
                    <a:pt x="2305" y="275"/>
                    <a:pt x="2315" y="275"/>
                  </a:cubicBezTo>
                  <a:lnTo>
                    <a:pt x="2331" y="275"/>
                  </a:lnTo>
                  <a:lnTo>
                    <a:pt x="2303" y="287"/>
                  </a:lnTo>
                  <a:lnTo>
                    <a:pt x="2319" y="271"/>
                  </a:lnTo>
                  <a:cubicBezTo>
                    <a:pt x="2327" y="264"/>
                    <a:pt x="2337" y="259"/>
                    <a:pt x="2347" y="259"/>
                  </a:cubicBezTo>
                  <a:lnTo>
                    <a:pt x="2363" y="259"/>
                  </a:lnTo>
                  <a:lnTo>
                    <a:pt x="2379" y="259"/>
                  </a:lnTo>
                  <a:lnTo>
                    <a:pt x="2344" y="282"/>
                  </a:lnTo>
                  <a:lnTo>
                    <a:pt x="2360" y="250"/>
                  </a:lnTo>
                  <a:cubicBezTo>
                    <a:pt x="2366" y="236"/>
                    <a:pt x="2380" y="227"/>
                    <a:pt x="2395" y="227"/>
                  </a:cubicBezTo>
                  <a:lnTo>
                    <a:pt x="2411" y="227"/>
                  </a:lnTo>
                  <a:lnTo>
                    <a:pt x="2394" y="232"/>
                  </a:lnTo>
                  <a:lnTo>
                    <a:pt x="2426" y="216"/>
                  </a:lnTo>
                  <a:cubicBezTo>
                    <a:pt x="2431" y="213"/>
                    <a:pt x="2437" y="211"/>
                    <a:pt x="2443" y="211"/>
                  </a:cubicBezTo>
                  <a:lnTo>
                    <a:pt x="2459" y="211"/>
                  </a:lnTo>
                  <a:lnTo>
                    <a:pt x="2431" y="223"/>
                  </a:lnTo>
                  <a:lnTo>
                    <a:pt x="2447" y="207"/>
                  </a:lnTo>
                  <a:cubicBezTo>
                    <a:pt x="2455" y="200"/>
                    <a:pt x="2465" y="195"/>
                    <a:pt x="2475" y="195"/>
                  </a:cubicBezTo>
                  <a:lnTo>
                    <a:pt x="2491" y="195"/>
                  </a:lnTo>
                  <a:lnTo>
                    <a:pt x="2463" y="207"/>
                  </a:lnTo>
                  <a:lnTo>
                    <a:pt x="2479" y="191"/>
                  </a:lnTo>
                  <a:cubicBezTo>
                    <a:pt x="2487" y="184"/>
                    <a:pt x="2497" y="179"/>
                    <a:pt x="2507" y="179"/>
                  </a:cubicBezTo>
                  <a:lnTo>
                    <a:pt x="2523" y="179"/>
                  </a:lnTo>
                  <a:lnTo>
                    <a:pt x="2495" y="191"/>
                  </a:lnTo>
                  <a:lnTo>
                    <a:pt x="2511" y="175"/>
                  </a:lnTo>
                  <a:cubicBezTo>
                    <a:pt x="2519" y="168"/>
                    <a:pt x="2529" y="163"/>
                    <a:pt x="2539" y="163"/>
                  </a:cubicBezTo>
                  <a:lnTo>
                    <a:pt x="2555" y="163"/>
                  </a:lnTo>
                  <a:lnTo>
                    <a:pt x="2571" y="163"/>
                  </a:lnTo>
                  <a:lnTo>
                    <a:pt x="2543" y="175"/>
                  </a:lnTo>
                  <a:lnTo>
                    <a:pt x="2559" y="159"/>
                  </a:lnTo>
                  <a:lnTo>
                    <a:pt x="2575" y="143"/>
                  </a:lnTo>
                  <a:cubicBezTo>
                    <a:pt x="2583" y="136"/>
                    <a:pt x="2593" y="131"/>
                    <a:pt x="2603" y="131"/>
                  </a:cubicBezTo>
                  <a:lnTo>
                    <a:pt x="2635" y="131"/>
                  </a:lnTo>
                  <a:lnTo>
                    <a:pt x="2651" y="131"/>
                  </a:lnTo>
                  <a:lnTo>
                    <a:pt x="2623" y="143"/>
                  </a:lnTo>
                  <a:lnTo>
                    <a:pt x="2639" y="127"/>
                  </a:lnTo>
                  <a:cubicBezTo>
                    <a:pt x="2647" y="120"/>
                    <a:pt x="2657" y="115"/>
                    <a:pt x="2667" y="115"/>
                  </a:cubicBezTo>
                  <a:lnTo>
                    <a:pt x="2683" y="115"/>
                  </a:lnTo>
                  <a:lnTo>
                    <a:pt x="2655" y="127"/>
                  </a:lnTo>
                  <a:lnTo>
                    <a:pt x="2671" y="111"/>
                  </a:lnTo>
                  <a:cubicBezTo>
                    <a:pt x="2679" y="104"/>
                    <a:pt x="2689" y="99"/>
                    <a:pt x="2699" y="99"/>
                  </a:cubicBezTo>
                  <a:lnTo>
                    <a:pt x="2715" y="99"/>
                  </a:lnTo>
                  <a:lnTo>
                    <a:pt x="2687" y="111"/>
                  </a:lnTo>
                  <a:lnTo>
                    <a:pt x="2703" y="95"/>
                  </a:lnTo>
                  <a:cubicBezTo>
                    <a:pt x="2711" y="88"/>
                    <a:pt x="2721" y="83"/>
                    <a:pt x="2731" y="83"/>
                  </a:cubicBezTo>
                  <a:lnTo>
                    <a:pt x="2747" y="83"/>
                  </a:lnTo>
                  <a:lnTo>
                    <a:pt x="2763" y="83"/>
                  </a:lnTo>
                  <a:lnTo>
                    <a:pt x="2779" y="83"/>
                  </a:lnTo>
                  <a:lnTo>
                    <a:pt x="2751" y="95"/>
                  </a:lnTo>
                  <a:lnTo>
                    <a:pt x="2767" y="79"/>
                  </a:lnTo>
                  <a:cubicBezTo>
                    <a:pt x="2775" y="72"/>
                    <a:pt x="2785" y="67"/>
                    <a:pt x="2795" y="67"/>
                  </a:cubicBezTo>
                  <a:lnTo>
                    <a:pt x="2811" y="67"/>
                  </a:lnTo>
                  <a:lnTo>
                    <a:pt x="2843" y="67"/>
                  </a:lnTo>
                  <a:lnTo>
                    <a:pt x="2815" y="79"/>
                  </a:lnTo>
                  <a:lnTo>
                    <a:pt x="2831" y="63"/>
                  </a:lnTo>
                  <a:lnTo>
                    <a:pt x="2847" y="47"/>
                  </a:lnTo>
                  <a:lnTo>
                    <a:pt x="2863" y="31"/>
                  </a:lnTo>
                  <a:lnTo>
                    <a:pt x="2879" y="15"/>
                  </a:lnTo>
                  <a:cubicBezTo>
                    <a:pt x="2895" y="0"/>
                    <a:pt x="2920" y="0"/>
                    <a:pt x="2936" y="15"/>
                  </a:cubicBezTo>
                  <a:cubicBezTo>
                    <a:pt x="2951" y="31"/>
                    <a:pt x="2951" y="56"/>
                    <a:pt x="2936" y="72"/>
                  </a:cubicBezTo>
                  <a:lnTo>
                    <a:pt x="2920" y="88"/>
                  </a:lnTo>
                  <a:lnTo>
                    <a:pt x="2904" y="104"/>
                  </a:lnTo>
                  <a:lnTo>
                    <a:pt x="2888" y="120"/>
                  </a:lnTo>
                  <a:lnTo>
                    <a:pt x="2872" y="136"/>
                  </a:lnTo>
                  <a:cubicBezTo>
                    <a:pt x="2864" y="143"/>
                    <a:pt x="2854" y="147"/>
                    <a:pt x="2843" y="147"/>
                  </a:cubicBezTo>
                  <a:lnTo>
                    <a:pt x="2811" y="147"/>
                  </a:lnTo>
                  <a:lnTo>
                    <a:pt x="2795" y="147"/>
                  </a:lnTo>
                  <a:lnTo>
                    <a:pt x="2824" y="136"/>
                  </a:lnTo>
                  <a:lnTo>
                    <a:pt x="2808" y="152"/>
                  </a:lnTo>
                  <a:cubicBezTo>
                    <a:pt x="2800" y="159"/>
                    <a:pt x="2790" y="163"/>
                    <a:pt x="2779" y="163"/>
                  </a:cubicBezTo>
                  <a:lnTo>
                    <a:pt x="2763" y="163"/>
                  </a:lnTo>
                  <a:lnTo>
                    <a:pt x="2747" y="163"/>
                  </a:lnTo>
                  <a:lnTo>
                    <a:pt x="2731" y="163"/>
                  </a:lnTo>
                  <a:lnTo>
                    <a:pt x="2760" y="152"/>
                  </a:lnTo>
                  <a:lnTo>
                    <a:pt x="2744" y="168"/>
                  </a:lnTo>
                  <a:cubicBezTo>
                    <a:pt x="2736" y="175"/>
                    <a:pt x="2726" y="179"/>
                    <a:pt x="2715" y="179"/>
                  </a:cubicBezTo>
                  <a:lnTo>
                    <a:pt x="2699" y="179"/>
                  </a:lnTo>
                  <a:lnTo>
                    <a:pt x="2728" y="168"/>
                  </a:lnTo>
                  <a:lnTo>
                    <a:pt x="2712" y="184"/>
                  </a:lnTo>
                  <a:cubicBezTo>
                    <a:pt x="2704" y="191"/>
                    <a:pt x="2694" y="195"/>
                    <a:pt x="2683" y="195"/>
                  </a:cubicBezTo>
                  <a:lnTo>
                    <a:pt x="2667" y="195"/>
                  </a:lnTo>
                  <a:lnTo>
                    <a:pt x="2696" y="184"/>
                  </a:lnTo>
                  <a:lnTo>
                    <a:pt x="2680" y="200"/>
                  </a:lnTo>
                  <a:cubicBezTo>
                    <a:pt x="2672" y="207"/>
                    <a:pt x="2662" y="211"/>
                    <a:pt x="2651" y="211"/>
                  </a:cubicBezTo>
                  <a:lnTo>
                    <a:pt x="2635" y="211"/>
                  </a:lnTo>
                  <a:lnTo>
                    <a:pt x="2603" y="211"/>
                  </a:lnTo>
                  <a:lnTo>
                    <a:pt x="2632" y="200"/>
                  </a:lnTo>
                  <a:lnTo>
                    <a:pt x="2616" y="216"/>
                  </a:lnTo>
                  <a:lnTo>
                    <a:pt x="2600" y="232"/>
                  </a:lnTo>
                  <a:cubicBezTo>
                    <a:pt x="2592" y="239"/>
                    <a:pt x="2582" y="243"/>
                    <a:pt x="2571" y="243"/>
                  </a:cubicBezTo>
                  <a:lnTo>
                    <a:pt x="2555" y="243"/>
                  </a:lnTo>
                  <a:lnTo>
                    <a:pt x="2539" y="243"/>
                  </a:lnTo>
                  <a:lnTo>
                    <a:pt x="2568" y="232"/>
                  </a:lnTo>
                  <a:lnTo>
                    <a:pt x="2552" y="248"/>
                  </a:lnTo>
                  <a:cubicBezTo>
                    <a:pt x="2544" y="255"/>
                    <a:pt x="2534" y="259"/>
                    <a:pt x="2523" y="259"/>
                  </a:cubicBezTo>
                  <a:lnTo>
                    <a:pt x="2507" y="259"/>
                  </a:lnTo>
                  <a:lnTo>
                    <a:pt x="2536" y="248"/>
                  </a:lnTo>
                  <a:lnTo>
                    <a:pt x="2520" y="264"/>
                  </a:lnTo>
                  <a:cubicBezTo>
                    <a:pt x="2512" y="271"/>
                    <a:pt x="2502" y="275"/>
                    <a:pt x="2491" y="275"/>
                  </a:cubicBezTo>
                  <a:lnTo>
                    <a:pt x="2475" y="275"/>
                  </a:lnTo>
                  <a:lnTo>
                    <a:pt x="2504" y="264"/>
                  </a:lnTo>
                  <a:lnTo>
                    <a:pt x="2488" y="280"/>
                  </a:lnTo>
                  <a:cubicBezTo>
                    <a:pt x="2480" y="287"/>
                    <a:pt x="2470" y="291"/>
                    <a:pt x="2459" y="291"/>
                  </a:cubicBezTo>
                  <a:lnTo>
                    <a:pt x="2443" y="291"/>
                  </a:lnTo>
                  <a:lnTo>
                    <a:pt x="2461" y="287"/>
                  </a:lnTo>
                  <a:lnTo>
                    <a:pt x="2429" y="303"/>
                  </a:lnTo>
                  <a:cubicBezTo>
                    <a:pt x="2424" y="306"/>
                    <a:pt x="2418" y="307"/>
                    <a:pt x="2411" y="307"/>
                  </a:cubicBezTo>
                  <a:lnTo>
                    <a:pt x="2395" y="307"/>
                  </a:lnTo>
                  <a:lnTo>
                    <a:pt x="2431" y="285"/>
                  </a:lnTo>
                  <a:lnTo>
                    <a:pt x="2415" y="317"/>
                  </a:lnTo>
                  <a:cubicBezTo>
                    <a:pt x="2408" y="331"/>
                    <a:pt x="2395" y="339"/>
                    <a:pt x="2379" y="339"/>
                  </a:cubicBezTo>
                  <a:lnTo>
                    <a:pt x="2363" y="339"/>
                  </a:lnTo>
                  <a:lnTo>
                    <a:pt x="2347" y="339"/>
                  </a:lnTo>
                  <a:lnTo>
                    <a:pt x="2376" y="328"/>
                  </a:lnTo>
                  <a:lnTo>
                    <a:pt x="2360" y="344"/>
                  </a:lnTo>
                  <a:cubicBezTo>
                    <a:pt x="2352" y="351"/>
                    <a:pt x="2342" y="355"/>
                    <a:pt x="2331" y="355"/>
                  </a:cubicBezTo>
                  <a:lnTo>
                    <a:pt x="2315" y="355"/>
                  </a:lnTo>
                  <a:lnTo>
                    <a:pt x="2344" y="344"/>
                  </a:lnTo>
                  <a:lnTo>
                    <a:pt x="2328" y="360"/>
                  </a:lnTo>
                  <a:cubicBezTo>
                    <a:pt x="2320" y="367"/>
                    <a:pt x="2310" y="371"/>
                    <a:pt x="2299" y="371"/>
                  </a:cubicBezTo>
                  <a:lnTo>
                    <a:pt x="2283" y="371"/>
                  </a:lnTo>
                  <a:lnTo>
                    <a:pt x="2312" y="360"/>
                  </a:lnTo>
                  <a:lnTo>
                    <a:pt x="2296" y="376"/>
                  </a:lnTo>
                  <a:lnTo>
                    <a:pt x="2303" y="365"/>
                  </a:lnTo>
                  <a:lnTo>
                    <a:pt x="2287" y="397"/>
                  </a:lnTo>
                  <a:cubicBezTo>
                    <a:pt x="2285" y="401"/>
                    <a:pt x="2283" y="405"/>
                    <a:pt x="2280" y="408"/>
                  </a:cubicBezTo>
                  <a:lnTo>
                    <a:pt x="2264" y="424"/>
                  </a:lnTo>
                  <a:lnTo>
                    <a:pt x="2232" y="456"/>
                  </a:lnTo>
                  <a:lnTo>
                    <a:pt x="2216" y="472"/>
                  </a:lnTo>
                  <a:lnTo>
                    <a:pt x="2223" y="461"/>
                  </a:lnTo>
                  <a:lnTo>
                    <a:pt x="2207" y="493"/>
                  </a:lnTo>
                  <a:cubicBezTo>
                    <a:pt x="2200" y="507"/>
                    <a:pt x="2187" y="515"/>
                    <a:pt x="2171" y="515"/>
                  </a:cubicBezTo>
                  <a:lnTo>
                    <a:pt x="2155" y="515"/>
                  </a:lnTo>
                  <a:lnTo>
                    <a:pt x="2184" y="504"/>
                  </a:lnTo>
                  <a:lnTo>
                    <a:pt x="2168" y="520"/>
                  </a:lnTo>
                  <a:lnTo>
                    <a:pt x="2152" y="536"/>
                  </a:lnTo>
                  <a:cubicBezTo>
                    <a:pt x="2144" y="543"/>
                    <a:pt x="2134" y="547"/>
                    <a:pt x="2123" y="547"/>
                  </a:cubicBezTo>
                  <a:lnTo>
                    <a:pt x="2107" y="547"/>
                  </a:lnTo>
                  <a:lnTo>
                    <a:pt x="2091" y="547"/>
                  </a:lnTo>
                  <a:lnTo>
                    <a:pt x="2120" y="536"/>
                  </a:lnTo>
                  <a:lnTo>
                    <a:pt x="2104" y="552"/>
                  </a:lnTo>
                  <a:lnTo>
                    <a:pt x="2088" y="568"/>
                  </a:lnTo>
                  <a:lnTo>
                    <a:pt x="2072" y="584"/>
                  </a:lnTo>
                  <a:cubicBezTo>
                    <a:pt x="2069" y="587"/>
                    <a:pt x="2065" y="589"/>
                    <a:pt x="2061" y="591"/>
                  </a:cubicBezTo>
                  <a:lnTo>
                    <a:pt x="2029" y="607"/>
                  </a:lnTo>
                  <a:cubicBezTo>
                    <a:pt x="2024" y="610"/>
                    <a:pt x="2018" y="611"/>
                    <a:pt x="2011" y="611"/>
                  </a:cubicBezTo>
                  <a:lnTo>
                    <a:pt x="1995" y="611"/>
                  </a:lnTo>
                  <a:lnTo>
                    <a:pt x="2031" y="589"/>
                  </a:lnTo>
                  <a:lnTo>
                    <a:pt x="2015" y="621"/>
                  </a:lnTo>
                  <a:cubicBezTo>
                    <a:pt x="2008" y="635"/>
                    <a:pt x="1995" y="643"/>
                    <a:pt x="1979" y="643"/>
                  </a:cubicBezTo>
                  <a:lnTo>
                    <a:pt x="1963" y="643"/>
                  </a:lnTo>
                  <a:lnTo>
                    <a:pt x="1947" y="643"/>
                  </a:lnTo>
                  <a:lnTo>
                    <a:pt x="1931" y="643"/>
                  </a:lnTo>
                  <a:lnTo>
                    <a:pt x="1967" y="621"/>
                  </a:lnTo>
                  <a:lnTo>
                    <a:pt x="1951" y="653"/>
                  </a:lnTo>
                  <a:cubicBezTo>
                    <a:pt x="1944" y="667"/>
                    <a:pt x="1931" y="675"/>
                    <a:pt x="1915" y="675"/>
                  </a:cubicBezTo>
                  <a:lnTo>
                    <a:pt x="1899" y="675"/>
                  </a:lnTo>
                  <a:lnTo>
                    <a:pt x="1935" y="653"/>
                  </a:lnTo>
                  <a:lnTo>
                    <a:pt x="1919" y="685"/>
                  </a:lnTo>
                  <a:cubicBezTo>
                    <a:pt x="1917" y="689"/>
                    <a:pt x="1915" y="693"/>
                    <a:pt x="1912" y="696"/>
                  </a:cubicBezTo>
                  <a:lnTo>
                    <a:pt x="1896" y="712"/>
                  </a:lnTo>
                  <a:lnTo>
                    <a:pt x="1880" y="728"/>
                  </a:lnTo>
                  <a:lnTo>
                    <a:pt x="1887" y="717"/>
                  </a:lnTo>
                  <a:lnTo>
                    <a:pt x="1871" y="749"/>
                  </a:lnTo>
                  <a:cubicBezTo>
                    <a:pt x="1864" y="763"/>
                    <a:pt x="1851" y="771"/>
                    <a:pt x="1835" y="771"/>
                  </a:cubicBezTo>
                  <a:lnTo>
                    <a:pt x="1803" y="771"/>
                  </a:lnTo>
                  <a:lnTo>
                    <a:pt x="1839" y="749"/>
                  </a:lnTo>
                  <a:lnTo>
                    <a:pt x="1823" y="781"/>
                  </a:lnTo>
                  <a:cubicBezTo>
                    <a:pt x="1816" y="795"/>
                    <a:pt x="1803" y="803"/>
                    <a:pt x="1787" y="803"/>
                  </a:cubicBezTo>
                  <a:lnTo>
                    <a:pt x="1771" y="803"/>
                  </a:lnTo>
                  <a:lnTo>
                    <a:pt x="1755" y="803"/>
                  </a:lnTo>
                  <a:lnTo>
                    <a:pt x="1739" y="803"/>
                  </a:lnTo>
                  <a:lnTo>
                    <a:pt x="1777" y="776"/>
                  </a:lnTo>
                  <a:lnTo>
                    <a:pt x="1761" y="824"/>
                  </a:lnTo>
                  <a:cubicBezTo>
                    <a:pt x="1756" y="840"/>
                    <a:pt x="1741" y="851"/>
                    <a:pt x="1723" y="851"/>
                  </a:cubicBezTo>
                  <a:lnTo>
                    <a:pt x="1707" y="851"/>
                  </a:lnTo>
                  <a:lnTo>
                    <a:pt x="1736" y="840"/>
                  </a:lnTo>
                  <a:lnTo>
                    <a:pt x="1720" y="856"/>
                  </a:lnTo>
                  <a:cubicBezTo>
                    <a:pt x="1712" y="863"/>
                    <a:pt x="1702" y="867"/>
                    <a:pt x="1691" y="867"/>
                  </a:cubicBezTo>
                  <a:lnTo>
                    <a:pt x="1675" y="867"/>
                  </a:lnTo>
                  <a:lnTo>
                    <a:pt x="1659" y="867"/>
                  </a:lnTo>
                  <a:lnTo>
                    <a:pt x="1695" y="845"/>
                  </a:lnTo>
                  <a:lnTo>
                    <a:pt x="1679" y="877"/>
                  </a:lnTo>
                  <a:cubicBezTo>
                    <a:pt x="1672" y="891"/>
                    <a:pt x="1659" y="899"/>
                    <a:pt x="1643" y="899"/>
                  </a:cubicBezTo>
                  <a:lnTo>
                    <a:pt x="1611" y="899"/>
                  </a:lnTo>
                  <a:lnTo>
                    <a:pt x="1595" y="899"/>
                  </a:lnTo>
                  <a:lnTo>
                    <a:pt x="1579" y="899"/>
                  </a:lnTo>
                  <a:lnTo>
                    <a:pt x="1608" y="888"/>
                  </a:lnTo>
                  <a:lnTo>
                    <a:pt x="1592" y="904"/>
                  </a:lnTo>
                  <a:lnTo>
                    <a:pt x="1576" y="920"/>
                  </a:lnTo>
                  <a:lnTo>
                    <a:pt x="1560" y="936"/>
                  </a:lnTo>
                  <a:lnTo>
                    <a:pt x="1544" y="952"/>
                  </a:lnTo>
                  <a:cubicBezTo>
                    <a:pt x="1536" y="959"/>
                    <a:pt x="1526" y="963"/>
                    <a:pt x="1515" y="963"/>
                  </a:cubicBezTo>
                  <a:lnTo>
                    <a:pt x="1499" y="963"/>
                  </a:lnTo>
                  <a:lnTo>
                    <a:pt x="1483" y="963"/>
                  </a:lnTo>
                  <a:lnTo>
                    <a:pt x="1467" y="963"/>
                  </a:lnTo>
                  <a:lnTo>
                    <a:pt x="1451" y="963"/>
                  </a:lnTo>
                  <a:lnTo>
                    <a:pt x="1489" y="936"/>
                  </a:lnTo>
                  <a:lnTo>
                    <a:pt x="1473" y="984"/>
                  </a:lnTo>
                  <a:cubicBezTo>
                    <a:pt x="1470" y="994"/>
                    <a:pt x="1463" y="1003"/>
                    <a:pt x="1453" y="1007"/>
                  </a:cubicBezTo>
                  <a:lnTo>
                    <a:pt x="1421" y="1023"/>
                  </a:lnTo>
                  <a:cubicBezTo>
                    <a:pt x="1416" y="1026"/>
                    <a:pt x="1410" y="1027"/>
                    <a:pt x="1403" y="1027"/>
                  </a:cubicBezTo>
                  <a:lnTo>
                    <a:pt x="1387" y="1027"/>
                  </a:lnTo>
                  <a:lnTo>
                    <a:pt x="1416" y="1016"/>
                  </a:lnTo>
                  <a:lnTo>
                    <a:pt x="1400" y="1032"/>
                  </a:lnTo>
                  <a:lnTo>
                    <a:pt x="1384" y="1048"/>
                  </a:lnTo>
                  <a:cubicBezTo>
                    <a:pt x="1376" y="1055"/>
                    <a:pt x="1366" y="1059"/>
                    <a:pt x="1355" y="1059"/>
                  </a:cubicBezTo>
                  <a:lnTo>
                    <a:pt x="1339" y="1059"/>
                  </a:lnTo>
                  <a:lnTo>
                    <a:pt x="1323" y="1059"/>
                  </a:lnTo>
                  <a:lnTo>
                    <a:pt x="1307" y="1059"/>
                  </a:lnTo>
                  <a:lnTo>
                    <a:pt x="1291" y="1059"/>
                  </a:lnTo>
                  <a:lnTo>
                    <a:pt x="1320" y="1048"/>
                  </a:lnTo>
                  <a:lnTo>
                    <a:pt x="1304" y="1064"/>
                  </a:lnTo>
                  <a:lnTo>
                    <a:pt x="1311" y="1053"/>
                  </a:lnTo>
                  <a:lnTo>
                    <a:pt x="1295" y="1085"/>
                  </a:lnTo>
                  <a:cubicBezTo>
                    <a:pt x="1288" y="1099"/>
                    <a:pt x="1275" y="1107"/>
                    <a:pt x="1259" y="1107"/>
                  </a:cubicBezTo>
                  <a:lnTo>
                    <a:pt x="1243" y="1107"/>
                  </a:lnTo>
                  <a:lnTo>
                    <a:pt x="1261" y="1103"/>
                  </a:lnTo>
                  <a:lnTo>
                    <a:pt x="1229" y="1119"/>
                  </a:lnTo>
                  <a:lnTo>
                    <a:pt x="1247" y="1101"/>
                  </a:lnTo>
                  <a:lnTo>
                    <a:pt x="1231" y="1133"/>
                  </a:lnTo>
                  <a:cubicBezTo>
                    <a:pt x="1229" y="1137"/>
                    <a:pt x="1227" y="1141"/>
                    <a:pt x="1224" y="1144"/>
                  </a:cubicBezTo>
                  <a:lnTo>
                    <a:pt x="1208" y="1160"/>
                  </a:lnTo>
                  <a:lnTo>
                    <a:pt x="1192" y="1176"/>
                  </a:lnTo>
                  <a:lnTo>
                    <a:pt x="1201" y="1160"/>
                  </a:lnTo>
                  <a:lnTo>
                    <a:pt x="1185" y="1208"/>
                  </a:lnTo>
                  <a:cubicBezTo>
                    <a:pt x="1180" y="1224"/>
                    <a:pt x="1165" y="1235"/>
                    <a:pt x="1147" y="1235"/>
                  </a:cubicBezTo>
                  <a:lnTo>
                    <a:pt x="1131" y="1235"/>
                  </a:lnTo>
                  <a:lnTo>
                    <a:pt x="1115" y="1235"/>
                  </a:lnTo>
                  <a:lnTo>
                    <a:pt x="1151" y="1213"/>
                  </a:lnTo>
                  <a:lnTo>
                    <a:pt x="1135" y="1245"/>
                  </a:lnTo>
                  <a:cubicBezTo>
                    <a:pt x="1133" y="1249"/>
                    <a:pt x="1131" y="1253"/>
                    <a:pt x="1128" y="1256"/>
                  </a:cubicBezTo>
                  <a:lnTo>
                    <a:pt x="1112" y="1272"/>
                  </a:lnTo>
                  <a:cubicBezTo>
                    <a:pt x="1104" y="1279"/>
                    <a:pt x="1094" y="1283"/>
                    <a:pt x="1083" y="1283"/>
                  </a:cubicBezTo>
                  <a:lnTo>
                    <a:pt x="1067" y="1283"/>
                  </a:lnTo>
                  <a:lnTo>
                    <a:pt x="1096" y="1272"/>
                  </a:lnTo>
                  <a:lnTo>
                    <a:pt x="1080" y="1288"/>
                  </a:lnTo>
                  <a:lnTo>
                    <a:pt x="1064" y="1304"/>
                  </a:lnTo>
                  <a:cubicBezTo>
                    <a:pt x="1061" y="1307"/>
                    <a:pt x="1057" y="1309"/>
                    <a:pt x="1053" y="1311"/>
                  </a:cubicBezTo>
                  <a:lnTo>
                    <a:pt x="1021" y="1327"/>
                  </a:lnTo>
                  <a:lnTo>
                    <a:pt x="1032" y="1320"/>
                  </a:lnTo>
                  <a:lnTo>
                    <a:pt x="1016" y="1336"/>
                  </a:lnTo>
                  <a:cubicBezTo>
                    <a:pt x="1008" y="1343"/>
                    <a:pt x="998" y="1347"/>
                    <a:pt x="987" y="1347"/>
                  </a:cubicBezTo>
                  <a:lnTo>
                    <a:pt x="971" y="1347"/>
                  </a:lnTo>
                  <a:lnTo>
                    <a:pt x="1000" y="1336"/>
                  </a:lnTo>
                  <a:lnTo>
                    <a:pt x="984" y="1352"/>
                  </a:lnTo>
                  <a:cubicBezTo>
                    <a:pt x="976" y="1359"/>
                    <a:pt x="966" y="1363"/>
                    <a:pt x="955" y="1363"/>
                  </a:cubicBezTo>
                  <a:lnTo>
                    <a:pt x="939" y="1363"/>
                  </a:lnTo>
                  <a:lnTo>
                    <a:pt x="968" y="1352"/>
                  </a:lnTo>
                  <a:lnTo>
                    <a:pt x="952" y="1368"/>
                  </a:lnTo>
                  <a:lnTo>
                    <a:pt x="959" y="1357"/>
                  </a:lnTo>
                  <a:lnTo>
                    <a:pt x="943" y="1389"/>
                  </a:lnTo>
                  <a:cubicBezTo>
                    <a:pt x="941" y="1393"/>
                    <a:pt x="939" y="1397"/>
                    <a:pt x="936" y="1400"/>
                  </a:cubicBezTo>
                  <a:lnTo>
                    <a:pt x="920" y="1416"/>
                  </a:lnTo>
                  <a:lnTo>
                    <a:pt x="904" y="1432"/>
                  </a:lnTo>
                  <a:cubicBezTo>
                    <a:pt x="896" y="1439"/>
                    <a:pt x="886" y="1443"/>
                    <a:pt x="875" y="1443"/>
                  </a:cubicBezTo>
                  <a:lnTo>
                    <a:pt x="859" y="1443"/>
                  </a:lnTo>
                  <a:lnTo>
                    <a:pt x="843" y="1443"/>
                  </a:lnTo>
                  <a:lnTo>
                    <a:pt x="811" y="1443"/>
                  </a:lnTo>
                  <a:lnTo>
                    <a:pt x="847" y="1421"/>
                  </a:lnTo>
                  <a:lnTo>
                    <a:pt x="831" y="1453"/>
                  </a:lnTo>
                  <a:lnTo>
                    <a:pt x="815" y="1485"/>
                  </a:lnTo>
                  <a:cubicBezTo>
                    <a:pt x="808" y="1499"/>
                    <a:pt x="795" y="1507"/>
                    <a:pt x="779" y="1507"/>
                  </a:cubicBezTo>
                  <a:lnTo>
                    <a:pt x="763" y="1507"/>
                  </a:lnTo>
                  <a:lnTo>
                    <a:pt x="799" y="1485"/>
                  </a:lnTo>
                  <a:lnTo>
                    <a:pt x="783" y="1517"/>
                  </a:lnTo>
                  <a:cubicBezTo>
                    <a:pt x="776" y="1531"/>
                    <a:pt x="763" y="1539"/>
                    <a:pt x="747" y="1539"/>
                  </a:cubicBezTo>
                  <a:lnTo>
                    <a:pt x="731" y="1539"/>
                  </a:lnTo>
                  <a:lnTo>
                    <a:pt x="715" y="1539"/>
                  </a:lnTo>
                  <a:lnTo>
                    <a:pt x="699" y="1539"/>
                  </a:lnTo>
                  <a:lnTo>
                    <a:pt x="728" y="1528"/>
                  </a:lnTo>
                  <a:lnTo>
                    <a:pt x="712" y="1544"/>
                  </a:lnTo>
                  <a:cubicBezTo>
                    <a:pt x="704" y="1551"/>
                    <a:pt x="694" y="1555"/>
                    <a:pt x="683" y="1555"/>
                  </a:cubicBezTo>
                  <a:lnTo>
                    <a:pt x="667" y="1555"/>
                  </a:lnTo>
                  <a:lnTo>
                    <a:pt x="696" y="1544"/>
                  </a:lnTo>
                  <a:lnTo>
                    <a:pt x="680" y="1560"/>
                  </a:lnTo>
                  <a:cubicBezTo>
                    <a:pt x="672" y="1567"/>
                    <a:pt x="662" y="1571"/>
                    <a:pt x="651" y="1571"/>
                  </a:cubicBezTo>
                  <a:lnTo>
                    <a:pt x="635" y="1571"/>
                  </a:lnTo>
                  <a:lnTo>
                    <a:pt x="603" y="1571"/>
                  </a:lnTo>
                  <a:lnTo>
                    <a:pt x="641" y="1544"/>
                  </a:lnTo>
                  <a:lnTo>
                    <a:pt x="625" y="1592"/>
                  </a:lnTo>
                  <a:cubicBezTo>
                    <a:pt x="623" y="1598"/>
                    <a:pt x="620" y="1603"/>
                    <a:pt x="616" y="1608"/>
                  </a:cubicBezTo>
                  <a:lnTo>
                    <a:pt x="600" y="1624"/>
                  </a:lnTo>
                  <a:lnTo>
                    <a:pt x="584" y="1640"/>
                  </a:lnTo>
                  <a:lnTo>
                    <a:pt x="568" y="1656"/>
                  </a:lnTo>
                  <a:cubicBezTo>
                    <a:pt x="560" y="1663"/>
                    <a:pt x="550" y="1667"/>
                    <a:pt x="539" y="1667"/>
                  </a:cubicBezTo>
                  <a:lnTo>
                    <a:pt x="523" y="1667"/>
                  </a:lnTo>
                  <a:lnTo>
                    <a:pt x="552" y="1656"/>
                  </a:lnTo>
                  <a:lnTo>
                    <a:pt x="536" y="1672"/>
                  </a:lnTo>
                  <a:cubicBezTo>
                    <a:pt x="528" y="1679"/>
                    <a:pt x="518" y="1683"/>
                    <a:pt x="507" y="1683"/>
                  </a:cubicBezTo>
                  <a:lnTo>
                    <a:pt x="491" y="1683"/>
                  </a:lnTo>
                  <a:lnTo>
                    <a:pt x="520" y="1672"/>
                  </a:lnTo>
                  <a:lnTo>
                    <a:pt x="504" y="1688"/>
                  </a:lnTo>
                  <a:lnTo>
                    <a:pt x="488" y="1704"/>
                  </a:lnTo>
                  <a:lnTo>
                    <a:pt x="472" y="1720"/>
                  </a:lnTo>
                  <a:cubicBezTo>
                    <a:pt x="464" y="1727"/>
                    <a:pt x="454" y="1731"/>
                    <a:pt x="443" y="1731"/>
                  </a:cubicBezTo>
                  <a:lnTo>
                    <a:pt x="411" y="1731"/>
                  </a:lnTo>
                  <a:lnTo>
                    <a:pt x="440" y="1720"/>
                  </a:lnTo>
                  <a:lnTo>
                    <a:pt x="424" y="1736"/>
                  </a:lnTo>
                  <a:lnTo>
                    <a:pt x="408" y="1752"/>
                  </a:lnTo>
                  <a:lnTo>
                    <a:pt x="415" y="1741"/>
                  </a:lnTo>
                  <a:lnTo>
                    <a:pt x="399" y="1773"/>
                  </a:lnTo>
                  <a:cubicBezTo>
                    <a:pt x="392" y="1787"/>
                    <a:pt x="379" y="1795"/>
                    <a:pt x="363" y="1795"/>
                  </a:cubicBezTo>
                  <a:lnTo>
                    <a:pt x="347" y="1795"/>
                  </a:lnTo>
                  <a:lnTo>
                    <a:pt x="383" y="1773"/>
                  </a:lnTo>
                  <a:lnTo>
                    <a:pt x="367" y="1805"/>
                  </a:lnTo>
                  <a:lnTo>
                    <a:pt x="351" y="1837"/>
                  </a:lnTo>
                  <a:cubicBezTo>
                    <a:pt x="344" y="1851"/>
                    <a:pt x="331" y="1859"/>
                    <a:pt x="315" y="1859"/>
                  </a:cubicBezTo>
                  <a:lnTo>
                    <a:pt x="299" y="1859"/>
                  </a:lnTo>
                  <a:lnTo>
                    <a:pt x="283" y="1859"/>
                  </a:lnTo>
                  <a:lnTo>
                    <a:pt x="312" y="1848"/>
                  </a:lnTo>
                  <a:lnTo>
                    <a:pt x="296" y="1864"/>
                  </a:lnTo>
                  <a:cubicBezTo>
                    <a:pt x="288" y="1871"/>
                    <a:pt x="278" y="1875"/>
                    <a:pt x="267" y="1875"/>
                  </a:cubicBezTo>
                  <a:lnTo>
                    <a:pt x="251" y="1875"/>
                  </a:lnTo>
                  <a:lnTo>
                    <a:pt x="289" y="1848"/>
                  </a:lnTo>
                  <a:lnTo>
                    <a:pt x="273" y="1896"/>
                  </a:lnTo>
                  <a:cubicBezTo>
                    <a:pt x="268" y="1912"/>
                    <a:pt x="253" y="1923"/>
                    <a:pt x="235" y="1923"/>
                  </a:cubicBezTo>
                  <a:lnTo>
                    <a:pt x="203" y="1923"/>
                  </a:lnTo>
                  <a:lnTo>
                    <a:pt x="239" y="1901"/>
                  </a:lnTo>
                  <a:lnTo>
                    <a:pt x="223" y="1933"/>
                  </a:lnTo>
                  <a:cubicBezTo>
                    <a:pt x="216" y="1947"/>
                    <a:pt x="203" y="1955"/>
                    <a:pt x="187" y="1955"/>
                  </a:cubicBezTo>
                  <a:lnTo>
                    <a:pt x="171" y="1955"/>
                  </a:lnTo>
                  <a:lnTo>
                    <a:pt x="155" y="1955"/>
                  </a:lnTo>
                  <a:lnTo>
                    <a:pt x="139" y="1955"/>
                  </a:lnTo>
                  <a:lnTo>
                    <a:pt x="168" y="1944"/>
                  </a:lnTo>
                  <a:lnTo>
                    <a:pt x="152" y="1960"/>
                  </a:lnTo>
                  <a:lnTo>
                    <a:pt x="136" y="1976"/>
                  </a:lnTo>
                  <a:lnTo>
                    <a:pt x="120" y="1992"/>
                  </a:lnTo>
                  <a:lnTo>
                    <a:pt x="104" y="2008"/>
                  </a:lnTo>
                  <a:lnTo>
                    <a:pt x="88" y="2024"/>
                  </a:lnTo>
                  <a:lnTo>
                    <a:pt x="72" y="2040"/>
                  </a:lnTo>
                  <a:cubicBezTo>
                    <a:pt x="56" y="2055"/>
                    <a:pt x="31" y="2055"/>
                    <a:pt x="15" y="2040"/>
                  </a:cubicBezTo>
                  <a:cubicBezTo>
                    <a:pt x="0" y="2024"/>
                    <a:pt x="0" y="1999"/>
                    <a:pt x="15" y="1983"/>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1400" dirty="0">
                <a:solidFill>
                  <a:srgbClr val="000000"/>
                </a:solidFill>
                <a:latin typeface="Arial Narrow"/>
                <a:cs typeface="Arial Narrow"/>
              </a:endParaRPr>
            </a:p>
          </p:txBody>
        </p:sp>
      </p:grpSp>
      <p:grpSp>
        <p:nvGrpSpPr>
          <p:cNvPr id="320" name="Group 319">
            <a:extLst>
              <a:ext uri="{FF2B5EF4-FFF2-40B4-BE49-F238E27FC236}">
                <a16:creationId xmlns:a16="http://schemas.microsoft.com/office/drawing/2014/main" id="{CF39D174-E36F-456C-9B39-37A5587A0188}"/>
              </a:ext>
            </a:extLst>
          </p:cNvPr>
          <p:cNvGrpSpPr/>
          <p:nvPr/>
        </p:nvGrpSpPr>
        <p:grpSpPr>
          <a:xfrm>
            <a:off x="918551" y="3775675"/>
            <a:ext cx="3522656" cy="1152435"/>
            <a:chOff x="918551" y="3697096"/>
            <a:chExt cx="3522656" cy="1152435"/>
          </a:xfrm>
          <a:solidFill>
            <a:srgbClr val="6B4487"/>
          </a:solidFill>
        </p:grpSpPr>
        <p:sp>
          <p:nvSpPr>
            <p:cNvPr id="321" name="Freeform 40">
              <a:extLst>
                <a:ext uri="{FF2B5EF4-FFF2-40B4-BE49-F238E27FC236}">
                  <a16:creationId xmlns:a16="http://schemas.microsoft.com/office/drawing/2014/main" id="{1602F58A-9001-42AD-BCF8-A40D7933CBA0}"/>
                </a:ext>
              </a:extLst>
            </p:cNvPr>
            <p:cNvSpPr>
              <a:spLocks/>
            </p:cNvSpPr>
            <p:nvPr/>
          </p:nvSpPr>
          <p:spPr bwMode="auto">
            <a:xfrm>
              <a:off x="918551" y="4177277"/>
              <a:ext cx="1956275" cy="672254"/>
            </a:xfrm>
            <a:custGeom>
              <a:avLst/>
              <a:gdLst>
                <a:gd name="T0" fmla="*/ 152 w 3574"/>
                <a:gd name="T1" fmla="*/ 2021 h 2149"/>
                <a:gd name="T2" fmla="*/ 236 w 3574"/>
                <a:gd name="T3" fmla="*/ 1969 h 2149"/>
                <a:gd name="T4" fmla="*/ 408 w 3574"/>
                <a:gd name="T5" fmla="*/ 1893 h 2149"/>
                <a:gd name="T6" fmla="*/ 485 w 3574"/>
                <a:gd name="T7" fmla="*/ 1868 h 2149"/>
                <a:gd name="T8" fmla="*/ 632 w 3574"/>
                <a:gd name="T9" fmla="*/ 1749 h 2149"/>
                <a:gd name="T10" fmla="*/ 744 w 3574"/>
                <a:gd name="T11" fmla="*/ 1637 h 2149"/>
                <a:gd name="T12" fmla="*/ 805 w 3574"/>
                <a:gd name="T13" fmla="*/ 1580 h 2149"/>
                <a:gd name="T14" fmla="*/ 952 w 3574"/>
                <a:gd name="T15" fmla="*/ 1509 h 2149"/>
                <a:gd name="T16" fmla="*/ 1048 w 3574"/>
                <a:gd name="T17" fmla="*/ 1413 h 2149"/>
                <a:gd name="T18" fmla="*/ 1148 w 3574"/>
                <a:gd name="T19" fmla="*/ 1361 h 2149"/>
                <a:gd name="T20" fmla="*/ 1237 w 3574"/>
                <a:gd name="T21" fmla="*/ 1308 h 2149"/>
                <a:gd name="T22" fmla="*/ 1384 w 3574"/>
                <a:gd name="T23" fmla="*/ 1221 h 2149"/>
                <a:gd name="T24" fmla="*/ 1512 w 3574"/>
                <a:gd name="T25" fmla="*/ 1125 h 2149"/>
                <a:gd name="T26" fmla="*/ 1596 w 3574"/>
                <a:gd name="T27" fmla="*/ 1089 h 2149"/>
                <a:gd name="T28" fmla="*/ 1717 w 3574"/>
                <a:gd name="T29" fmla="*/ 972 h 2149"/>
                <a:gd name="T30" fmla="*/ 1848 w 3574"/>
                <a:gd name="T31" fmla="*/ 901 h 2149"/>
                <a:gd name="T32" fmla="*/ 1960 w 3574"/>
                <a:gd name="T33" fmla="*/ 853 h 2149"/>
                <a:gd name="T34" fmla="*/ 2072 w 3574"/>
                <a:gd name="T35" fmla="*/ 789 h 2149"/>
                <a:gd name="T36" fmla="*/ 2184 w 3574"/>
                <a:gd name="T37" fmla="*/ 741 h 2149"/>
                <a:gd name="T38" fmla="*/ 2312 w 3574"/>
                <a:gd name="T39" fmla="*/ 629 h 2149"/>
                <a:gd name="T40" fmla="*/ 2408 w 3574"/>
                <a:gd name="T41" fmla="*/ 565 h 2149"/>
                <a:gd name="T42" fmla="*/ 2492 w 3574"/>
                <a:gd name="T43" fmla="*/ 545 h 2149"/>
                <a:gd name="T44" fmla="*/ 2632 w 3574"/>
                <a:gd name="T45" fmla="*/ 437 h 2149"/>
                <a:gd name="T46" fmla="*/ 2760 w 3574"/>
                <a:gd name="T47" fmla="*/ 405 h 2149"/>
                <a:gd name="T48" fmla="*/ 2828 w 3574"/>
                <a:gd name="T49" fmla="*/ 385 h 2149"/>
                <a:gd name="T50" fmla="*/ 2968 w 3574"/>
                <a:gd name="T51" fmla="*/ 261 h 2149"/>
                <a:gd name="T52" fmla="*/ 3084 w 3574"/>
                <a:gd name="T53" fmla="*/ 241 h 2149"/>
                <a:gd name="T54" fmla="*/ 3189 w 3574"/>
                <a:gd name="T55" fmla="*/ 172 h 2149"/>
                <a:gd name="T56" fmla="*/ 3352 w 3574"/>
                <a:gd name="T57" fmla="*/ 85 h 2149"/>
                <a:gd name="T58" fmla="*/ 3420 w 3574"/>
                <a:gd name="T59" fmla="*/ 49 h 2149"/>
                <a:gd name="T60" fmla="*/ 3480 w 3574"/>
                <a:gd name="T61" fmla="*/ 101 h 2149"/>
                <a:gd name="T62" fmla="*/ 3413 w 3574"/>
                <a:gd name="T63" fmla="*/ 138 h 2149"/>
                <a:gd name="T64" fmla="*/ 3285 w 3574"/>
                <a:gd name="T65" fmla="*/ 170 h 2149"/>
                <a:gd name="T66" fmla="*/ 3189 w 3574"/>
                <a:gd name="T67" fmla="*/ 250 h 2149"/>
                <a:gd name="T68" fmla="*/ 3016 w 3574"/>
                <a:gd name="T69" fmla="*/ 341 h 2149"/>
                <a:gd name="T70" fmla="*/ 2926 w 3574"/>
                <a:gd name="T71" fmla="*/ 362 h 2149"/>
                <a:gd name="T72" fmla="*/ 2821 w 3574"/>
                <a:gd name="T73" fmla="*/ 458 h 2149"/>
                <a:gd name="T74" fmla="*/ 2680 w 3574"/>
                <a:gd name="T75" fmla="*/ 517 h 2149"/>
                <a:gd name="T76" fmla="*/ 2588 w 3574"/>
                <a:gd name="T77" fmla="*/ 543 h 2149"/>
                <a:gd name="T78" fmla="*/ 2469 w 3574"/>
                <a:gd name="T79" fmla="*/ 618 h 2149"/>
                <a:gd name="T80" fmla="*/ 2373 w 3574"/>
                <a:gd name="T81" fmla="*/ 698 h 2149"/>
                <a:gd name="T82" fmla="*/ 2254 w 3574"/>
                <a:gd name="T83" fmla="*/ 794 h 2149"/>
                <a:gd name="T84" fmla="*/ 2138 w 3574"/>
                <a:gd name="T85" fmla="*/ 849 h 2149"/>
                <a:gd name="T86" fmla="*/ 2028 w 3574"/>
                <a:gd name="T87" fmla="*/ 879 h 2149"/>
                <a:gd name="T88" fmla="*/ 1909 w 3574"/>
                <a:gd name="T89" fmla="*/ 954 h 2149"/>
                <a:gd name="T90" fmla="*/ 1784 w 3574"/>
                <a:gd name="T91" fmla="*/ 1029 h 2149"/>
                <a:gd name="T92" fmla="*/ 1701 w 3574"/>
                <a:gd name="T93" fmla="*/ 1098 h 2149"/>
                <a:gd name="T94" fmla="*/ 1560 w 3574"/>
                <a:gd name="T95" fmla="*/ 1205 h 2149"/>
                <a:gd name="T96" fmla="*/ 1445 w 3574"/>
                <a:gd name="T97" fmla="*/ 1274 h 2149"/>
                <a:gd name="T98" fmla="*/ 1320 w 3574"/>
                <a:gd name="T99" fmla="*/ 1333 h 2149"/>
                <a:gd name="T100" fmla="*/ 1221 w 3574"/>
                <a:gd name="T101" fmla="*/ 1418 h 2149"/>
                <a:gd name="T102" fmla="*/ 1109 w 3574"/>
                <a:gd name="T103" fmla="*/ 1466 h 2149"/>
                <a:gd name="T104" fmla="*/ 968 w 3574"/>
                <a:gd name="T105" fmla="*/ 1541 h 2149"/>
                <a:gd name="T106" fmla="*/ 856 w 3574"/>
                <a:gd name="T107" fmla="*/ 1621 h 2149"/>
                <a:gd name="T108" fmla="*/ 760 w 3574"/>
                <a:gd name="T109" fmla="*/ 1701 h 2149"/>
                <a:gd name="T110" fmla="*/ 700 w 3574"/>
                <a:gd name="T111" fmla="*/ 1743 h 2149"/>
                <a:gd name="T112" fmla="*/ 581 w 3574"/>
                <a:gd name="T113" fmla="*/ 1850 h 2149"/>
                <a:gd name="T114" fmla="*/ 424 w 3574"/>
                <a:gd name="T115" fmla="*/ 1957 h 2149"/>
                <a:gd name="T116" fmla="*/ 312 w 3574"/>
                <a:gd name="T117" fmla="*/ 2021 h 2149"/>
                <a:gd name="T118" fmla="*/ 220 w 3574"/>
                <a:gd name="T119" fmla="*/ 2047 h 2149"/>
                <a:gd name="T120" fmla="*/ 72 w 3574"/>
                <a:gd name="T121" fmla="*/ 2149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74" h="2149">
                  <a:moveTo>
                    <a:pt x="40" y="2069"/>
                  </a:moveTo>
                  <a:lnTo>
                    <a:pt x="56" y="2069"/>
                  </a:lnTo>
                  <a:lnTo>
                    <a:pt x="72" y="2069"/>
                  </a:lnTo>
                  <a:lnTo>
                    <a:pt x="44" y="2081"/>
                  </a:lnTo>
                  <a:lnTo>
                    <a:pt x="60" y="2065"/>
                  </a:lnTo>
                  <a:cubicBezTo>
                    <a:pt x="63" y="2062"/>
                    <a:pt x="67" y="2060"/>
                    <a:pt x="71" y="2058"/>
                  </a:cubicBezTo>
                  <a:lnTo>
                    <a:pt x="103" y="2042"/>
                  </a:lnTo>
                  <a:lnTo>
                    <a:pt x="92" y="2049"/>
                  </a:lnTo>
                  <a:lnTo>
                    <a:pt x="108" y="2033"/>
                  </a:lnTo>
                  <a:cubicBezTo>
                    <a:pt x="116" y="2026"/>
                    <a:pt x="126" y="2021"/>
                    <a:pt x="136" y="2021"/>
                  </a:cubicBezTo>
                  <a:lnTo>
                    <a:pt x="152" y="2021"/>
                  </a:lnTo>
                  <a:lnTo>
                    <a:pt x="168" y="2021"/>
                  </a:lnTo>
                  <a:lnTo>
                    <a:pt x="133" y="2044"/>
                  </a:lnTo>
                  <a:lnTo>
                    <a:pt x="149" y="2012"/>
                  </a:lnTo>
                  <a:cubicBezTo>
                    <a:pt x="151" y="2008"/>
                    <a:pt x="153" y="2004"/>
                    <a:pt x="156" y="2001"/>
                  </a:cubicBezTo>
                  <a:lnTo>
                    <a:pt x="172" y="1985"/>
                  </a:lnTo>
                  <a:cubicBezTo>
                    <a:pt x="180" y="1978"/>
                    <a:pt x="190" y="1973"/>
                    <a:pt x="200" y="1973"/>
                  </a:cubicBezTo>
                  <a:lnTo>
                    <a:pt x="216" y="1973"/>
                  </a:lnTo>
                  <a:lnTo>
                    <a:pt x="232" y="1973"/>
                  </a:lnTo>
                  <a:lnTo>
                    <a:pt x="248" y="1973"/>
                  </a:lnTo>
                  <a:lnTo>
                    <a:pt x="220" y="1985"/>
                  </a:lnTo>
                  <a:lnTo>
                    <a:pt x="236" y="1969"/>
                  </a:lnTo>
                  <a:lnTo>
                    <a:pt x="252" y="1953"/>
                  </a:lnTo>
                  <a:cubicBezTo>
                    <a:pt x="260" y="1946"/>
                    <a:pt x="270" y="1941"/>
                    <a:pt x="280" y="1941"/>
                  </a:cubicBezTo>
                  <a:lnTo>
                    <a:pt x="312" y="1941"/>
                  </a:lnTo>
                  <a:lnTo>
                    <a:pt x="284" y="1953"/>
                  </a:lnTo>
                  <a:lnTo>
                    <a:pt x="300" y="1937"/>
                  </a:lnTo>
                  <a:lnTo>
                    <a:pt x="316" y="1921"/>
                  </a:lnTo>
                  <a:lnTo>
                    <a:pt x="332" y="1905"/>
                  </a:lnTo>
                  <a:cubicBezTo>
                    <a:pt x="340" y="1898"/>
                    <a:pt x="350" y="1893"/>
                    <a:pt x="360" y="1893"/>
                  </a:cubicBezTo>
                  <a:lnTo>
                    <a:pt x="376" y="1893"/>
                  </a:lnTo>
                  <a:lnTo>
                    <a:pt x="392" y="1893"/>
                  </a:lnTo>
                  <a:lnTo>
                    <a:pt x="408" y="1893"/>
                  </a:lnTo>
                  <a:lnTo>
                    <a:pt x="380" y="1905"/>
                  </a:lnTo>
                  <a:lnTo>
                    <a:pt x="396" y="1889"/>
                  </a:lnTo>
                  <a:cubicBezTo>
                    <a:pt x="404" y="1882"/>
                    <a:pt x="414" y="1877"/>
                    <a:pt x="424" y="1877"/>
                  </a:cubicBezTo>
                  <a:lnTo>
                    <a:pt x="440" y="1877"/>
                  </a:lnTo>
                  <a:lnTo>
                    <a:pt x="405" y="1900"/>
                  </a:lnTo>
                  <a:lnTo>
                    <a:pt x="421" y="1868"/>
                  </a:lnTo>
                  <a:cubicBezTo>
                    <a:pt x="427" y="1854"/>
                    <a:pt x="441" y="1845"/>
                    <a:pt x="456" y="1845"/>
                  </a:cubicBezTo>
                  <a:lnTo>
                    <a:pt x="472" y="1845"/>
                  </a:lnTo>
                  <a:lnTo>
                    <a:pt x="488" y="1845"/>
                  </a:lnTo>
                  <a:lnTo>
                    <a:pt x="520" y="1845"/>
                  </a:lnTo>
                  <a:lnTo>
                    <a:pt x="485" y="1868"/>
                  </a:lnTo>
                  <a:lnTo>
                    <a:pt x="501" y="1836"/>
                  </a:lnTo>
                  <a:lnTo>
                    <a:pt x="517" y="1804"/>
                  </a:lnTo>
                  <a:cubicBezTo>
                    <a:pt x="519" y="1800"/>
                    <a:pt x="521" y="1796"/>
                    <a:pt x="524" y="1793"/>
                  </a:cubicBezTo>
                  <a:lnTo>
                    <a:pt x="540" y="1777"/>
                  </a:lnTo>
                  <a:cubicBezTo>
                    <a:pt x="548" y="1770"/>
                    <a:pt x="558" y="1765"/>
                    <a:pt x="568" y="1765"/>
                  </a:cubicBezTo>
                  <a:lnTo>
                    <a:pt x="584" y="1765"/>
                  </a:lnTo>
                  <a:lnTo>
                    <a:pt x="556" y="1777"/>
                  </a:lnTo>
                  <a:lnTo>
                    <a:pt x="572" y="1761"/>
                  </a:lnTo>
                  <a:cubicBezTo>
                    <a:pt x="580" y="1754"/>
                    <a:pt x="590" y="1749"/>
                    <a:pt x="600" y="1749"/>
                  </a:cubicBezTo>
                  <a:lnTo>
                    <a:pt x="616" y="1749"/>
                  </a:lnTo>
                  <a:lnTo>
                    <a:pt x="632" y="1749"/>
                  </a:lnTo>
                  <a:lnTo>
                    <a:pt x="597" y="1772"/>
                  </a:lnTo>
                  <a:lnTo>
                    <a:pt x="613" y="1740"/>
                  </a:lnTo>
                  <a:lnTo>
                    <a:pt x="629" y="1708"/>
                  </a:lnTo>
                  <a:cubicBezTo>
                    <a:pt x="631" y="1704"/>
                    <a:pt x="633" y="1700"/>
                    <a:pt x="636" y="1697"/>
                  </a:cubicBezTo>
                  <a:lnTo>
                    <a:pt x="652" y="1681"/>
                  </a:lnTo>
                  <a:cubicBezTo>
                    <a:pt x="655" y="1678"/>
                    <a:pt x="659" y="1676"/>
                    <a:pt x="663" y="1674"/>
                  </a:cubicBezTo>
                  <a:lnTo>
                    <a:pt x="695" y="1658"/>
                  </a:lnTo>
                  <a:lnTo>
                    <a:pt x="684" y="1665"/>
                  </a:lnTo>
                  <a:lnTo>
                    <a:pt x="700" y="1649"/>
                  </a:lnTo>
                  <a:cubicBezTo>
                    <a:pt x="708" y="1642"/>
                    <a:pt x="718" y="1637"/>
                    <a:pt x="728" y="1637"/>
                  </a:cubicBezTo>
                  <a:lnTo>
                    <a:pt x="744" y="1637"/>
                  </a:lnTo>
                  <a:lnTo>
                    <a:pt x="716" y="1649"/>
                  </a:lnTo>
                  <a:lnTo>
                    <a:pt x="732" y="1633"/>
                  </a:lnTo>
                  <a:cubicBezTo>
                    <a:pt x="740" y="1626"/>
                    <a:pt x="750" y="1621"/>
                    <a:pt x="760" y="1621"/>
                  </a:cubicBezTo>
                  <a:lnTo>
                    <a:pt x="776" y="1621"/>
                  </a:lnTo>
                  <a:lnTo>
                    <a:pt x="748" y="1633"/>
                  </a:lnTo>
                  <a:lnTo>
                    <a:pt x="764" y="1617"/>
                  </a:lnTo>
                  <a:lnTo>
                    <a:pt x="780" y="1601"/>
                  </a:lnTo>
                  <a:cubicBezTo>
                    <a:pt x="788" y="1594"/>
                    <a:pt x="798" y="1589"/>
                    <a:pt x="808" y="1589"/>
                  </a:cubicBezTo>
                  <a:lnTo>
                    <a:pt x="824" y="1589"/>
                  </a:lnTo>
                  <a:lnTo>
                    <a:pt x="789" y="1612"/>
                  </a:lnTo>
                  <a:lnTo>
                    <a:pt x="805" y="1580"/>
                  </a:lnTo>
                  <a:cubicBezTo>
                    <a:pt x="807" y="1576"/>
                    <a:pt x="809" y="1572"/>
                    <a:pt x="812" y="1569"/>
                  </a:cubicBezTo>
                  <a:lnTo>
                    <a:pt x="828" y="1553"/>
                  </a:lnTo>
                  <a:cubicBezTo>
                    <a:pt x="836" y="1546"/>
                    <a:pt x="846" y="1541"/>
                    <a:pt x="856" y="1541"/>
                  </a:cubicBezTo>
                  <a:lnTo>
                    <a:pt x="872" y="1541"/>
                  </a:lnTo>
                  <a:lnTo>
                    <a:pt x="888" y="1541"/>
                  </a:lnTo>
                  <a:lnTo>
                    <a:pt x="871" y="1546"/>
                  </a:lnTo>
                  <a:lnTo>
                    <a:pt x="903" y="1530"/>
                  </a:lnTo>
                  <a:lnTo>
                    <a:pt x="892" y="1537"/>
                  </a:lnTo>
                  <a:lnTo>
                    <a:pt x="908" y="1521"/>
                  </a:lnTo>
                  <a:cubicBezTo>
                    <a:pt x="916" y="1514"/>
                    <a:pt x="926" y="1509"/>
                    <a:pt x="936" y="1509"/>
                  </a:cubicBezTo>
                  <a:lnTo>
                    <a:pt x="952" y="1509"/>
                  </a:lnTo>
                  <a:lnTo>
                    <a:pt x="915" y="1537"/>
                  </a:lnTo>
                  <a:lnTo>
                    <a:pt x="931" y="1489"/>
                  </a:lnTo>
                  <a:cubicBezTo>
                    <a:pt x="936" y="1472"/>
                    <a:pt x="951" y="1461"/>
                    <a:pt x="968" y="1461"/>
                  </a:cubicBezTo>
                  <a:lnTo>
                    <a:pt x="984" y="1461"/>
                  </a:lnTo>
                  <a:lnTo>
                    <a:pt x="1000" y="1461"/>
                  </a:lnTo>
                  <a:lnTo>
                    <a:pt x="972" y="1473"/>
                  </a:lnTo>
                  <a:lnTo>
                    <a:pt x="988" y="1457"/>
                  </a:lnTo>
                  <a:lnTo>
                    <a:pt x="981" y="1468"/>
                  </a:lnTo>
                  <a:lnTo>
                    <a:pt x="997" y="1436"/>
                  </a:lnTo>
                  <a:cubicBezTo>
                    <a:pt x="1003" y="1422"/>
                    <a:pt x="1017" y="1413"/>
                    <a:pt x="1032" y="1413"/>
                  </a:cubicBezTo>
                  <a:lnTo>
                    <a:pt x="1048" y="1413"/>
                  </a:lnTo>
                  <a:lnTo>
                    <a:pt x="1064" y="1413"/>
                  </a:lnTo>
                  <a:lnTo>
                    <a:pt x="1036" y="1425"/>
                  </a:lnTo>
                  <a:lnTo>
                    <a:pt x="1052" y="1409"/>
                  </a:lnTo>
                  <a:cubicBezTo>
                    <a:pt x="1055" y="1406"/>
                    <a:pt x="1059" y="1404"/>
                    <a:pt x="1063" y="1402"/>
                  </a:cubicBezTo>
                  <a:lnTo>
                    <a:pt x="1095" y="1386"/>
                  </a:lnTo>
                  <a:cubicBezTo>
                    <a:pt x="1100" y="1383"/>
                    <a:pt x="1106" y="1381"/>
                    <a:pt x="1112" y="1381"/>
                  </a:cubicBezTo>
                  <a:lnTo>
                    <a:pt x="1128" y="1381"/>
                  </a:lnTo>
                  <a:lnTo>
                    <a:pt x="1144" y="1381"/>
                  </a:lnTo>
                  <a:lnTo>
                    <a:pt x="1116" y="1393"/>
                  </a:lnTo>
                  <a:lnTo>
                    <a:pt x="1132" y="1377"/>
                  </a:lnTo>
                  <a:lnTo>
                    <a:pt x="1148" y="1361"/>
                  </a:lnTo>
                  <a:cubicBezTo>
                    <a:pt x="1156" y="1354"/>
                    <a:pt x="1166" y="1349"/>
                    <a:pt x="1176" y="1349"/>
                  </a:cubicBezTo>
                  <a:lnTo>
                    <a:pt x="1192" y="1349"/>
                  </a:lnTo>
                  <a:lnTo>
                    <a:pt x="1164" y="1361"/>
                  </a:lnTo>
                  <a:lnTo>
                    <a:pt x="1180" y="1345"/>
                  </a:lnTo>
                  <a:lnTo>
                    <a:pt x="1196" y="1329"/>
                  </a:lnTo>
                  <a:lnTo>
                    <a:pt x="1212" y="1313"/>
                  </a:lnTo>
                  <a:cubicBezTo>
                    <a:pt x="1220" y="1306"/>
                    <a:pt x="1230" y="1301"/>
                    <a:pt x="1240" y="1301"/>
                  </a:cubicBezTo>
                  <a:lnTo>
                    <a:pt x="1256" y="1301"/>
                  </a:lnTo>
                  <a:lnTo>
                    <a:pt x="1228" y="1313"/>
                  </a:lnTo>
                  <a:lnTo>
                    <a:pt x="1244" y="1297"/>
                  </a:lnTo>
                  <a:lnTo>
                    <a:pt x="1237" y="1308"/>
                  </a:lnTo>
                  <a:lnTo>
                    <a:pt x="1253" y="1276"/>
                  </a:lnTo>
                  <a:cubicBezTo>
                    <a:pt x="1259" y="1262"/>
                    <a:pt x="1273" y="1253"/>
                    <a:pt x="1288" y="1253"/>
                  </a:cubicBezTo>
                  <a:lnTo>
                    <a:pt x="1320" y="1253"/>
                  </a:lnTo>
                  <a:lnTo>
                    <a:pt x="1292" y="1265"/>
                  </a:lnTo>
                  <a:lnTo>
                    <a:pt x="1308" y="1249"/>
                  </a:lnTo>
                  <a:cubicBezTo>
                    <a:pt x="1316" y="1242"/>
                    <a:pt x="1326" y="1237"/>
                    <a:pt x="1336" y="1237"/>
                  </a:cubicBezTo>
                  <a:lnTo>
                    <a:pt x="1352" y="1237"/>
                  </a:lnTo>
                  <a:lnTo>
                    <a:pt x="1368" y="1237"/>
                  </a:lnTo>
                  <a:lnTo>
                    <a:pt x="1340" y="1249"/>
                  </a:lnTo>
                  <a:lnTo>
                    <a:pt x="1356" y="1233"/>
                  </a:lnTo>
                  <a:cubicBezTo>
                    <a:pt x="1364" y="1226"/>
                    <a:pt x="1374" y="1221"/>
                    <a:pt x="1384" y="1221"/>
                  </a:cubicBezTo>
                  <a:lnTo>
                    <a:pt x="1400" y="1221"/>
                  </a:lnTo>
                  <a:lnTo>
                    <a:pt x="1372" y="1233"/>
                  </a:lnTo>
                  <a:lnTo>
                    <a:pt x="1388" y="1217"/>
                  </a:lnTo>
                  <a:lnTo>
                    <a:pt x="1404" y="1201"/>
                  </a:lnTo>
                  <a:lnTo>
                    <a:pt x="1420" y="1185"/>
                  </a:lnTo>
                  <a:cubicBezTo>
                    <a:pt x="1428" y="1178"/>
                    <a:pt x="1438" y="1173"/>
                    <a:pt x="1448" y="1173"/>
                  </a:cubicBezTo>
                  <a:lnTo>
                    <a:pt x="1464" y="1173"/>
                  </a:lnTo>
                  <a:lnTo>
                    <a:pt x="1436" y="1185"/>
                  </a:lnTo>
                  <a:lnTo>
                    <a:pt x="1452" y="1169"/>
                  </a:lnTo>
                  <a:lnTo>
                    <a:pt x="1484" y="1137"/>
                  </a:lnTo>
                  <a:cubicBezTo>
                    <a:pt x="1492" y="1130"/>
                    <a:pt x="1502" y="1125"/>
                    <a:pt x="1512" y="1125"/>
                  </a:cubicBezTo>
                  <a:lnTo>
                    <a:pt x="1528" y="1125"/>
                  </a:lnTo>
                  <a:lnTo>
                    <a:pt x="1544" y="1125"/>
                  </a:lnTo>
                  <a:lnTo>
                    <a:pt x="1560" y="1125"/>
                  </a:lnTo>
                  <a:lnTo>
                    <a:pt x="1532" y="1137"/>
                  </a:lnTo>
                  <a:lnTo>
                    <a:pt x="1548" y="1121"/>
                  </a:lnTo>
                  <a:lnTo>
                    <a:pt x="1541" y="1132"/>
                  </a:lnTo>
                  <a:lnTo>
                    <a:pt x="1557" y="1100"/>
                  </a:lnTo>
                  <a:cubicBezTo>
                    <a:pt x="1563" y="1086"/>
                    <a:pt x="1577" y="1077"/>
                    <a:pt x="1592" y="1077"/>
                  </a:cubicBezTo>
                  <a:lnTo>
                    <a:pt x="1608" y="1077"/>
                  </a:lnTo>
                  <a:lnTo>
                    <a:pt x="1624" y="1077"/>
                  </a:lnTo>
                  <a:lnTo>
                    <a:pt x="1596" y="1089"/>
                  </a:lnTo>
                  <a:lnTo>
                    <a:pt x="1612" y="1073"/>
                  </a:lnTo>
                  <a:lnTo>
                    <a:pt x="1628" y="1057"/>
                  </a:lnTo>
                  <a:lnTo>
                    <a:pt x="1644" y="1041"/>
                  </a:lnTo>
                  <a:cubicBezTo>
                    <a:pt x="1652" y="1034"/>
                    <a:pt x="1662" y="1029"/>
                    <a:pt x="1672" y="1029"/>
                  </a:cubicBezTo>
                  <a:lnTo>
                    <a:pt x="1688" y="1029"/>
                  </a:lnTo>
                  <a:lnTo>
                    <a:pt x="1655" y="1047"/>
                  </a:lnTo>
                  <a:lnTo>
                    <a:pt x="1687" y="999"/>
                  </a:lnTo>
                  <a:cubicBezTo>
                    <a:pt x="1695" y="988"/>
                    <a:pt x="1707" y="981"/>
                    <a:pt x="1720" y="981"/>
                  </a:cubicBezTo>
                  <a:lnTo>
                    <a:pt x="1736" y="981"/>
                  </a:lnTo>
                  <a:lnTo>
                    <a:pt x="1701" y="1004"/>
                  </a:lnTo>
                  <a:lnTo>
                    <a:pt x="1717" y="972"/>
                  </a:lnTo>
                  <a:cubicBezTo>
                    <a:pt x="1723" y="958"/>
                    <a:pt x="1737" y="949"/>
                    <a:pt x="1752" y="949"/>
                  </a:cubicBezTo>
                  <a:lnTo>
                    <a:pt x="1768" y="949"/>
                  </a:lnTo>
                  <a:lnTo>
                    <a:pt x="1784" y="949"/>
                  </a:lnTo>
                  <a:lnTo>
                    <a:pt x="1756" y="961"/>
                  </a:lnTo>
                  <a:lnTo>
                    <a:pt x="1772" y="945"/>
                  </a:lnTo>
                  <a:lnTo>
                    <a:pt x="1788" y="929"/>
                  </a:lnTo>
                  <a:cubicBezTo>
                    <a:pt x="1796" y="922"/>
                    <a:pt x="1806" y="917"/>
                    <a:pt x="1816" y="917"/>
                  </a:cubicBezTo>
                  <a:lnTo>
                    <a:pt x="1832" y="917"/>
                  </a:lnTo>
                  <a:lnTo>
                    <a:pt x="1804" y="929"/>
                  </a:lnTo>
                  <a:lnTo>
                    <a:pt x="1820" y="913"/>
                  </a:lnTo>
                  <a:cubicBezTo>
                    <a:pt x="1828" y="906"/>
                    <a:pt x="1838" y="901"/>
                    <a:pt x="1848" y="901"/>
                  </a:cubicBezTo>
                  <a:lnTo>
                    <a:pt x="1864" y="901"/>
                  </a:lnTo>
                  <a:lnTo>
                    <a:pt x="1836" y="913"/>
                  </a:lnTo>
                  <a:lnTo>
                    <a:pt x="1852" y="897"/>
                  </a:lnTo>
                  <a:cubicBezTo>
                    <a:pt x="1855" y="894"/>
                    <a:pt x="1859" y="892"/>
                    <a:pt x="1863" y="890"/>
                  </a:cubicBezTo>
                  <a:lnTo>
                    <a:pt x="1895" y="874"/>
                  </a:lnTo>
                  <a:cubicBezTo>
                    <a:pt x="1900" y="871"/>
                    <a:pt x="1906" y="869"/>
                    <a:pt x="1912" y="869"/>
                  </a:cubicBezTo>
                  <a:lnTo>
                    <a:pt x="1928" y="869"/>
                  </a:lnTo>
                  <a:lnTo>
                    <a:pt x="1900" y="881"/>
                  </a:lnTo>
                  <a:lnTo>
                    <a:pt x="1916" y="865"/>
                  </a:lnTo>
                  <a:cubicBezTo>
                    <a:pt x="1924" y="858"/>
                    <a:pt x="1934" y="853"/>
                    <a:pt x="1944" y="853"/>
                  </a:cubicBezTo>
                  <a:lnTo>
                    <a:pt x="1960" y="853"/>
                  </a:lnTo>
                  <a:lnTo>
                    <a:pt x="1976" y="853"/>
                  </a:lnTo>
                  <a:lnTo>
                    <a:pt x="1941" y="876"/>
                  </a:lnTo>
                  <a:lnTo>
                    <a:pt x="1957" y="844"/>
                  </a:lnTo>
                  <a:cubicBezTo>
                    <a:pt x="1963" y="830"/>
                    <a:pt x="1977" y="821"/>
                    <a:pt x="1992" y="821"/>
                  </a:cubicBezTo>
                  <a:lnTo>
                    <a:pt x="2008" y="821"/>
                  </a:lnTo>
                  <a:lnTo>
                    <a:pt x="2024" y="821"/>
                  </a:lnTo>
                  <a:lnTo>
                    <a:pt x="1996" y="833"/>
                  </a:lnTo>
                  <a:lnTo>
                    <a:pt x="2012" y="817"/>
                  </a:lnTo>
                  <a:lnTo>
                    <a:pt x="2028" y="801"/>
                  </a:lnTo>
                  <a:cubicBezTo>
                    <a:pt x="2036" y="794"/>
                    <a:pt x="2046" y="789"/>
                    <a:pt x="2056" y="789"/>
                  </a:cubicBezTo>
                  <a:lnTo>
                    <a:pt x="2072" y="789"/>
                  </a:lnTo>
                  <a:lnTo>
                    <a:pt x="2088" y="789"/>
                  </a:lnTo>
                  <a:lnTo>
                    <a:pt x="2071" y="794"/>
                  </a:lnTo>
                  <a:lnTo>
                    <a:pt x="2103" y="778"/>
                  </a:lnTo>
                  <a:lnTo>
                    <a:pt x="2092" y="785"/>
                  </a:lnTo>
                  <a:lnTo>
                    <a:pt x="2108" y="769"/>
                  </a:lnTo>
                  <a:cubicBezTo>
                    <a:pt x="2116" y="762"/>
                    <a:pt x="2126" y="757"/>
                    <a:pt x="2136" y="757"/>
                  </a:cubicBezTo>
                  <a:lnTo>
                    <a:pt x="2152" y="757"/>
                  </a:lnTo>
                  <a:lnTo>
                    <a:pt x="2168" y="757"/>
                  </a:lnTo>
                  <a:lnTo>
                    <a:pt x="2140" y="769"/>
                  </a:lnTo>
                  <a:lnTo>
                    <a:pt x="2156" y="753"/>
                  </a:lnTo>
                  <a:cubicBezTo>
                    <a:pt x="2164" y="746"/>
                    <a:pt x="2174" y="741"/>
                    <a:pt x="2184" y="741"/>
                  </a:cubicBezTo>
                  <a:lnTo>
                    <a:pt x="2200" y="741"/>
                  </a:lnTo>
                  <a:lnTo>
                    <a:pt x="2216" y="741"/>
                  </a:lnTo>
                  <a:lnTo>
                    <a:pt x="2179" y="769"/>
                  </a:lnTo>
                  <a:lnTo>
                    <a:pt x="2195" y="721"/>
                  </a:lnTo>
                  <a:cubicBezTo>
                    <a:pt x="2196" y="715"/>
                    <a:pt x="2200" y="710"/>
                    <a:pt x="2204" y="705"/>
                  </a:cubicBezTo>
                  <a:lnTo>
                    <a:pt x="2220" y="689"/>
                  </a:lnTo>
                  <a:lnTo>
                    <a:pt x="2236" y="673"/>
                  </a:lnTo>
                  <a:lnTo>
                    <a:pt x="2252" y="657"/>
                  </a:lnTo>
                  <a:cubicBezTo>
                    <a:pt x="2255" y="654"/>
                    <a:pt x="2259" y="652"/>
                    <a:pt x="2263" y="650"/>
                  </a:cubicBezTo>
                  <a:lnTo>
                    <a:pt x="2295" y="634"/>
                  </a:lnTo>
                  <a:cubicBezTo>
                    <a:pt x="2300" y="631"/>
                    <a:pt x="2306" y="629"/>
                    <a:pt x="2312" y="629"/>
                  </a:cubicBezTo>
                  <a:lnTo>
                    <a:pt x="2328" y="629"/>
                  </a:lnTo>
                  <a:lnTo>
                    <a:pt x="2344" y="629"/>
                  </a:lnTo>
                  <a:lnTo>
                    <a:pt x="2316" y="641"/>
                  </a:lnTo>
                  <a:lnTo>
                    <a:pt x="2332" y="625"/>
                  </a:lnTo>
                  <a:cubicBezTo>
                    <a:pt x="2340" y="618"/>
                    <a:pt x="2350" y="613"/>
                    <a:pt x="2360" y="613"/>
                  </a:cubicBezTo>
                  <a:lnTo>
                    <a:pt x="2376" y="613"/>
                  </a:lnTo>
                  <a:lnTo>
                    <a:pt x="2348" y="625"/>
                  </a:lnTo>
                  <a:lnTo>
                    <a:pt x="2364" y="609"/>
                  </a:lnTo>
                  <a:lnTo>
                    <a:pt x="2357" y="620"/>
                  </a:lnTo>
                  <a:lnTo>
                    <a:pt x="2373" y="588"/>
                  </a:lnTo>
                  <a:cubicBezTo>
                    <a:pt x="2379" y="574"/>
                    <a:pt x="2393" y="565"/>
                    <a:pt x="2408" y="565"/>
                  </a:cubicBezTo>
                  <a:lnTo>
                    <a:pt x="2424" y="565"/>
                  </a:lnTo>
                  <a:lnTo>
                    <a:pt x="2396" y="577"/>
                  </a:lnTo>
                  <a:lnTo>
                    <a:pt x="2412" y="561"/>
                  </a:lnTo>
                  <a:cubicBezTo>
                    <a:pt x="2420" y="554"/>
                    <a:pt x="2430" y="549"/>
                    <a:pt x="2440" y="549"/>
                  </a:cubicBezTo>
                  <a:lnTo>
                    <a:pt x="2456" y="549"/>
                  </a:lnTo>
                  <a:lnTo>
                    <a:pt x="2428" y="561"/>
                  </a:lnTo>
                  <a:lnTo>
                    <a:pt x="2444" y="545"/>
                  </a:lnTo>
                  <a:cubicBezTo>
                    <a:pt x="2452" y="538"/>
                    <a:pt x="2462" y="533"/>
                    <a:pt x="2472" y="533"/>
                  </a:cubicBezTo>
                  <a:lnTo>
                    <a:pt x="2488" y="533"/>
                  </a:lnTo>
                  <a:lnTo>
                    <a:pt x="2520" y="533"/>
                  </a:lnTo>
                  <a:lnTo>
                    <a:pt x="2492" y="545"/>
                  </a:lnTo>
                  <a:lnTo>
                    <a:pt x="2508" y="529"/>
                  </a:lnTo>
                  <a:lnTo>
                    <a:pt x="2501" y="540"/>
                  </a:lnTo>
                  <a:lnTo>
                    <a:pt x="2517" y="508"/>
                  </a:lnTo>
                  <a:cubicBezTo>
                    <a:pt x="2523" y="494"/>
                    <a:pt x="2537" y="485"/>
                    <a:pt x="2552" y="485"/>
                  </a:cubicBezTo>
                  <a:lnTo>
                    <a:pt x="2568" y="485"/>
                  </a:lnTo>
                  <a:lnTo>
                    <a:pt x="2540" y="497"/>
                  </a:lnTo>
                  <a:lnTo>
                    <a:pt x="2556" y="481"/>
                  </a:lnTo>
                  <a:lnTo>
                    <a:pt x="2572" y="465"/>
                  </a:lnTo>
                  <a:lnTo>
                    <a:pt x="2588" y="449"/>
                  </a:lnTo>
                  <a:cubicBezTo>
                    <a:pt x="2596" y="442"/>
                    <a:pt x="2606" y="437"/>
                    <a:pt x="2616" y="437"/>
                  </a:cubicBezTo>
                  <a:lnTo>
                    <a:pt x="2632" y="437"/>
                  </a:lnTo>
                  <a:lnTo>
                    <a:pt x="2648" y="437"/>
                  </a:lnTo>
                  <a:lnTo>
                    <a:pt x="2664" y="437"/>
                  </a:lnTo>
                  <a:lnTo>
                    <a:pt x="2680" y="437"/>
                  </a:lnTo>
                  <a:lnTo>
                    <a:pt x="2663" y="442"/>
                  </a:lnTo>
                  <a:lnTo>
                    <a:pt x="2695" y="426"/>
                  </a:lnTo>
                  <a:cubicBezTo>
                    <a:pt x="2700" y="423"/>
                    <a:pt x="2706" y="421"/>
                    <a:pt x="2712" y="421"/>
                  </a:cubicBezTo>
                  <a:lnTo>
                    <a:pt x="2728" y="421"/>
                  </a:lnTo>
                  <a:lnTo>
                    <a:pt x="2700" y="433"/>
                  </a:lnTo>
                  <a:lnTo>
                    <a:pt x="2716" y="417"/>
                  </a:lnTo>
                  <a:cubicBezTo>
                    <a:pt x="2724" y="410"/>
                    <a:pt x="2734" y="405"/>
                    <a:pt x="2744" y="405"/>
                  </a:cubicBezTo>
                  <a:lnTo>
                    <a:pt x="2760" y="405"/>
                  </a:lnTo>
                  <a:lnTo>
                    <a:pt x="2776" y="405"/>
                  </a:lnTo>
                  <a:lnTo>
                    <a:pt x="2748" y="417"/>
                  </a:lnTo>
                  <a:lnTo>
                    <a:pt x="2764" y="401"/>
                  </a:lnTo>
                  <a:cubicBezTo>
                    <a:pt x="2772" y="394"/>
                    <a:pt x="2782" y="389"/>
                    <a:pt x="2792" y="389"/>
                  </a:cubicBezTo>
                  <a:lnTo>
                    <a:pt x="2808" y="389"/>
                  </a:lnTo>
                  <a:lnTo>
                    <a:pt x="2824" y="389"/>
                  </a:lnTo>
                  <a:lnTo>
                    <a:pt x="2796" y="401"/>
                  </a:lnTo>
                  <a:lnTo>
                    <a:pt x="2812" y="385"/>
                  </a:lnTo>
                  <a:cubicBezTo>
                    <a:pt x="2820" y="378"/>
                    <a:pt x="2830" y="373"/>
                    <a:pt x="2840" y="373"/>
                  </a:cubicBezTo>
                  <a:lnTo>
                    <a:pt x="2856" y="373"/>
                  </a:lnTo>
                  <a:lnTo>
                    <a:pt x="2828" y="385"/>
                  </a:lnTo>
                  <a:lnTo>
                    <a:pt x="2844" y="369"/>
                  </a:lnTo>
                  <a:lnTo>
                    <a:pt x="2835" y="385"/>
                  </a:lnTo>
                  <a:lnTo>
                    <a:pt x="2851" y="337"/>
                  </a:lnTo>
                  <a:cubicBezTo>
                    <a:pt x="2854" y="327"/>
                    <a:pt x="2861" y="318"/>
                    <a:pt x="2871" y="314"/>
                  </a:cubicBezTo>
                  <a:lnTo>
                    <a:pt x="2903" y="298"/>
                  </a:lnTo>
                  <a:cubicBezTo>
                    <a:pt x="2908" y="295"/>
                    <a:pt x="2914" y="293"/>
                    <a:pt x="2920" y="293"/>
                  </a:cubicBezTo>
                  <a:lnTo>
                    <a:pt x="2936" y="293"/>
                  </a:lnTo>
                  <a:lnTo>
                    <a:pt x="2952" y="293"/>
                  </a:lnTo>
                  <a:lnTo>
                    <a:pt x="2917" y="316"/>
                  </a:lnTo>
                  <a:lnTo>
                    <a:pt x="2933" y="284"/>
                  </a:lnTo>
                  <a:cubicBezTo>
                    <a:pt x="2939" y="270"/>
                    <a:pt x="2953" y="261"/>
                    <a:pt x="2968" y="261"/>
                  </a:cubicBezTo>
                  <a:lnTo>
                    <a:pt x="2984" y="261"/>
                  </a:lnTo>
                  <a:lnTo>
                    <a:pt x="3000" y="261"/>
                  </a:lnTo>
                  <a:lnTo>
                    <a:pt x="3016" y="261"/>
                  </a:lnTo>
                  <a:lnTo>
                    <a:pt x="3032" y="261"/>
                  </a:lnTo>
                  <a:lnTo>
                    <a:pt x="3048" y="261"/>
                  </a:lnTo>
                  <a:lnTo>
                    <a:pt x="3064" y="261"/>
                  </a:lnTo>
                  <a:lnTo>
                    <a:pt x="3036" y="273"/>
                  </a:lnTo>
                  <a:lnTo>
                    <a:pt x="3052" y="257"/>
                  </a:lnTo>
                  <a:cubicBezTo>
                    <a:pt x="3055" y="254"/>
                    <a:pt x="3059" y="252"/>
                    <a:pt x="3063" y="250"/>
                  </a:cubicBezTo>
                  <a:lnTo>
                    <a:pt x="3095" y="234"/>
                  </a:lnTo>
                  <a:lnTo>
                    <a:pt x="3084" y="241"/>
                  </a:lnTo>
                  <a:lnTo>
                    <a:pt x="3100" y="225"/>
                  </a:lnTo>
                  <a:lnTo>
                    <a:pt x="3116" y="209"/>
                  </a:lnTo>
                  <a:lnTo>
                    <a:pt x="3132" y="193"/>
                  </a:lnTo>
                  <a:lnTo>
                    <a:pt x="3148" y="177"/>
                  </a:lnTo>
                  <a:cubicBezTo>
                    <a:pt x="3156" y="170"/>
                    <a:pt x="3166" y="165"/>
                    <a:pt x="3176" y="165"/>
                  </a:cubicBezTo>
                  <a:lnTo>
                    <a:pt x="3192" y="165"/>
                  </a:lnTo>
                  <a:lnTo>
                    <a:pt x="3164" y="177"/>
                  </a:lnTo>
                  <a:lnTo>
                    <a:pt x="3180" y="161"/>
                  </a:lnTo>
                  <a:cubicBezTo>
                    <a:pt x="3188" y="154"/>
                    <a:pt x="3198" y="149"/>
                    <a:pt x="3208" y="149"/>
                  </a:cubicBezTo>
                  <a:lnTo>
                    <a:pt x="3224" y="149"/>
                  </a:lnTo>
                  <a:lnTo>
                    <a:pt x="3189" y="172"/>
                  </a:lnTo>
                  <a:lnTo>
                    <a:pt x="3205" y="140"/>
                  </a:lnTo>
                  <a:cubicBezTo>
                    <a:pt x="3207" y="136"/>
                    <a:pt x="3209" y="132"/>
                    <a:pt x="3212" y="129"/>
                  </a:cubicBezTo>
                  <a:lnTo>
                    <a:pt x="3228" y="113"/>
                  </a:lnTo>
                  <a:cubicBezTo>
                    <a:pt x="3236" y="106"/>
                    <a:pt x="3246" y="101"/>
                    <a:pt x="3256" y="101"/>
                  </a:cubicBezTo>
                  <a:lnTo>
                    <a:pt x="3272" y="101"/>
                  </a:lnTo>
                  <a:lnTo>
                    <a:pt x="3288" y="101"/>
                  </a:lnTo>
                  <a:lnTo>
                    <a:pt x="3320" y="101"/>
                  </a:lnTo>
                  <a:lnTo>
                    <a:pt x="3336" y="101"/>
                  </a:lnTo>
                  <a:lnTo>
                    <a:pt x="3308" y="113"/>
                  </a:lnTo>
                  <a:lnTo>
                    <a:pt x="3324" y="97"/>
                  </a:lnTo>
                  <a:cubicBezTo>
                    <a:pt x="3332" y="90"/>
                    <a:pt x="3342" y="85"/>
                    <a:pt x="3352" y="85"/>
                  </a:cubicBezTo>
                  <a:lnTo>
                    <a:pt x="3368" y="85"/>
                  </a:lnTo>
                  <a:lnTo>
                    <a:pt x="3340" y="97"/>
                  </a:lnTo>
                  <a:lnTo>
                    <a:pt x="3356" y="81"/>
                  </a:lnTo>
                  <a:cubicBezTo>
                    <a:pt x="3364" y="74"/>
                    <a:pt x="3374" y="69"/>
                    <a:pt x="3384" y="69"/>
                  </a:cubicBezTo>
                  <a:lnTo>
                    <a:pt x="3400" y="69"/>
                  </a:lnTo>
                  <a:lnTo>
                    <a:pt x="3372" y="81"/>
                  </a:lnTo>
                  <a:lnTo>
                    <a:pt x="3388" y="65"/>
                  </a:lnTo>
                  <a:cubicBezTo>
                    <a:pt x="3396" y="58"/>
                    <a:pt x="3406" y="53"/>
                    <a:pt x="3416" y="53"/>
                  </a:cubicBezTo>
                  <a:lnTo>
                    <a:pt x="3432" y="53"/>
                  </a:lnTo>
                  <a:lnTo>
                    <a:pt x="3404" y="65"/>
                  </a:lnTo>
                  <a:lnTo>
                    <a:pt x="3420" y="49"/>
                  </a:lnTo>
                  <a:lnTo>
                    <a:pt x="3436" y="33"/>
                  </a:lnTo>
                  <a:cubicBezTo>
                    <a:pt x="3444" y="26"/>
                    <a:pt x="3454" y="21"/>
                    <a:pt x="3464" y="21"/>
                  </a:cubicBezTo>
                  <a:lnTo>
                    <a:pt x="3480" y="21"/>
                  </a:lnTo>
                  <a:lnTo>
                    <a:pt x="3496" y="21"/>
                  </a:lnTo>
                  <a:lnTo>
                    <a:pt x="3479" y="26"/>
                  </a:lnTo>
                  <a:lnTo>
                    <a:pt x="3511" y="10"/>
                  </a:lnTo>
                  <a:cubicBezTo>
                    <a:pt x="3530" y="0"/>
                    <a:pt x="3554" y="8"/>
                    <a:pt x="3564" y="28"/>
                  </a:cubicBezTo>
                  <a:cubicBezTo>
                    <a:pt x="3574" y="47"/>
                    <a:pt x="3566" y="71"/>
                    <a:pt x="3546" y="81"/>
                  </a:cubicBezTo>
                  <a:lnTo>
                    <a:pt x="3514" y="97"/>
                  </a:lnTo>
                  <a:cubicBezTo>
                    <a:pt x="3509" y="100"/>
                    <a:pt x="3503" y="101"/>
                    <a:pt x="3496" y="101"/>
                  </a:cubicBezTo>
                  <a:lnTo>
                    <a:pt x="3480" y="101"/>
                  </a:lnTo>
                  <a:lnTo>
                    <a:pt x="3464" y="101"/>
                  </a:lnTo>
                  <a:lnTo>
                    <a:pt x="3493" y="90"/>
                  </a:lnTo>
                  <a:lnTo>
                    <a:pt x="3477" y="106"/>
                  </a:lnTo>
                  <a:lnTo>
                    <a:pt x="3461" y="122"/>
                  </a:lnTo>
                  <a:cubicBezTo>
                    <a:pt x="3453" y="129"/>
                    <a:pt x="3443" y="133"/>
                    <a:pt x="3432" y="133"/>
                  </a:cubicBezTo>
                  <a:lnTo>
                    <a:pt x="3416" y="133"/>
                  </a:lnTo>
                  <a:lnTo>
                    <a:pt x="3445" y="122"/>
                  </a:lnTo>
                  <a:lnTo>
                    <a:pt x="3429" y="138"/>
                  </a:lnTo>
                  <a:cubicBezTo>
                    <a:pt x="3421" y="145"/>
                    <a:pt x="3411" y="149"/>
                    <a:pt x="3400" y="149"/>
                  </a:cubicBezTo>
                  <a:lnTo>
                    <a:pt x="3384" y="149"/>
                  </a:lnTo>
                  <a:lnTo>
                    <a:pt x="3413" y="138"/>
                  </a:lnTo>
                  <a:lnTo>
                    <a:pt x="3397" y="154"/>
                  </a:lnTo>
                  <a:cubicBezTo>
                    <a:pt x="3389" y="161"/>
                    <a:pt x="3379" y="165"/>
                    <a:pt x="3368" y="165"/>
                  </a:cubicBezTo>
                  <a:lnTo>
                    <a:pt x="3352" y="165"/>
                  </a:lnTo>
                  <a:lnTo>
                    <a:pt x="3381" y="154"/>
                  </a:lnTo>
                  <a:lnTo>
                    <a:pt x="3365" y="170"/>
                  </a:lnTo>
                  <a:cubicBezTo>
                    <a:pt x="3357" y="177"/>
                    <a:pt x="3347" y="181"/>
                    <a:pt x="3336" y="181"/>
                  </a:cubicBezTo>
                  <a:lnTo>
                    <a:pt x="3320" y="181"/>
                  </a:lnTo>
                  <a:lnTo>
                    <a:pt x="3288" y="181"/>
                  </a:lnTo>
                  <a:lnTo>
                    <a:pt x="3272" y="181"/>
                  </a:lnTo>
                  <a:lnTo>
                    <a:pt x="3256" y="181"/>
                  </a:lnTo>
                  <a:lnTo>
                    <a:pt x="3285" y="170"/>
                  </a:lnTo>
                  <a:lnTo>
                    <a:pt x="3269" y="186"/>
                  </a:lnTo>
                  <a:lnTo>
                    <a:pt x="3276" y="175"/>
                  </a:lnTo>
                  <a:lnTo>
                    <a:pt x="3260" y="207"/>
                  </a:lnTo>
                  <a:cubicBezTo>
                    <a:pt x="3253" y="221"/>
                    <a:pt x="3240" y="229"/>
                    <a:pt x="3224" y="229"/>
                  </a:cubicBezTo>
                  <a:lnTo>
                    <a:pt x="3208" y="229"/>
                  </a:lnTo>
                  <a:lnTo>
                    <a:pt x="3237" y="218"/>
                  </a:lnTo>
                  <a:lnTo>
                    <a:pt x="3221" y="234"/>
                  </a:lnTo>
                  <a:cubicBezTo>
                    <a:pt x="3213" y="241"/>
                    <a:pt x="3203" y="245"/>
                    <a:pt x="3192" y="245"/>
                  </a:cubicBezTo>
                  <a:lnTo>
                    <a:pt x="3176" y="245"/>
                  </a:lnTo>
                  <a:lnTo>
                    <a:pt x="3205" y="234"/>
                  </a:lnTo>
                  <a:lnTo>
                    <a:pt x="3189" y="250"/>
                  </a:lnTo>
                  <a:lnTo>
                    <a:pt x="3173" y="266"/>
                  </a:lnTo>
                  <a:lnTo>
                    <a:pt x="3157" y="282"/>
                  </a:lnTo>
                  <a:lnTo>
                    <a:pt x="3141" y="298"/>
                  </a:lnTo>
                  <a:cubicBezTo>
                    <a:pt x="3138" y="301"/>
                    <a:pt x="3134" y="303"/>
                    <a:pt x="3130" y="305"/>
                  </a:cubicBezTo>
                  <a:lnTo>
                    <a:pt x="3098" y="321"/>
                  </a:lnTo>
                  <a:lnTo>
                    <a:pt x="3109" y="314"/>
                  </a:lnTo>
                  <a:lnTo>
                    <a:pt x="3093" y="330"/>
                  </a:lnTo>
                  <a:cubicBezTo>
                    <a:pt x="3085" y="337"/>
                    <a:pt x="3075" y="341"/>
                    <a:pt x="3064" y="341"/>
                  </a:cubicBezTo>
                  <a:lnTo>
                    <a:pt x="3048" y="341"/>
                  </a:lnTo>
                  <a:lnTo>
                    <a:pt x="3032" y="341"/>
                  </a:lnTo>
                  <a:lnTo>
                    <a:pt x="3016" y="341"/>
                  </a:lnTo>
                  <a:lnTo>
                    <a:pt x="3000" y="341"/>
                  </a:lnTo>
                  <a:lnTo>
                    <a:pt x="2984" y="341"/>
                  </a:lnTo>
                  <a:lnTo>
                    <a:pt x="2968" y="341"/>
                  </a:lnTo>
                  <a:lnTo>
                    <a:pt x="3004" y="319"/>
                  </a:lnTo>
                  <a:lnTo>
                    <a:pt x="2988" y="351"/>
                  </a:lnTo>
                  <a:cubicBezTo>
                    <a:pt x="2981" y="365"/>
                    <a:pt x="2968" y="373"/>
                    <a:pt x="2952" y="373"/>
                  </a:cubicBezTo>
                  <a:lnTo>
                    <a:pt x="2936" y="373"/>
                  </a:lnTo>
                  <a:lnTo>
                    <a:pt x="2920" y="373"/>
                  </a:lnTo>
                  <a:lnTo>
                    <a:pt x="2938" y="369"/>
                  </a:lnTo>
                  <a:lnTo>
                    <a:pt x="2906" y="385"/>
                  </a:lnTo>
                  <a:lnTo>
                    <a:pt x="2926" y="362"/>
                  </a:lnTo>
                  <a:lnTo>
                    <a:pt x="2910" y="410"/>
                  </a:lnTo>
                  <a:cubicBezTo>
                    <a:pt x="2908" y="416"/>
                    <a:pt x="2905" y="421"/>
                    <a:pt x="2901" y="426"/>
                  </a:cubicBezTo>
                  <a:lnTo>
                    <a:pt x="2885" y="442"/>
                  </a:lnTo>
                  <a:cubicBezTo>
                    <a:pt x="2877" y="449"/>
                    <a:pt x="2867" y="453"/>
                    <a:pt x="2856" y="453"/>
                  </a:cubicBezTo>
                  <a:lnTo>
                    <a:pt x="2840" y="453"/>
                  </a:lnTo>
                  <a:lnTo>
                    <a:pt x="2869" y="442"/>
                  </a:lnTo>
                  <a:lnTo>
                    <a:pt x="2853" y="458"/>
                  </a:lnTo>
                  <a:cubicBezTo>
                    <a:pt x="2845" y="465"/>
                    <a:pt x="2835" y="469"/>
                    <a:pt x="2824" y="469"/>
                  </a:cubicBezTo>
                  <a:lnTo>
                    <a:pt x="2808" y="469"/>
                  </a:lnTo>
                  <a:lnTo>
                    <a:pt x="2792" y="469"/>
                  </a:lnTo>
                  <a:lnTo>
                    <a:pt x="2821" y="458"/>
                  </a:lnTo>
                  <a:lnTo>
                    <a:pt x="2805" y="474"/>
                  </a:lnTo>
                  <a:cubicBezTo>
                    <a:pt x="2797" y="481"/>
                    <a:pt x="2787" y="485"/>
                    <a:pt x="2776" y="485"/>
                  </a:cubicBezTo>
                  <a:lnTo>
                    <a:pt x="2760" y="485"/>
                  </a:lnTo>
                  <a:lnTo>
                    <a:pt x="2744" y="485"/>
                  </a:lnTo>
                  <a:lnTo>
                    <a:pt x="2773" y="474"/>
                  </a:lnTo>
                  <a:lnTo>
                    <a:pt x="2757" y="490"/>
                  </a:lnTo>
                  <a:cubicBezTo>
                    <a:pt x="2749" y="497"/>
                    <a:pt x="2739" y="501"/>
                    <a:pt x="2728" y="501"/>
                  </a:cubicBezTo>
                  <a:lnTo>
                    <a:pt x="2712" y="501"/>
                  </a:lnTo>
                  <a:lnTo>
                    <a:pt x="2730" y="497"/>
                  </a:lnTo>
                  <a:lnTo>
                    <a:pt x="2698" y="513"/>
                  </a:lnTo>
                  <a:cubicBezTo>
                    <a:pt x="2693" y="516"/>
                    <a:pt x="2687" y="517"/>
                    <a:pt x="2680" y="517"/>
                  </a:cubicBezTo>
                  <a:lnTo>
                    <a:pt x="2664" y="517"/>
                  </a:lnTo>
                  <a:lnTo>
                    <a:pt x="2648" y="517"/>
                  </a:lnTo>
                  <a:lnTo>
                    <a:pt x="2632" y="517"/>
                  </a:lnTo>
                  <a:lnTo>
                    <a:pt x="2616" y="517"/>
                  </a:lnTo>
                  <a:lnTo>
                    <a:pt x="2645" y="506"/>
                  </a:lnTo>
                  <a:lnTo>
                    <a:pt x="2629" y="522"/>
                  </a:lnTo>
                  <a:lnTo>
                    <a:pt x="2613" y="538"/>
                  </a:lnTo>
                  <a:lnTo>
                    <a:pt x="2597" y="554"/>
                  </a:lnTo>
                  <a:cubicBezTo>
                    <a:pt x="2589" y="561"/>
                    <a:pt x="2579" y="565"/>
                    <a:pt x="2568" y="565"/>
                  </a:cubicBezTo>
                  <a:lnTo>
                    <a:pt x="2552" y="565"/>
                  </a:lnTo>
                  <a:lnTo>
                    <a:pt x="2588" y="543"/>
                  </a:lnTo>
                  <a:lnTo>
                    <a:pt x="2572" y="575"/>
                  </a:lnTo>
                  <a:cubicBezTo>
                    <a:pt x="2570" y="579"/>
                    <a:pt x="2568" y="583"/>
                    <a:pt x="2565" y="586"/>
                  </a:cubicBezTo>
                  <a:lnTo>
                    <a:pt x="2549" y="602"/>
                  </a:lnTo>
                  <a:cubicBezTo>
                    <a:pt x="2541" y="609"/>
                    <a:pt x="2531" y="613"/>
                    <a:pt x="2520" y="613"/>
                  </a:cubicBezTo>
                  <a:lnTo>
                    <a:pt x="2488" y="613"/>
                  </a:lnTo>
                  <a:lnTo>
                    <a:pt x="2472" y="613"/>
                  </a:lnTo>
                  <a:lnTo>
                    <a:pt x="2501" y="602"/>
                  </a:lnTo>
                  <a:lnTo>
                    <a:pt x="2485" y="618"/>
                  </a:lnTo>
                  <a:cubicBezTo>
                    <a:pt x="2477" y="625"/>
                    <a:pt x="2467" y="629"/>
                    <a:pt x="2456" y="629"/>
                  </a:cubicBezTo>
                  <a:lnTo>
                    <a:pt x="2440" y="629"/>
                  </a:lnTo>
                  <a:lnTo>
                    <a:pt x="2469" y="618"/>
                  </a:lnTo>
                  <a:lnTo>
                    <a:pt x="2453" y="634"/>
                  </a:lnTo>
                  <a:cubicBezTo>
                    <a:pt x="2445" y="641"/>
                    <a:pt x="2435" y="645"/>
                    <a:pt x="2424" y="645"/>
                  </a:cubicBezTo>
                  <a:lnTo>
                    <a:pt x="2408" y="645"/>
                  </a:lnTo>
                  <a:lnTo>
                    <a:pt x="2444" y="623"/>
                  </a:lnTo>
                  <a:lnTo>
                    <a:pt x="2428" y="655"/>
                  </a:lnTo>
                  <a:cubicBezTo>
                    <a:pt x="2426" y="659"/>
                    <a:pt x="2424" y="663"/>
                    <a:pt x="2421" y="666"/>
                  </a:cubicBezTo>
                  <a:lnTo>
                    <a:pt x="2405" y="682"/>
                  </a:lnTo>
                  <a:cubicBezTo>
                    <a:pt x="2397" y="689"/>
                    <a:pt x="2387" y="693"/>
                    <a:pt x="2376" y="693"/>
                  </a:cubicBezTo>
                  <a:lnTo>
                    <a:pt x="2360" y="693"/>
                  </a:lnTo>
                  <a:lnTo>
                    <a:pt x="2389" y="682"/>
                  </a:lnTo>
                  <a:lnTo>
                    <a:pt x="2373" y="698"/>
                  </a:lnTo>
                  <a:cubicBezTo>
                    <a:pt x="2365" y="705"/>
                    <a:pt x="2355" y="709"/>
                    <a:pt x="2344" y="709"/>
                  </a:cubicBezTo>
                  <a:lnTo>
                    <a:pt x="2328" y="709"/>
                  </a:lnTo>
                  <a:lnTo>
                    <a:pt x="2312" y="709"/>
                  </a:lnTo>
                  <a:lnTo>
                    <a:pt x="2330" y="705"/>
                  </a:lnTo>
                  <a:lnTo>
                    <a:pt x="2298" y="721"/>
                  </a:lnTo>
                  <a:lnTo>
                    <a:pt x="2309" y="714"/>
                  </a:lnTo>
                  <a:lnTo>
                    <a:pt x="2293" y="730"/>
                  </a:lnTo>
                  <a:lnTo>
                    <a:pt x="2277" y="746"/>
                  </a:lnTo>
                  <a:lnTo>
                    <a:pt x="2261" y="762"/>
                  </a:lnTo>
                  <a:lnTo>
                    <a:pt x="2270" y="746"/>
                  </a:lnTo>
                  <a:lnTo>
                    <a:pt x="2254" y="794"/>
                  </a:lnTo>
                  <a:cubicBezTo>
                    <a:pt x="2249" y="810"/>
                    <a:pt x="2234" y="821"/>
                    <a:pt x="2216" y="821"/>
                  </a:cubicBezTo>
                  <a:lnTo>
                    <a:pt x="2200" y="821"/>
                  </a:lnTo>
                  <a:lnTo>
                    <a:pt x="2184" y="821"/>
                  </a:lnTo>
                  <a:lnTo>
                    <a:pt x="2213" y="810"/>
                  </a:lnTo>
                  <a:lnTo>
                    <a:pt x="2197" y="826"/>
                  </a:lnTo>
                  <a:cubicBezTo>
                    <a:pt x="2189" y="833"/>
                    <a:pt x="2179" y="837"/>
                    <a:pt x="2168" y="837"/>
                  </a:cubicBezTo>
                  <a:lnTo>
                    <a:pt x="2152" y="837"/>
                  </a:lnTo>
                  <a:lnTo>
                    <a:pt x="2136" y="837"/>
                  </a:lnTo>
                  <a:lnTo>
                    <a:pt x="2165" y="826"/>
                  </a:lnTo>
                  <a:lnTo>
                    <a:pt x="2149" y="842"/>
                  </a:lnTo>
                  <a:cubicBezTo>
                    <a:pt x="2146" y="845"/>
                    <a:pt x="2142" y="847"/>
                    <a:pt x="2138" y="849"/>
                  </a:cubicBezTo>
                  <a:lnTo>
                    <a:pt x="2106" y="865"/>
                  </a:lnTo>
                  <a:cubicBezTo>
                    <a:pt x="2101" y="868"/>
                    <a:pt x="2095" y="869"/>
                    <a:pt x="2088" y="869"/>
                  </a:cubicBezTo>
                  <a:lnTo>
                    <a:pt x="2072" y="869"/>
                  </a:lnTo>
                  <a:lnTo>
                    <a:pt x="2056" y="869"/>
                  </a:lnTo>
                  <a:lnTo>
                    <a:pt x="2085" y="858"/>
                  </a:lnTo>
                  <a:lnTo>
                    <a:pt x="2069" y="874"/>
                  </a:lnTo>
                  <a:lnTo>
                    <a:pt x="2053" y="890"/>
                  </a:lnTo>
                  <a:cubicBezTo>
                    <a:pt x="2045" y="897"/>
                    <a:pt x="2035" y="901"/>
                    <a:pt x="2024" y="901"/>
                  </a:cubicBezTo>
                  <a:lnTo>
                    <a:pt x="2008" y="901"/>
                  </a:lnTo>
                  <a:lnTo>
                    <a:pt x="1992" y="901"/>
                  </a:lnTo>
                  <a:lnTo>
                    <a:pt x="2028" y="879"/>
                  </a:lnTo>
                  <a:lnTo>
                    <a:pt x="2012" y="911"/>
                  </a:lnTo>
                  <a:cubicBezTo>
                    <a:pt x="2005" y="925"/>
                    <a:pt x="1992" y="933"/>
                    <a:pt x="1976" y="933"/>
                  </a:cubicBezTo>
                  <a:lnTo>
                    <a:pt x="1960" y="933"/>
                  </a:lnTo>
                  <a:lnTo>
                    <a:pt x="1944" y="933"/>
                  </a:lnTo>
                  <a:lnTo>
                    <a:pt x="1973" y="922"/>
                  </a:lnTo>
                  <a:lnTo>
                    <a:pt x="1957" y="938"/>
                  </a:lnTo>
                  <a:cubicBezTo>
                    <a:pt x="1949" y="945"/>
                    <a:pt x="1939" y="949"/>
                    <a:pt x="1928" y="949"/>
                  </a:cubicBezTo>
                  <a:lnTo>
                    <a:pt x="1912" y="949"/>
                  </a:lnTo>
                  <a:lnTo>
                    <a:pt x="1930" y="945"/>
                  </a:lnTo>
                  <a:lnTo>
                    <a:pt x="1898" y="961"/>
                  </a:lnTo>
                  <a:lnTo>
                    <a:pt x="1909" y="954"/>
                  </a:lnTo>
                  <a:lnTo>
                    <a:pt x="1893" y="970"/>
                  </a:lnTo>
                  <a:cubicBezTo>
                    <a:pt x="1885" y="977"/>
                    <a:pt x="1875" y="981"/>
                    <a:pt x="1864" y="981"/>
                  </a:cubicBezTo>
                  <a:lnTo>
                    <a:pt x="1848" y="981"/>
                  </a:lnTo>
                  <a:lnTo>
                    <a:pt x="1877" y="970"/>
                  </a:lnTo>
                  <a:lnTo>
                    <a:pt x="1861" y="986"/>
                  </a:lnTo>
                  <a:cubicBezTo>
                    <a:pt x="1853" y="993"/>
                    <a:pt x="1843" y="997"/>
                    <a:pt x="1832" y="997"/>
                  </a:cubicBezTo>
                  <a:lnTo>
                    <a:pt x="1816" y="997"/>
                  </a:lnTo>
                  <a:lnTo>
                    <a:pt x="1845" y="986"/>
                  </a:lnTo>
                  <a:lnTo>
                    <a:pt x="1829" y="1002"/>
                  </a:lnTo>
                  <a:lnTo>
                    <a:pt x="1813" y="1018"/>
                  </a:lnTo>
                  <a:cubicBezTo>
                    <a:pt x="1805" y="1025"/>
                    <a:pt x="1795" y="1029"/>
                    <a:pt x="1784" y="1029"/>
                  </a:cubicBezTo>
                  <a:lnTo>
                    <a:pt x="1768" y="1029"/>
                  </a:lnTo>
                  <a:lnTo>
                    <a:pt x="1752" y="1029"/>
                  </a:lnTo>
                  <a:lnTo>
                    <a:pt x="1788" y="1007"/>
                  </a:lnTo>
                  <a:lnTo>
                    <a:pt x="1772" y="1039"/>
                  </a:lnTo>
                  <a:cubicBezTo>
                    <a:pt x="1765" y="1053"/>
                    <a:pt x="1752" y="1061"/>
                    <a:pt x="1736" y="1061"/>
                  </a:cubicBezTo>
                  <a:lnTo>
                    <a:pt x="1720" y="1061"/>
                  </a:lnTo>
                  <a:lnTo>
                    <a:pt x="1754" y="1044"/>
                  </a:lnTo>
                  <a:lnTo>
                    <a:pt x="1722" y="1092"/>
                  </a:lnTo>
                  <a:cubicBezTo>
                    <a:pt x="1714" y="1103"/>
                    <a:pt x="1702" y="1109"/>
                    <a:pt x="1688" y="1109"/>
                  </a:cubicBezTo>
                  <a:lnTo>
                    <a:pt x="1672" y="1109"/>
                  </a:lnTo>
                  <a:lnTo>
                    <a:pt x="1701" y="1098"/>
                  </a:lnTo>
                  <a:lnTo>
                    <a:pt x="1685" y="1114"/>
                  </a:lnTo>
                  <a:lnTo>
                    <a:pt x="1669" y="1130"/>
                  </a:lnTo>
                  <a:lnTo>
                    <a:pt x="1653" y="1146"/>
                  </a:lnTo>
                  <a:cubicBezTo>
                    <a:pt x="1645" y="1153"/>
                    <a:pt x="1635" y="1157"/>
                    <a:pt x="1624" y="1157"/>
                  </a:cubicBezTo>
                  <a:lnTo>
                    <a:pt x="1608" y="1157"/>
                  </a:lnTo>
                  <a:lnTo>
                    <a:pt x="1592" y="1157"/>
                  </a:lnTo>
                  <a:lnTo>
                    <a:pt x="1628" y="1135"/>
                  </a:lnTo>
                  <a:lnTo>
                    <a:pt x="1612" y="1167"/>
                  </a:lnTo>
                  <a:cubicBezTo>
                    <a:pt x="1610" y="1171"/>
                    <a:pt x="1608" y="1175"/>
                    <a:pt x="1605" y="1178"/>
                  </a:cubicBezTo>
                  <a:lnTo>
                    <a:pt x="1589" y="1194"/>
                  </a:lnTo>
                  <a:cubicBezTo>
                    <a:pt x="1581" y="1201"/>
                    <a:pt x="1571" y="1205"/>
                    <a:pt x="1560" y="1205"/>
                  </a:cubicBezTo>
                  <a:lnTo>
                    <a:pt x="1544" y="1205"/>
                  </a:lnTo>
                  <a:lnTo>
                    <a:pt x="1528" y="1205"/>
                  </a:lnTo>
                  <a:lnTo>
                    <a:pt x="1512" y="1205"/>
                  </a:lnTo>
                  <a:lnTo>
                    <a:pt x="1541" y="1194"/>
                  </a:lnTo>
                  <a:lnTo>
                    <a:pt x="1509" y="1226"/>
                  </a:lnTo>
                  <a:lnTo>
                    <a:pt x="1493" y="1242"/>
                  </a:lnTo>
                  <a:cubicBezTo>
                    <a:pt x="1485" y="1249"/>
                    <a:pt x="1475" y="1253"/>
                    <a:pt x="1464" y="1253"/>
                  </a:cubicBezTo>
                  <a:lnTo>
                    <a:pt x="1448" y="1253"/>
                  </a:lnTo>
                  <a:lnTo>
                    <a:pt x="1477" y="1242"/>
                  </a:lnTo>
                  <a:lnTo>
                    <a:pt x="1461" y="1258"/>
                  </a:lnTo>
                  <a:lnTo>
                    <a:pt x="1445" y="1274"/>
                  </a:lnTo>
                  <a:lnTo>
                    <a:pt x="1429" y="1290"/>
                  </a:lnTo>
                  <a:cubicBezTo>
                    <a:pt x="1421" y="1297"/>
                    <a:pt x="1411" y="1301"/>
                    <a:pt x="1400" y="1301"/>
                  </a:cubicBezTo>
                  <a:lnTo>
                    <a:pt x="1384" y="1301"/>
                  </a:lnTo>
                  <a:lnTo>
                    <a:pt x="1413" y="1290"/>
                  </a:lnTo>
                  <a:lnTo>
                    <a:pt x="1397" y="1306"/>
                  </a:lnTo>
                  <a:cubicBezTo>
                    <a:pt x="1389" y="1313"/>
                    <a:pt x="1379" y="1317"/>
                    <a:pt x="1368" y="1317"/>
                  </a:cubicBezTo>
                  <a:lnTo>
                    <a:pt x="1352" y="1317"/>
                  </a:lnTo>
                  <a:lnTo>
                    <a:pt x="1336" y="1317"/>
                  </a:lnTo>
                  <a:lnTo>
                    <a:pt x="1365" y="1306"/>
                  </a:lnTo>
                  <a:lnTo>
                    <a:pt x="1349" y="1322"/>
                  </a:lnTo>
                  <a:cubicBezTo>
                    <a:pt x="1341" y="1329"/>
                    <a:pt x="1331" y="1333"/>
                    <a:pt x="1320" y="1333"/>
                  </a:cubicBezTo>
                  <a:lnTo>
                    <a:pt x="1288" y="1333"/>
                  </a:lnTo>
                  <a:lnTo>
                    <a:pt x="1324" y="1311"/>
                  </a:lnTo>
                  <a:lnTo>
                    <a:pt x="1308" y="1343"/>
                  </a:lnTo>
                  <a:cubicBezTo>
                    <a:pt x="1306" y="1347"/>
                    <a:pt x="1304" y="1351"/>
                    <a:pt x="1301" y="1354"/>
                  </a:cubicBezTo>
                  <a:lnTo>
                    <a:pt x="1285" y="1370"/>
                  </a:lnTo>
                  <a:cubicBezTo>
                    <a:pt x="1277" y="1377"/>
                    <a:pt x="1267" y="1381"/>
                    <a:pt x="1256" y="1381"/>
                  </a:cubicBezTo>
                  <a:lnTo>
                    <a:pt x="1240" y="1381"/>
                  </a:lnTo>
                  <a:lnTo>
                    <a:pt x="1269" y="1370"/>
                  </a:lnTo>
                  <a:lnTo>
                    <a:pt x="1253" y="1386"/>
                  </a:lnTo>
                  <a:lnTo>
                    <a:pt x="1237" y="1402"/>
                  </a:lnTo>
                  <a:lnTo>
                    <a:pt x="1221" y="1418"/>
                  </a:lnTo>
                  <a:cubicBezTo>
                    <a:pt x="1213" y="1425"/>
                    <a:pt x="1203" y="1429"/>
                    <a:pt x="1192" y="1429"/>
                  </a:cubicBezTo>
                  <a:lnTo>
                    <a:pt x="1176" y="1429"/>
                  </a:lnTo>
                  <a:lnTo>
                    <a:pt x="1205" y="1418"/>
                  </a:lnTo>
                  <a:lnTo>
                    <a:pt x="1189" y="1434"/>
                  </a:lnTo>
                  <a:lnTo>
                    <a:pt x="1173" y="1450"/>
                  </a:lnTo>
                  <a:cubicBezTo>
                    <a:pt x="1165" y="1457"/>
                    <a:pt x="1155" y="1461"/>
                    <a:pt x="1144" y="1461"/>
                  </a:cubicBezTo>
                  <a:lnTo>
                    <a:pt x="1128" y="1461"/>
                  </a:lnTo>
                  <a:lnTo>
                    <a:pt x="1112" y="1461"/>
                  </a:lnTo>
                  <a:lnTo>
                    <a:pt x="1130" y="1457"/>
                  </a:lnTo>
                  <a:lnTo>
                    <a:pt x="1098" y="1473"/>
                  </a:lnTo>
                  <a:lnTo>
                    <a:pt x="1109" y="1466"/>
                  </a:lnTo>
                  <a:lnTo>
                    <a:pt x="1093" y="1482"/>
                  </a:lnTo>
                  <a:cubicBezTo>
                    <a:pt x="1085" y="1489"/>
                    <a:pt x="1075" y="1493"/>
                    <a:pt x="1064" y="1493"/>
                  </a:cubicBezTo>
                  <a:lnTo>
                    <a:pt x="1048" y="1493"/>
                  </a:lnTo>
                  <a:lnTo>
                    <a:pt x="1032" y="1493"/>
                  </a:lnTo>
                  <a:lnTo>
                    <a:pt x="1068" y="1471"/>
                  </a:lnTo>
                  <a:lnTo>
                    <a:pt x="1052" y="1503"/>
                  </a:lnTo>
                  <a:cubicBezTo>
                    <a:pt x="1050" y="1507"/>
                    <a:pt x="1048" y="1511"/>
                    <a:pt x="1045" y="1514"/>
                  </a:cubicBezTo>
                  <a:lnTo>
                    <a:pt x="1029" y="1530"/>
                  </a:lnTo>
                  <a:cubicBezTo>
                    <a:pt x="1021" y="1537"/>
                    <a:pt x="1011" y="1541"/>
                    <a:pt x="1000" y="1541"/>
                  </a:cubicBezTo>
                  <a:lnTo>
                    <a:pt x="984" y="1541"/>
                  </a:lnTo>
                  <a:lnTo>
                    <a:pt x="968" y="1541"/>
                  </a:lnTo>
                  <a:lnTo>
                    <a:pt x="1006" y="1514"/>
                  </a:lnTo>
                  <a:lnTo>
                    <a:pt x="990" y="1562"/>
                  </a:lnTo>
                  <a:cubicBezTo>
                    <a:pt x="985" y="1578"/>
                    <a:pt x="970" y="1589"/>
                    <a:pt x="952" y="1589"/>
                  </a:cubicBezTo>
                  <a:lnTo>
                    <a:pt x="936" y="1589"/>
                  </a:lnTo>
                  <a:lnTo>
                    <a:pt x="965" y="1578"/>
                  </a:lnTo>
                  <a:lnTo>
                    <a:pt x="949" y="1594"/>
                  </a:lnTo>
                  <a:cubicBezTo>
                    <a:pt x="946" y="1597"/>
                    <a:pt x="942" y="1599"/>
                    <a:pt x="938" y="1601"/>
                  </a:cubicBezTo>
                  <a:lnTo>
                    <a:pt x="906" y="1617"/>
                  </a:lnTo>
                  <a:cubicBezTo>
                    <a:pt x="901" y="1620"/>
                    <a:pt x="895" y="1621"/>
                    <a:pt x="888" y="1621"/>
                  </a:cubicBezTo>
                  <a:lnTo>
                    <a:pt x="872" y="1621"/>
                  </a:lnTo>
                  <a:lnTo>
                    <a:pt x="856" y="1621"/>
                  </a:lnTo>
                  <a:lnTo>
                    <a:pt x="885" y="1610"/>
                  </a:lnTo>
                  <a:lnTo>
                    <a:pt x="869" y="1626"/>
                  </a:lnTo>
                  <a:lnTo>
                    <a:pt x="876" y="1615"/>
                  </a:lnTo>
                  <a:lnTo>
                    <a:pt x="860" y="1647"/>
                  </a:lnTo>
                  <a:cubicBezTo>
                    <a:pt x="853" y="1661"/>
                    <a:pt x="840" y="1669"/>
                    <a:pt x="824" y="1669"/>
                  </a:cubicBezTo>
                  <a:lnTo>
                    <a:pt x="808" y="1669"/>
                  </a:lnTo>
                  <a:lnTo>
                    <a:pt x="837" y="1658"/>
                  </a:lnTo>
                  <a:lnTo>
                    <a:pt x="821" y="1674"/>
                  </a:lnTo>
                  <a:lnTo>
                    <a:pt x="805" y="1690"/>
                  </a:lnTo>
                  <a:cubicBezTo>
                    <a:pt x="797" y="1697"/>
                    <a:pt x="787" y="1701"/>
                    <a:pt x="776" y="1701"/>
                  </a:cubicBezTo>
                  <a:lnTo>
                    <a:pt x="760" y="1701"/>
                  </a:lnTo>
                  <a:lnTo>
                    <a:pt x="789" y="1690"/>
                  </a:lnTo>
                  <a:lnTo>
                    <a:pt x="773" y="1706"/>
                  </a:lnTo>
                  <a:cubicBezTo>
                    <a:pt x="765" y="1713"/>
                    <a:pt x="755" y="1717"/>
                    <a:pt x="744" y="1717"/>
                  </a:cubicBezTo>
                  <a:lnTo>
                    <a:pt x="728" y="1717"/>
                  </a:lnTo>
                  <a:lnTo>
                    <a:pt x="757" y="1706"/>
                  </a:lnTo>
                  <a:lnTo>
                    <a:pt x="741" y="1722"/>
                  </a:lnTo>
                  <a:cubicBezTo>
                    <a:pt x="738" y="1725"/>
                    <a:pt x="734" y="1727"/>
                    <a:pt x="730" y="1729"/>
                  </a:cubicBezTo>
                  <a:lnTo>
                    <a:pt x="698" y="1745"/>
                  </a:lnTo>
                  <a:lnTo>
                    <a:pt x="709" y="1738"/>
                  </a:lnTo>
                  <a:lnTo>
                    <a:pt x="693" y="1754"/>
                  </a:lnTo>
                  <a:lnTo>
                    <a:pt x="700" y="1743"/>
                  </a:lnTo>
                  <a:lnTo>
                    <a:pt x="684" y="1775"/>
                  </a:lnTo>
                  <a:lnTo>
                    <a:pt x="668" y="1807"/>
                  </a:lnTo>
                  <a:cubicBezTo>
                    <a:pt x="661" y="1821"/>
                    <a:pt x="648" y="1829"/>
                    <a:pt x="632" y="1829"/>
                  </a:cubicBezTo>
                  <a:lnTo>
                    <a:pt x="616" y="1829"/>
                  </a:lnTo>
                  <a:lnTo>
                    <a:pt x="600" y="1829"/>
                  </a:lnTo>
                  <a:lnTo>
                    <a:pt x="629" y="1818"/>
                  </a:lnTo>
                  <a:lnTo>
                    <a:pt x="613" y="1834"/>
                  </a:lnTo>
                  <a:cubicBezTo>
                    <a:pt x="605" y="1841"/>
                    <a:pt x="595" y="1845"/>
                    <a:pt x="584" y="1845"/>
                  </a:cubicBezTo>
                  <a:lnTo>
                    <a:pt x="568" y="1845"/>
                  </a:lnTo>
                  <a:lnTo>
                    <a:pt x="597" y="1834"/>
                  </a:lnTo>
                  <a:lnTo>
                    <a:pt x="581" y="1850"/>
                  </a:lnTo>
                  <a:lnTo>
                    <a:pt x="588" y="1839"/>
                  </a:lnTo>
                  <a:lnTo>
                    <a:pt x="572" y="1871"/>
                  </a:lnTo>
                  <a:lnTo>
                    <a:pt x="556" y="1903"/>
                  </a:lnTo>
                  <a:cubicBezTo>
                    <a:pt x="549" y="1917"/>
                    <a:pt x="536" y="1925"/>
                    <a:pt x="520" y="1925"/>
                  </a:cubicBezTo>
                  <a:lnTo>
                    <a:pt x="488" y="1925"/>
                  </a:lnTo>
                  <a:lnTo>
                    <a:pt x="472" y="1925"/>
                  </a:lnTo>
                  <a:lnTo>
                    <a:pt x="456" y="1925"/>
                  </a:lnTo>
                  <a:lnTo>
                    <a:pt x="492" y="1903"/>
                  </a:lnTo>
                  <a:lnTo>
                    <a:pt x="476" y="1935"/>
                  </a:lnTo>
                  <a:cubicBezTo>
                    <a:pt x="469" y="1949"/>
                    <a:pt x="456" y="1957"/>
                    <a:pt x="440" y="1957"/>
                  </a:cubicBezTo>
                  <a:lnTo>
                    <a:pt x="424" y="1957"/>
                  </a:lnTo>
                  <a:lnTo>
                    <a:pt x="453" y="1946"/>
                  </a:lnTo>
                  <a:lnTo>
                    <a:pt x="437" y="1962"/>
                  </a:lnTo>
                  <a:cubicBezTo>
                    <a:pt x="429" y="1969"/>
                    <a:pt x="419" y="1973"/>
                    <a:pt x="408" y="1973"/>
                  </a:cubicBezTo>
                  <a:lnTo>
                    <a:pt x="392" y="1973"/>
                  </a:lnTo>
                  <a:lnTo>
                    <a:pt x="376" y="1973"/>
                  </a:lnTo>
                  <a:lnTo>
                    <a:pt x="360" y="1973"/>
                  </a:lnTo>
                  <a:lnTo>
                    <a:pt x="389" y="1962"/>
                  </a:lnTo>
                  <a:lnTo>
                    <a:pt x="373" y="1978"/>
                  </a:lnTo>
                  <a:lnTo>
                    <a:pt x="357" y="1994"/>
                  </a:lnTo>
                  <a:lnTo>
                    <a:pt x="341" y="2010"/>
                  </a:lnTo>
                  <a:cubicBezTo>
                    <a:pt x="333" y="2017"/>
                    <a:pt x="323" y="2021"/>
                    <a:pt x="312" y="2021"/>
                  </a:cubicBezTo>
                  <a:lnTo>
                    <a:pt x="280" y="2021"/>
                  </a:lnTo>
                  <a:lnTo>
                    <a:pt x="309" y="2010"/>
                  </a:lnTo>
                  <a:lnTo>
                    <a:pt x="293" y="2026"/>
                  </a:lnTo>
                  <a:lnTo>
                    <a:pt x="277" y="2042"/>
                  </a:lnTo>
                  <a:cubicBezTo>
                    <a:pt x="269" y="2049"/>
                    <a:pt x="259" y="2053"/>
                    <a:pt x="248" y="2053"/>
                  </a:cubicBezTo>
                  <a:lnTo>
                    <a:pt x="232" y="2053"/>
                  </a:lnTo>
                  <a:lnTo>
                    <a:pt x="216" y="2053"/>
                  </a:lnTo>
                  <a:lnTo>
                    <a:pt x="200" y="2053"/>
                  </a:lnTo>
                  <a:lnTo>
                    <a:pt x="229" y="2042"/>
                  </a:lnTo>
                  <a:lnTo>
                    <a:pt x="213" y="2058"/>
                  </a:lnTo>
                  <a:lnTo>
                    <a:pt x="220" y="2047"/>
                  </a:lnTo>
                  <a:lnTo>
                    <a:pt x="204" y="2079"/>
                  </a:lnTo>
                  <a:cubicBezTo>
                    <a:pt x="197" y="2093"/>
                    <a:pt x="184" y="2101"/>
                    <a:pt x="168" y="2101"/>
                  </a:cubicBezTo>
                  <a:lnTo>
                    <a:pt x="152" y="2101"/>
                  </a:lnTo>
                  <a:lnTo>
                    <a:pt x="136" y="2101"/>
                  </a:lnTo>
                  <a:lnTo>
                    <a:pt x="165" y="2090"/>
                  </a:lnTo>
                  <a:lnTo>
                    <a:pt x="149" y="2106"/>
                  </a:lnTo>
                  <a:cubicBezTo>
                    <a:pt x="146" y="2109"/>
                    <a:pt x="142" y="2111"/>
                    <a:pt x="138" y="2113"/>
                  </a:cubicBezTo>
                  <a:lnTo>
                    <a:pt x="106" y="2129"/>
                  </a:lnTo>
                  <a:lnTo>
                    <a:pt x="117" y="2122"/>
                  </a:lnTo>
                  <a:lnTo>
                    <a:pt x="101" y="2138"/>
                  </a:lnTo>
                  <a:cubicBezTo>
                    <a:pt x="93" y="2145"/>
                    <a:pt x="83" y="2149"/>
                    <a:pt x="72" y="2149"/>
                  </a:cubicBezTo>
                  <a:lnTo>
                    <a:pt x="56" y="2149"/>
                  </a:lnTo>
                  <a:lnTo>
                    <a:pt x="40" y="2149"/>
                  </a:lnTo>
                  <a:cubicBezTo>
                    <a:pt x="18" y="2149"/>
                    <a:pt x="0" y="2132"/>
                    <a:pt x="0" y="2109"/>
                  </a:cubicBezTo>
                  <a:cubicBezTo>
                    <a:pt x="0" y="2087"/>
                    <a:pt x="18" y="2069"/>
                    <a:pt x="40" y="2069"/>
                  </a:cubicBezTo>
                  <a:close/>
                </a:path>
              </a:pathLst>
            </a:custGeom>
            <a:grpFill/>
            <a:ln w="6350"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1400" dirty="0">
                <a:solidFill>
                  <a:srgbClr val="000000"/>
                </a:solidFill>
                <a:latin typeface="Arial Narrow"/>
                <a:cs typeface="Arial Narrow"/>
              </a:endParaRPr>
            </a:p>
          </p:txBody>
        </p:sp>
        <p:sp>
          <p:nvSpPr>
            <p:cNvPr id="322" name="Freeform 41">
              <a:extLst>
                <a:ext uri="{FF2B5EF4-FFF2-40B4-BE49-F238E27FC236}">
                  <a16:creationId xmlns:a16="http://schemas.microsoft.com/office/drawing/2014/main" id="{52841497-7FB3-4AFF-AEB2-AFE1714581C6}"/>
                </a:ext>
              </a:extLst>
            </p:cNvPr>
            <p:cNvSpPr>
              <a:spLocks/>
            </p:cNvSpPr>
            <p:nvPr/>
          </p:nvSpPr>
          <p:spPr bwMode="auto">
            <a:xfrm>
              <a:off x="2824956" y="3697096"/>
              <a:ext cx="1616251" cy="508732"/>
            </a:xfrm>
            <a:custGeom>
              <a:avLst/>
              <a:gdLst>
                <a:gd name="T0" fmla="*/ 79 w 2951"/>
                <a:gd name="T1" fmla="*/ 1487 h 1623"/>
                <a:gd name="T2" fmla="*/ 203 w 2951"/>
                <a:gd name="T3" fmla="*/ 1427 h 1623"/>
                <a:gd name="T4" fmla="*/ 287 w 2951"/>
                <a:gd name="T5" fmla="*/ 1359 h 1623"/>
                <a:gd name="T6" fmla="*/ 411 w 2951"/>
                <a:gd name="T7" fmla="*/ 1299 h 1623"/>
                <a:gd name="T8" fmla="*/ 463 w 2951"/>
                <a:gd name="T9" fmla="*/ 1279 h 1623"/>
                <a:gd name="T10" fmla="*/ 587 w 2951"/>
                <a:gd name="T11" fmla="*/ 1203 h 1623"/>
                <a:gd name="T12" fmla="*/ 648 w 2951"/>
                <a:gd name="T13" fmla="*/ 1130 h 1623"/>
                <a:gd name="T14" fmla="*/ 735 w 2951"/>
                <a:gd name="T15" fmla="*/ 1055 h 1623"/>
                <a:gd name="T16" fmla="*/ 831 w 2951"/>
                <a:gd name="T17" fmla="*/ 1007 h 1623"/>
                <a:gd name="T18" fmla="*/ 939 w 2951"/>
                <a:gd name="T19" fmla="*/ 931 h 1623"/>
                <a:gd name="T20" fmla="*/ 1000 w 2951"/>
                <a:gd name="T21" fmla="*/ 922 h 1623"/>
                <a:gd name="T22" fmla="*/ 1115 w 2951"/>
                <a:gd name="T23" fmla="*/ 803 h 1623"/>
                <a:gd name="T24" fmla="*/ 1183 w 2951"/>
                <a:gd name="T25" fmla="*/ 767 h 1623"/>
                <a:gd name="T26" fmla="*/ 1323 w 2951"/>
                <a:gd name="T27" fmla="*/ 739 h 1623"/>
                <a:gd name="T28" fmla="*/ 1386 w 2951"/>
                <a:gd name="T29" fmla="*/ 696 h 1623"/>
                <a:gd name="T30" fmla="*/ 1531 w 2951"/>
                <a:gd name="T31" fmla="*/ 643 h 1623"/>
                <a:gd name="T32" fmla="*/ 1611 w 2951"/>
                <a:gd name="T33" fmla="*/ 611 h 1623"/>
                <a:gd name="T34" fmla="*/ 1739 w 2951"/>
                <a:gd name="T35" fmla="*/ 563 h 1623"/>
                <a:gd name="T36" fmla="*/ 1851 w 2951"/>
                <a:gd name="T37" fmla="*/ 499 h 1623"/>
                <a:gd name="T38" fmla="*/ 1896 w 2951"/>
                <a:gd name="T39" fmla="*/ 490 h 1623"/>
                <a:gd name="T40" fmla="*/ 1994 w 2951"/>
                <a:gd name="T41" fmla="*/ 424 h 1623"/>
                <a:gd name="T42" fmla="*/ 2123 w 2951"/>
                <a:gd name="T43" fmla="*/ 387 h 1623"/>
                <a:gd name="T44" fmla="*/ 2218 w 2951"/>
                <a:gd name="T45" fmla="*/ 344 h 1623"/>
                <a:gd name="T46" fmla="*/ 2299 w 2951"/>
                <a:gd name="T47" fmla="*/ 307 h 1623"/>
                <a:gd name="T48" fmla="*/ 2344 w 2951"/>
                <a:gd name="T49" fmla="*/ 282 h 1623"/>
                <a:gd name="T50" fmla="*/ 2491 w 2951"/>
                <a:gd name="T51" fmla="*/ 179 h 1623"/>
                <a:gd name="T52" fmla="*/ 2603 w 2951"/>
                <a:gd name="T53" fmla="*/ 147 h 1623"/>
                <a:gd name="T54" fmla="*/ 2699 w 2951"/>
                <a:gd name="T55" fmla="*/ 99 h 1623"/>
                <a:gd name="T56" fmla="*/ 2811 w 2951"/>
                <a:gd name="T57" fmla="*/ 51 h 1623"/>
                <a:gd name="T58" fmla="*/ 2920 w 2951"/>
                <a:gd name="T59" fmla="*/ 88 h 1623"/>
                <a:gd name="T60" fmla="*/ 2801 w 2951"/>
                <a:gd name="T61" fmla="*/ 152 h 1623"/>
                <a:gd name="T62" fmla="*/ 2687 w 2951"/>
                <a:gd name="T63" fmla="*/ 189 h 1623"/>
                <a:gd name="T64" fmla="*/ 2584 w 2951"/>
                <a:gd name="T65" fmla="*/ 216 h 1623"/>
                <a:gd name="T66" fmla="*/ 2472 w 2951"/>
                <a:gd name="T67" fmla="*/ 296 h 1623"/>
                <a:gd name="T68" fmla="*/ 2347 w 2951"/>
                <a:gd name="T69" fmla="*/ 355 h 1623"/>
                <a:gd name="T70" fmla="*/ 2267 w 2951"/>
                <a:gd name="T71" fmla="*/ 403 h 1623"/>
                <a:gd name="T72" fmla="*/ 2171 w 2951"/>
                <a:gd name="T73" fmla="*/ 435 h 1623"/>
                <a:gd name="T74" fmla="*/ 2091 w 2951"/>
                <a:gd name="T75" fmla="*/ 483 h 1623"/>
                <a:gd name="T76" fmla="*/ 2008 w 2951"/>
                <a:gd name="T77" fmla="*/ 488 h 1623"/>
                <a:gd name="T78" fmla="*/ 1899 w 2951"/>
                <a:gd name="T79" fmla="*/ 563 h 1623"/>
                <a:gd name="T80" fmla="*/ 1837 w 2951"/>
                <a:gd name="T81" fmla="*/ 626 h 1623"/>
                <a:gd name="T82" fmla="*/ 1729 w 2951"/>
                <a:gd name="T83" fmla="*/ 664 h 1623"/>
                <a:gd name="T84" fmla="*/ 1592 w 2951"/>
                <a:gd name="T85" fmla="*/ 696 h 1623"/>
                <a:gd name="T86" fmla="*/ 1467 w 2951"/>
                <a:gd name="T87" fmla="*/ 723 h 1623"/>
                <a:gd name="T88" fmla="*/ 1400 w 2951"/>
                <a:gd name="T89" fmla="*/ 760 h 1623"/>
                <a:gd name="T90" fmla="*/ 1304 w 2951"/>
                <a:gd name="T91" fmla="*/ 824 h 1623"/>
                <a:gd name="T92" fmla="*/ 1208 w 2951"/>
                <a:gd name="T93" fmla="*/ 840 h 1623"/>
                <a:gd name="T94" fmla="*/ 1083 w 2951"/>
                <a:gd name="T95" fmla="*/ 899 h 1623"/>
                <a:gd name="T96" fmla="*/ 987 w 2951"/>
                <a:gd name="T97" fmla="*/ 995 h 1623"/>
                <a:gd name="T98" fmla="*/ 907 w 2951"/>
                <a:gd name="T99" fmla="*/ 1027 h 1623"/>
                <a:gd name="T100" fmla="*/ 840 w 2951"/>
                <a:gd name="T101" fmla="*/ 1080 h 1623"/>
                <a:gd name="T102" fmla="*/ 760 w 2951"/>
                <a:gd name="T103" fmla="*/ 1160 h 1623"/>
                <a:gd name="T104" fmla="*/ 651 w 2951"/>
                <a:gd name="T105" fmla="*/ 1267 h 1623"/>
                <a:gd name="T106" fmla="*/ 555 w 2951"/>
                <a:gd name="T107" fmla="*/ 1315 h 1623"/>
                <a:gd name="T108" fmla="*/ 488 w 2951"/>
                <a:gd name="T109" fmla="*/ 1352 h 1623"/>
                <a:gd name="T110" fmla="*/ 399 w 2951"/>
                <a:gd name="T111" fmla="*/ 1389 h 1623"/>
                <a:gd name="T112" fmla="*/ 267 w 2951"/>
                <a:gd name="T113" fmla="*/ 1443 h 1623"/>
                <a:gd name="T114" fmla="*/ 191 w 2951"/>
                <a:gd name="T115" fmla="*/ 1485 h 1623"/>
                <a:gd name="T116" fmla="*/ 104 w 2951"/>
                <a:gd name="T117" fmla="*/ 1560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51" h="1623">
                  <a:moveTo>
                    <a:pt x="15" y="1551"/>
                  </a:moveTo>
                  <a:lnTo>
                    <a:pt x="31" y="1535"/>
                  </a:lnTo>
                  <a:lnTo>
                    <a:pt x="24" y="1546"/>
                  </a:lnTo>
                  <a:lnTo>
                    <a:pt x="40" y="1514"/>
                  </a:lnTo>
                  <a:cubicBezTo>
                    <a:pt x="42" y="1510"/>
                    <a:pt x="44" y="1506"/>
                    <a:pt x="47" y="1503"/>
                  </a:cubicBezTo>
                  <a:lnTo>
                    <a:pt x="63" y="1487"/>
                  </a:lnTo>
                  <a:cubicBezTo>
                    <a:pt x="71" y="1480"/>
                    <a:pt x="81" y="1475"/>
                    <a:pt x="91" y="1475"/>
                  </a:cubicBezTo>
                  <a:lnTo>
                    <a:pt x="107" y="1475"/>
                  </a:lnTo>
                  <a:lnTo>
                    <a:pt x="79" y="1487"/>
                  </a:lnTo>
                  <a:lnTo>
                    <a:pt x="95" y="1471"/>
                  </a:lnTo>
                  <a:cubicBezTo>
                    <a:pt x="103" y="1464"/>
                    <a:pt x="113" y="1459"/>
                    <a:pt x="123" y="1459"/>
                  </a:cubicBezTo>
                  <a:lnTo>
                    <a:pt x="139" y="1459"/>
                  </a:lnTo>
                  <a:lnTo>
                    <a:pt x="104" y="1482"/>
                  </a:lnTo>
                  <a:lnTo>
                    <a:pt x="120" y="1450"/>
                  </a:lnTo>
                  <a:cubicBezTo>
                    <a:pt x="126" y="1436"/>
                    <a:pt x="140" y="1427"/>
                    <a:pt x="155" y="1427"/>
                  </a:cubicBezTo>
                  <a:lnTo>
                    <a:pt x="171" y="1427"/>
                  </a:lnTo>
                  <a:lnTo>
                    <a:pt x="187" y="1427"/>
                  </a:lnTo>
                  <a:lnTo>
                    <a:pt x="203" y="1427"/>
                  </a:lnTo>
                  <a:lnTo>
                    <a:pt x="175" y="1439"/>
                  </a:lnTo>
                  <a:lnTo>
                    <a:pt x="207" y="1407"/>
                  </a:lnTo>
                  <a:lnTo>
                    <a:pt x="223" y="1391"/>
                  </a:lnTo>
                  <a:lnTo>
                    <a:pt x="239" y="1375"/>
                  </a:lnTo>
                  <a:cubicBezTo>
                    <a:pt x="247" y="1368"/>
                    <a:pt x="257" y="1363"/>
                    <a:pt x="267" y="1363"/>
                  </a:cubicBezTo>
                  <a:lnTo>
                    <a:pt x="283" y="1363"/>
                  </a:lnTo>
                  <a:lnTo>
                    <a:pt x="299" y="1363"/>
                  </a:lnTo>
                  <a:lnTo>
                    <a:pt x="271" y="1375"/>
                  </a:lnTo>
                  <a:lnTo>
                    <a:pt x="287" y="1359"/>
                  </a:lnTo>
                  <a:lnTo>
                    <a:pt x="303" y="1343"/>
                  </a:lnTo>
                  <a:cubicBezTo>
                    <a:pt x="311" y="1336"/>
                    <a:pt x="321" y="1331"/>
                    <a:pt x="331" y="1331"/>
                  </a:cubicBezTo>
                  <a:lnTo>
                    <a:pt x="347" y="1331"/>
                  </a:lnTo>
                  <a:lnTo>
                    <a:pt x="363" y="1331"/>
                  </a:lnTo>
                  <a:lnTo>
                    <a:pt x="328" y="1354"/>
                  </a:lnTo>
                  <a:lnTo>
                    <a:pt x="344" y="1322"/>
                  </a:lnTo>
                  <a:cubicBezTo>
                    <a:pt x="350" y="1308"/>
                    <a:pt x="364" y="1299"/>
                    <a:pt x="379" y="1299"/>
                  </a:cubicBezTo>
                  <a:lnTo>
                    <a:pt x="395" y="1299"/>
                  </a:lnTo>
                  <a:lnTo>
                    <a:pt x="411" y="1299"/>
                  </a:lnTo>
                  <a:lnTo>
                    <a:pt x="394" y="1304"/>
                  </a:lnTo>
                  <a:lnTo>
                    <a:pt x="426" y="1288"/>
                  </a:lnTo>
                  <a:cubicBezTo>
                    <a:pt x="431" y="1285"/>
                    <a:pt x="437" y="1283"/>
                    <a:pt x="443" y="1283"/>
                  </a:cubicBezTo>
                  <a:lnTo>
                    <a:pt x="459" y="1283"/>
                  </a:lnTo>
                  <a:lnTo>
                    <a:pt x="431" y="1295"/>
                  </a:lnTo>
                  <a:lnTo>
                    <a:pt x="447" y="1279"/>
                  </a:lnTo>
                  <a:cubicBezTo>
                    <a:pt x="455" y="1272"/>
                    <a:pt x="465" y="1267"/>
                    <a:pt x="475" y="1267"/>
                  </a:cubicBezTo>
                  <a:lnTo>
                    <a:pt x="491" y="1267"/>
                  </a:lnTo>
                  <a:lnTo>
                    <a:pt x="463" y="1279"/>
                  </a:lnTo>
                  <a:lnTo>
                    <a:pt x="479" y="1263"/>
                  </a:lnTo>
                  <a:lnTo>
                    <a:pt x="495" y="1247"/>
                  </a:lnTo>
                  <a:cubicBezTo>
                    <a:pt x="503" y="1240"/>
                    <a:pt x="513" y="1235"/>
                    <a:pt x="523" y="1235"/>
                  </a:cubicBezTo>
                  <a:lnTo>
                    <a:pt x="539" y="1235"/>
                  </a:lnTo>
                  <a:lnTo>
                    <a:pt x="555" y="1235"/>
                  </a:lnTo>
                  <a:lnTo>
                    <a:pt x="520" y="1258"/>
                  </a:lnTo>
                  <a:lnTo>
                    <a:pt x="536" y="1226"/>
                  </a:lnTo>
                  <a:cubicBezTo>
                    <a:pt x="542" y="1212"/>
                    <a:pt x="556" y="1203"/>
                    <a:pt x="571" y="1203"/>
                  </a:cubicBezTo>
                  <a:lnTo>
                    <a:pt x="587" y="1203"/>
                  </a:lnTo>
                  <a:lnTo>
                    <a:pt x="603" y="1203"/>
                  </a:lnTo>
                  <a:lnTo>
                    <a:pt x="586" y="1208"/>
                  </a:lnTo>
                  <a:lnTo>
                    <a:pt x="618" y="1192"/>
                  </a:lnTo>
                  <a:cubicBezTo>
                    <a:pt x="623" y="1189"/>
                    <a:pt x="629" y="1187"/>
                    <a:pt x="635" y="1187"/>
                  </a:cubicBezTo>
                  <a:lnTo>
                    <a:pt x="651" y="1187"/>
                  </a:lnTo>
                  <a:lnTo>
                    <a:pt x="614" y="1215"/>
                  </a:lnTo>
                  <a:lnTo>
                    <a:pt x="630" y="1167"/>
                  </a:lnTo>
                  <a:cubicBezTo>
                    <a:pt x="630" y="1165"/>
                    <a:pt x="631" y="1163"/>
                    <a:pt x="632" y="1162"/>
                  </a:cubicBezTo>
                  <a:lnTo>
                    <a:pt x="648" y="1130"/>
                  </a:lnTo>
                  <a:cubicBezTo>
                    <a:pt x="654" y="1116"/>
                    <a:pt x="668" y="1107"/>
                    <a:pt x="683" y="1107"/>
                  </a:cubicBezTo>
                  <a:lnTo>
                    <a:pt x="699" y="1107"/>
                  </a:lnTo>
                  <a:lnTo>
                    <a:pt x="715" y="1107"/>
                  </a:lnTo>
                  <a:lnTo>
                    <a:pt x="687" y="1119"/>
                  </a:lnTo>
                  <a:lnTo>
                    <a:pt x="703" y="1103"/>
                  </a:lnTo>
                  <a:lnTo>
                    <a:pt x="719" y="1087"/>
                  </a:lnTo>
                  <a:lnTo>
                    <a:pt x="712" y="1098"/>
                  </a:lnTo>
                  <a:lnTo>
                    <a:pt x="728" y="1066"/>
                  </a:lnTo>
                  <a:cubicBezTo>
                    <a:pt x="730" y="1062"/>
                    <a:pt x="732" y="1058"/>
                    <a:pt x="735" y="1055"/>
                  </a:cubicBezTo>
                  <a:lnTo>
                    <a:pt x="751" y="1039"/>
                  </a:lnTo>
                  <a:cubicBezTo>
                    <a:pt x="759" y="1032"/>
                    <a:pt x="769" y="1027"/>
                    <a:pt x="779" y="1027"/>
                  </a:cubicBezTo>
                  <a:lnTo>
                    <a:pt x="795" y="1027"/>
                  </a:lnTo>
                  <a:lnTo>
                    <a:pt x="767" y="1039"/>
                  </a:lnTo>
                  <a:lnTo>
                    <a:pt x="783" y="1023"/>
                  </a:lnTo>
                  <a:cubicBezTo>
                    <a:pt x="791" y="1016"/>
                    <a:pt x="801" y="1011"/>
                    <a:pt x="811" y="1011"/>
                  </a:cubicBezTo>
                  <a:lnTo>
                    <a:pt x="843" y="1011"/>
                  </a:lnTo>
                  <a:lnTo>
                    <a:pt x="815" y="1023"/>
                  </a:lnTo>
                  <a:lnTo>
                    <a:pt x="831" y="1007"/>
                  </a:lnTo>
                  <a:lnTo>
                    <a:pt x="847" y="991"/>
                  </a:lnTo>
                  <a:lnTo>
                    <a:pt x="840" y="1002"/>
                  </a:lnTo>
                  <a:lnTo>
                    <a:pt x="856" y="970"/>
                  </a:lnTo>
                  <a:cubicBezTo>
                    <a:pt x="862" y="956"/>
                    <a:pt x="876" y="947"/>
                    <a:pt x="891" y="947"/>
                  </a:cubicBezTo>
                  <a:lnTo>
                    <a:pt x="907" y="947"/>
                  </a:lnTo>
                  <a:lnTo>
                    <a:pt x="879" y="959"/>
                  </a:lnTo>
                  <a:lnTo>
                    <a:pt x="895" y="943"/>
                  </a:lnTo>
                  <a:cubicBezTo>
                    <a:pt x="903" y="936"/>
                    <a:pt x="913" y="931"/>
                    <a:pt x="923" y="931"/>
                  </a:cubicBezTo>
                  <a:lnTo>
                    <a:pt x="939" y="931"/>
                  </a:lnTo>
                  <a:lnTo>
                    <a:pt x="955" y="931"/>
                  </a:lnTo>
                  <a:lnTo>
                    <a:pt x="971" y="931"/>
                  </a:lnTo>
                  <a:lnTo>
                    <a:pt x="943" y="943"/>
                  </a:lnTo>
                  <a:lnTo>
                    <a:pt x="959" y="927"/>
                  </a:lnTo>
                  <a:cubicBezTo>
                    <a:pt x="967" y="920"/>
                    <a:pt x="977" y="915"/>
                    <a:pt x="987" y="915"/>
                  </a:cubicBezTo>
                  <a:lnTo>
                    <a:pt x="1003" y="915"/>
                  </a:lnTo>
                  <a:lnTo>
                    <a:pt x="986" y="920"/>
                  </a:lnTo>
                  <a:lnTo>
                    <a:pt x="1018" y="904"/>
                  </a:lnTo>
                  <a:lnTo>
                    <a:pt x="1000" y="922"/>
                  </a:lnTo>
                  <a:lnTo>
                    <a:pt x="1016" y="890"/>
                  </a:lnTo>
                  <a:lnTo>
                    <a:pt x="1032" y="858"/>
                  </a:lnTo>
                  <a:cubicBezTo>
                    <a:pt x="1034" y="854"/>
                    <a:pt x="1036" y="850"/>
                    <a:pt x="1039" y="847"/>
                  </a:cubicBezTo>
                  <a:lnTo>
                    <a:pt x="1055" y="831"/>
                  </a:lnTo>
                  <a:cubicBezTo>
                    <a:pt x="1063" y="824"/>
                    <a:pt x="1073" y="819"/>
                    <a:pt x="1083" y="819"/>
                  </a:cubicBezTo>
                  <a:lnTo>
                    <a:pt x="1099" y="819"/>
                  </a:lnTo>
                  <a:lnTo>
                    <a:pt x="1071" y="831"/>
                  </a:lnTo>
                  <a:lnTo>
                    <a:pt x="1087" y="815"/>
                  </a:lnTo>
                  <a:cubicBezTo>
                    <a:pt x="1095" y="808"/>
                    <a:pt x="1105" y="803"/>
                    <a:pt x="1115" y="803"/>
                  </a:cubicBezTo>
                  <a:lnTo>
                    <a:pt x="1131" y="803"/>
                  </a:lnTo>
                  <a:lnTo>
                    <a:pt x="1147" y="803"/>
                  </a:lnTo>
                  <a:lnTo>
                    <a:pt x="1119" y="815"/>
                  </a:lnTo>
                  <a:lnTo>
                    <a:pt x="1135" y="799"/>
                  </a:lnTo>
                  <a:lnTo>
                    <a:pt x="1151" y="783"/>
                  </a:lnTo>
                  <a:cubicBezTo>
                    <a:pt x="1159" y="776"/>
                    <a:pt x="1169" y="771"/>
                    <a:pt x="1179" y="771"/>
                  </a:cubicBezTo>
                  <a:lnTo>
                    <a:pt x="1195" y="771"/>
                  </a:lnTo>
                  <a:lnTo>
                    <a:pt x="1167" y="783"/>
                  </a:lnTo>
                  <a:lnTo>
                    <a:pt x="1183" y="767"/>
                  </a:lnTo>
                  <a:cubicBezTo>
                    <a:pt x="1191" y="760"/>
                    <a:pt x="1201" y="755"/>
                    <a:pt x="1211" y="755"/>
                  </a:cubicBezTo>
                  <a:lnTo>
                    <a:pt x="1243" y="755"/>
                  </a:lnTo>
                  <a:lnTo>
                    <a:pt x="1259" y="755"/>
                  </a:lnTo>
                  <a:lnTo>
                    <a:pt x="1275" y="755"/>
                  </a:lnTo>
                  <a:lnTo>
                    <a:pt x="1247" y="767"/>
                  </a:lnTo>
                  <a:lnTo>
                    <a:pt x="1263" y="751"/>
                  </a:lnTo>
                  <a:cubicBezTo>
                    <a:pt x="1271" y="744"/>
                    <a:pt x="1281" y="739"/>
                    <a:pt x="1291" y="739"/>
                  </a:cubicBezTo>
                  <a:lnTo>
                    <a:pt x="1307" y="739"/>
                  </a:lnTo>
                  <a:lnTo>
                    <a:pt x="1323" y="739"/>
                  </a:lnTo>
                  <a:lnTo>
                    <a:pt x="1339" y="739"/>
                  </a:lnTo>
                  <a:lnTo>
                    <a:pt x="1304" y="762"/>
                  </a:lnTo>
                  <a:lnTo>
                    <a:pt x="1320" y="730"/>
                  </a:lnTo>
                  <a:cubicBezTo>
                    <a:pt x="1322" y="726"/>
                    <a:pt x="1324" y="722"/>
                    <a:pt x="1327" y="719"/>
                  </a:cubicBezTo>
                  <a:lnTo>
                    <a:pt x="1343" y="703"/>
                  </a:lnTo>
                  <a:cubicBezTo>
                    <a:pt x="1351" y="696"/>
                    <a:pt x="1361" y="691"/>
                    <a:pt x="1371" y="691"/>
                  </a:cubicBezTo>
                  <a:lnTo>
                    <a:pt x="1387" y="691"/>
                  </a:lnTo>
                  <a:lnTo>
                    <a:pt x="1403" y="691"/>
                  </a:lnTo>
                  <a:lnTo>
                    <a:pt x="1386" y="696"/>
                  </a:lnTo>
                  <a:lnTo>
                    <a:pt x="1418" y="680"/>
                  </a:lnTo>
                  <a:lnTo>
                    <a:pt x="1407" y="687"/>
                  </a:lnTo>
                  <a:lnTo>
                    <a:pt x="1423" y="671"/>
                  </a:lnTo>
                  <a:lnTo>
                    <a:pt x="1439" y="655"/>
                  </a:lnTo>
                  <a:cubicBezTo>
                    <a:pt x="1447" y="648"/>
                    <a:pt x="1457" y="643"/>
                    <a:pt x="1467" y="643"/>
                  </a:cubicBezTo>
                  <a:lnTo>
                    <a:pt x="1483" y="643"/>
                  </a:lnTo>
                  <a:lnTo>
                    <a:pt x="1499" y="643"/>
                  </a:lnTo>
                  <a:lnTo>
                    <a:pt x="1515" y="643"/>
                  </a:lnTo>
                  <a:lnTo>
                    <a:pt x="1531" y="643"/>
                  </a:lnTo>
                  <a:lnTo>
                    <a:pt x="1503" y="655"/>
                  </a:lnTo>
                  <a:lnTo>
                    <a:pt x="1519" y="639"/>
                  </a:lnTo>
                  <a:cubicBezTo>
                    <a:pt x="1527" y="632"/>
                    <a:pt x="1537" y="627"/>
                    <a:pt x="1547" y="627"/>
                  </a:cubicBezTo>
                  <a:lnTo>
                    <a:pt x="1563" y="627"/>
                  </a:lnTo>
                  <a:lnTo>
                    <a:pt x="1535" y="639"/>
                  </a:lnTo>
                  <a:lnTo>
                    <a:pt x="1551" y="623"/>
                  </a:lnTo>
                  <a:cubicBezTo>
                    <a:pt x="1559" y="616"/>
                    <a:pt x="1569" y="611"/>
                    <a:pt x="1579" y="611"/>
                  </a:cubicBezTo>
                  <a:lnTo>
                    <a:pt x="1595" y="611"/>
                  </a:lnTo>
                  <a:lnTo>
                    <a:pt x="1611" y="611"/>
                  </a:lnTo>
                  <a:lnTo>
                    <a:pt x="1643" y="611"/>
                  </a:lnTo>
                  <a:lnTo>
                    <a:pt x="1659" y="611"/>
                  </a:lnTo>
                  <a:lnTo>
                    <a:pt x="1675" y="611"/>
                  </a:lnTo>
                  <a:lnTo>
                    <a:pt x="1691" y="611"/>
                  </a:lnTo>
                  <a:lnTo>
                    <a:pt x="1654" y="639"/>
                  </a:lnTo>
                  <a:lnTo>
                    <a:pt x="1670" y="591"/>
                  </a:lnTo>
                  <a:cubicBezTo>
                    <a:pt x="1675" y="574"/>
                    <a:pt x="1690" y="563"/>
                    <a:pt x="1707" y="563"/>
                  </a:cubicBezTo>
                  <a:lnTo>
                    <a:pt x="1723" y="563"/>
                  </a:lnTo>
                  <a:lnTo>
                    <a:pt x="1739" y="563"/>
                  </a:lnTo>
                  <a:lnTo>
                    <a:pt x="1755" y="563"/>
                  </a:lnTo>
                  <a:lnTo>
                    <a:pt x="1771" y="563"/>
                  </a:lnTo>
                  <a:lnTo>
                    <a:pt x="1787" y="563"/>
                  </a:lnTo>
                  <a:lnTo>
                    <a:pt x="1803" y="563"/>
                  </a:lnTo>
                  <a:lnTo>
                    <a:pt x="1770" y="581"/>
                  </a:lnTo>
                  <a:lnTo>
                    <a:pt x="1802" y="533"/>
                  </a:lnTo>
                  <a:cubicBezTo>
                    <a:pt x="1804" y="531"/>
                    <a:pt x="1805" y="529"/>
                    <a:pt x="1807" y="527"/>
                  </a:cubicBezTo>
                  <a:lnTo>
                    <a:pt x="1823" y="511"/>
                  </a:lnTo>
                  <a:cubicBezTo>
                    <a:pt x="1831" y="504"/>
                    <a:pt x="1841" y="499"/>
                    <a:pt x="1851" y="499"/>
                  </a:cubicBezTo>
                  <a:lnTo>
                    <a:pt x="1867" y="499"/>
                  </a:lnTo>
                  <a:lnTo>
                    <a:pt x="1839" y="511"/>
                  </a:lnTo>
                  <a:lnTo>
                    <a:pt x="1855" y="495"/>
                  </a:lnTo>
                  <a:cubicBezTo>
                    <a:pt x="1863" y="488"/>
                    <a:pt x="1873" y="483"/>
                    <a:pt x="1883" y="483"/>
                  </a:cubicBezTo>
                  <a:lnTo>
                    <a:pt x="1899" y="483"/>
                  </a:lnTo>
                  <a:lnTo>
                    <a:pt x="1915" y="483"/>
                  </a:lnTo>
                  <a:lnTo>
                    <a:pt x="1887" y="495"/>
                  </a:lnTo>
                  <a:lnTo>
                    <a:pt x="1903" y="479"/>
                  </a:lnTo>
                  <a:lnTo>
                    <a:pt x="1896" y="490"/>
                  </a:lnTo>
                  <a:lnTo>
                    <a:pt x="1912" y="458"/>
                  </a:lnTo>
                  <a:cubicBezTo>
                    <a:pt x="1918" y="444"/>
                    <a:pt x="1932" y="435"/>
                    <a:pt x="1947" y="435"/>
                  </a:cubicBezTo>
                  <a:lnTo>
                    <a:pt x="1963" y="435"/>
                  </a:lnTo>
                  <a:lnTo>
                    <a:pt x="1935" y="447"/>
                  </a:lnTo>
                  <a:lnTo>
                    <a:pt x="1951" y="431"/>
                  </a:lnTo>
                  <a:cubicBezTo>
                    <a:pt x="1959" y="424"/>
                    <a:pt x="1969" y="419"/>
                    <a:pt x="1979" y="419"/>
                  </a:cubicBezTo>
                  <a:lnTo>
                    <a:pt x="1995" y="419"/>
                  </a:lnTo>
                  <a:lnTo>
                    <a:pt x="2011" y="419"/>
                  </a:lnTo>
                  <a:lnTo>
                    <a:pt x="1994" y="424"/>
                  </a:lnTo>
                  <a:lnTo>
                    <a:pt x="2026" y="408"/>
                  </a:lnTo>
                  <a:cubicBezTo>
                    <a:pt x="2031" y="405"/>
                    <a:pt x="2037" y="403"/>
                    <a:pt x="2043" y="403"/>
                  </a:cubicBezTo>
                  <a:lnTo>
                    <a:pt x="2059" y="403"/>
                  </a:lnTo>
                  <a:lnTo>
                    <a:pt x="2075" y="403"/>
                  </a:lnTo>
                  <a:lnTo>
                    <a:pt x="2091" y="403"/>
                  </a:lnTo>
                  <a:lnTo>
                    <a:pt x="2063" y="415"/>
                  </a:lnTo>
                  <a:lnTo>
                    <a:pt x="2079" y="399"/>
                  </a:lnTo>
                  <a:cubicBezTo>
                    <a:pt x="2087" y="392"/>
                    <a:pt x="2097" y="387"/>
                    <a:pt x="2107" y="387"/>
                  </a:cubicBezTo>
                  <a:lnTo>
                    <a:pt x="2123" y="387"/>
                  </a:lnTo>
                  <a:lnTo>
                    <a:pt x="2139" y="387"/>
                  </a:lnTo>
                  <a:lnTo>
                    <a:pt x="2104" y="410"/>
                  </a:lnTo>
                  <a:lnTo>
                    <a:pt x="2120" y="378"/>
                  </a:lnTo>
                  <a:cubicBezTo>
                    <a:pt x="2126" y="364"/>
                    <a:pt x="2140" y="355"/>
                    <a:pt x="2155" y="355"/>
                  </a:cubicBezTo>
                  <a:lnTo>
                    <a:pt x="2171" y="355"/>
                  </a:lnTo>
                  <a:lnTo>
                    <a:pt x="2187" y="355"/>
                  </a:lnTo>
                  <a:lnTo>
                    <a:pt x="2203" y="355"/>
                  </a:lnTo>
                  <a:lnTo>
                    <a:pt x="2186" y="360"/>
                  </a:lnTo>
                  <a:lnTo>
                    <a:pt x="2218" y="344"/>
                  </a:lnTo>
                  <a:cubicBezTo>
                    <a:pt x="2223" y="341"/>
                    <a:pt x="2229" y="339"/>
                    <a:pt x="2235" y="339"/>
                  </a:cubicBezTo>
                  <a:lnTo>
                    <a:pt x="2251" y="339"/>
                  </a:lnTo>
                  <a:lnTo>
                    <a:pt x="2223" y="351"/>
                  </a:lnTo>
                  <a:lnTo>
                    <a:pt x="2239" y="335"/>
                  </a:lnTo>
                  <a:cubicBezTo>
                    <a:pt x="2247" y="328"/>
                    <a:pt x="2257" y="323"/>
                    <a:pt x="2267" y="323"/>
                  </a:cubicBezTo>
                  <a:lnTo>
                    <a:pt x="2283" y="323"/>
                  </a:lnTo>
                  <a:lnTo>
                    <a:pt x="2255" y="335"/>
                  </a:lnTo>
                  <a:lnTo>
                    <a:pt x="2271" y="319"/>
                  </a:lnTo>
                  <a:cubicBezTo>
                    <a:pt x="2279" y="312"/>
                    <a:pt x="2289" y="307"/>
                    <a:pt x="2299" y="307"/>
                  </a:cubicBezTo>
                  <a:lnTo>
                    <a:pt x="2315" y="307"/>
                  </a:lnTo>
                  <a:lnTo>
                    <a:pt x="2287" y="319"/>
                  </a:lnTo>
                  <a:lnTo>
                    <a:pt x="2303" y="303"/>
                  </a:lnTo>
                  <a:lnTo>
                    <a:pt x="2319" y="287"/>
                  </a:lnTo>
                  <a:cubicBezTo>
                    <a:pt x="2327" y="280"/>
                    <a:pt x="2337" y="275"/>
                    <a:pt x="2347" y="275"/>
                  </a:cubicBezTo>
                  <a:lnTo>
                    <a:pt x="2363" y="275"/>
                  </a:lnTo>
                  <a:lnTo>
                    <a:pt x="2335" y="287"/>
                  </a:lnTo>
                  <a:lnTo>
                    <a:pt x="2351" y="271"/>
                  </a:lnTo>
                  <a:lnTo>
                    <a:pt x="2344" y="282"/>
                  </a:lnTo>
                  <a:lnTo>
                    <a:pt x="2360" y="250"/>
                  </a:lnTo>
                  <a:cubicBezTo>
                    <a:pt x="2366" y="236"/>
                    <a:pt x="2380" y="227"/>
                    <a:pt x="2395" y="227"/>
                  </a:cubicBezTo>
                  <a:lnTo>
                    <a:pt x="2411" y="227"/>
                  </a:lnTo>
                  <a:lnTo>
                    <a:pt x="2443" y="227"/>
                  </a:lnTo>
                  <a:lnTo>
                    <a:pt x="2415" y="239"/>
                  </a:lnTo>
                  <a:lnTo>
                    <a:pt x="2431" y="223"/>
                  </a:lnTo>
                  <a:lnTo>
                    <a:pt x="2447" y="207"/>
                  </a:lnTo>
                  <a:lnTo>
                    <a:pt x="2463" y="191"/>
                  </a:lnTo>
                  <a:cubicBezTo>
                    <a:pt x="2471" y="184"/>
                    <a:pt x="2481" y="179"/>
                    <a:pt x="2491" y="179"/>
                  </a:cubicBezTo>
                  <a:lnTo>
                    <a:pt x="2507" y="179"/>
                  </a:lnTo>
                  <a:lnTo>
                    <a:pt x="2523" y="179"/>
                  </a:lnTo>
                  <a:lnTo>
                    <a:pt x="2495" y="191"/>
                  </a:lnTo>
                  <a:lnTo>
                    <a:pt x="2511" y="175"/>
                  </a:lnTo>
                  <a:lnTo>
                    <a:pt x="2527" y="159"/>
                  </a:lnTo>
                  <a:cubicBezTo>
                    <a:pt x="2535" y="152"/>
                    <a:pt x="2545" y="147"/>
                    <a:pt x="2555" y="147"/>
                  </a:cubicBezTo>
                  <a:lnTo>
                    <a:pt x="2571" y="147"/>
                  </a:lnTo>
                  <a:lnTo>
                    <a:pt x="2587" y="147"/>
                  </a:lnTo>
                  <a:lnTo>
                    <a:pt x="2603" y="147"/>
                  </a:lnTo>
                  <a:lnTo>
                    <a:pt x="2586" y="152"/>
                  </a:lnTo>
                  <a:lnTo>
                    <a:pt x="2618" y="136"/>
                  </a:lnTo>
                  <a:cubicBezTo>
                    <a:pt x="2623" y="133"/>
                    <a:pt x="2629" y="131"/>
                    <a:pt x="2635" y="131"/>
                  </a:cubicBezTo>
                  <a:lnTo>
                    <a:pt x="2651" y="131"/>
                  </a:lnTo>
                  <a:lnTo>
                    <a:pt x="2616" y="154"/>
                  </a:lnTo>
                  <a:lnTo>
                    <a:pt x="2632" y="122"/>
                  </a:lnTo>
                  <a:cubicBezTo>
                    <a:pt x="2638" y="108"/>
                    <a:pt x="2652" y="99"/>
                    <a:pt x="2667" y="99"/>
                  </a:cubicBezTo>
                  <a:lnTo>
                    <a:pt x="2683" y="99"/>
                  </a:lnTo>
                  <a:lnTo>
                    <a:pt x="2699" y="99"/>
                  </a:lnTo>
                  <a:lnTo>
                    <a:pt x="2715" y="99"/>
                  </a:lnTo>
                  <a:lnTo>
                    <a:pt x="2731" y="99"/>
                  </a:lnTo>
                  <a:lnTo>
                    <a:pt x="2747" y="99"/>
                  </a:lnTo>
                  <a:lnTo>
                    <a:pt x="2763" y="99"/>
                  </a:lnTo>
                  <a:lnTo>
                    <a:pt x="2726" y="127"/>
                  </a:lnTo>
                  <a:lnTo>
                    <a:pt x="2742" y="79"/>
                  </a:lnTo>
                  <a:cubicBezTo>
                    <a:pt x="2747" y="62"/>
                    <a:pt x="2762" y="51"/>
                    <a:pt x="2779" y="51"/>
                  </a:cubicBezTo>
                  <a:lnTo>
                    <a:pt x="2795" y="51"/>
                  </a:lnTo>
                  <a:lnTo>
                    <a:pt x="2811" y="51"/>
                  </a:lnTo>
                  <a:lnTo>
                    <a:pt x="2843" y="51"/>
                  </a:lnTo>
                  <a:lnTo>
                    <a:pt x="2859" y="51"/>
                  </a:lnTo>
                  <a:lnTo>
                    <a:pt x="2831" y="63"/>
                  </a:lnTo>
                  <a:lnTo>
                    <a:pt x="2847" y="47"/>
                  </a:lnTo>
                  <a:lnTo>
                    <a:pt x="2863" y="31"/>
                  </a:lnTo>
                  <a:lnTo>
                    <a:pt x="2879" y="15"/>
                  </a:lnTo>
                  <a:cubicBezTo>
                    <a:pt x="2895" y="0"/>
                    <a:pt x="2920" y="0"/>
                    <a:pt x="2936" y="15"/>
                  </a:cubicBezTo>
                  <a:cubicBezTo>
                    <a:pt x="2951" y="31"/>
                    <a:pt x="2951" y="56"/>
                    <a:pt x="2936" y="72"/>
                  </a:cubicBezTo>
                  <a:lnTo>
                    <a:pt x="2920" y="88"/>
                  </a:lnTo>
                  <a:lnTo>
                    <a:pt x="2904" y="104"/>
                  </a:lnTo>
                  <a:lnTo>
                    <a:pt x="2888" y="120"/>
                  </a:lnTo>
                  <a:cubicBezTo>
                    <a:pt x="2880" y="127"/>
                    <a:pt x="2870" y="131"/>
                    <a:pt x="2859" y="131"/>
                  </a:cubicBezTo>
                  <a:lnTo>
                    <a:pt x="2843" y="131"/>
                  </a:lnTo>
                  <a:lnTo>
                    <a:pt x="2811" y="131"/>
                  </a:lnTo>
                  <a:lnTo>
                    <a:pt x="2795" y="131"/>
                  </a:lnTo>
                  <a:lnTo>
                    <a:pt x="2779" y="131"/>
                  </a:lnTo>
                  <a:lnTo>
                    <a:pt x="2817" y="104"/>
                  </a:lnTo>
                  <a:lnTo>
                    <a:pt x="2801" y="152"/>
                  </a:lnTo>
                  <a:cubicBezTo>
                    <a:pt x="2796" y="168"/>
                    <a:pt x="2781" y="179"/>
                    <a:pt x="2763" y="179"/>
                  </a:cubicBezTo>
                  <a:lnTo>
                    <a:pt x="2747" y="179"/>
                  </a:lnTo>
                  <a:lnTo>
                    <a:pt x="2731" y="179"/>
                  </a:lnTo>
                  <a:lnTo>
                    <a:pt x="2715" y="179"/>
                  </a:lnTo>
                  <a:lnTo>
                    <a:pt x="2699" y="179"/>
                  </a:lnTo>
                  <a:lnTo>
                    <a:pt x="2683" y="179"/>
                  </a:lnTo>
                  <a:lnTo>
                    <a:pt x="2667" y="179"/>
                  </a:lnTo>
                  <a:lnTo>
                    <a:pt x="2703" y="157"/>
                  </a:lnTo>
                  <a:lnTo>
                    <a:pt x="2687" y="189"/>
                  </a:lnTo>
                  <a:cubicBezTo>
                    <a:pt x="2680" y="203"/>
                    <a:pt x="2667" y="211"/>
                    <a:pt x="2651" y="211"/>
                  </a:cubicBezTo>
                  <a:lnTo>
                    <a:pt x="2635" y="211"/>
                  </a:lnTo>
                  <a:lnTo>
                    <a:pt x="2653" y="207"/>
                  </a:lnTo>
                  <a:lnTo>
                    <a:pt x="2621" y="223"/>
                  </a:lnTo>
                  <a:cubicBezTo>
                    <a:pt x="2616" y="226"/>
                    <a:pt x="2610" y="227"/>
                    <a:pt x="2603" y="227"/>
                  </a:cubicBezTo>
                  <a:lnTo>
                    <a:pt x="2587" y="227"/>
                  </a:lnTo>
                  <a:lnTo>
                    <a:pt x="2571" y="227"/>
                  </a:lnTo>
                  <a:lnTo>
                    <a:pt x="2555" y="227"/>
                  </a:lnTo>
                  <a:lnTo>
                    <a:pt x="2584" y="216"/>
                  </a:lnTo>
                  <a:lnTo>
                    <a:pt x="2568" y="232"/>
                  </a:lnTo>
                  <a:lnTo>
                    <a:pt x="2552" y="248"/>
                  </a:lnTo>
                  <a:cubicBezTo>
                    <a:pt x="2544" y="255"/>
                    <a:pt x="2534" y="259"/>
                    <a:pt x="2523" y="259"/>
                  </a:cubicBezTo>
                  <a:lnTo>
                    <a:pt x="2507" y="259"/>
                  </a:lnTo>
                  <a:lnTo>
                    <a:pt x="2491" y="259"/>
                  </a:lnTo>
                  <a:lnTo>
                    <a:pt x="2520" y="248"/>
                  </a:lnTo>
                  <a:lnTo>
                    <a:pt x="2504" y="264"/>
                  </a:lnTo>
                  <a:lnTo>
                    <a:pt x="2488" y="280"/>
                  </a:lnTo>
                  <a:lnTo>
                    <a:pt x="2472" y="296"/>
                  </a:lnTo>
                  <a:cubicBezTo>
                    <a:pt x="2464" y="303"/>
                    <a:pt x="2454" y="307"/>
                    <a:pt x="2443" y="307"/>
                  </a:cubicBezTo>
                  <a:lnTo>
                    <a:pt x="2411" y="307"/>
                  </a:lnTo>
                  <a:lnTo>
                    <a:pt x="2395" y="307"/>
                  </a:lnTo>
                  <a:lnTo>
                    <a:pt x="2431" y="285"/>
                  </a:lnTo>
                  <a:lnTo>
                    <a:pt x="2415" y="317"/>
                  </a:lnTo>
                  <a:cubicBezTo>
                    <a:pt x="2413" y="321"/>
                    <a:pt x="2411" y="325"/>
                    <a:pt x="2408" y="328"/>
                  </a:cubicBezTo>
                  <a:lnTo>
                    <a:pt x="2392" y="344"/>
                  </a:lnTo>
                  <a:cubicBezTo>
                    <a:pt x="2384" y="351"/>
                    <a:pt x="2374" y="355"/>
                    <a:pt x="2363" y="355"/>
                  </a:cubicBezTo>
                  <a:lnTo>
                    <a:pt x="2347" y="355"/>
                  </a:lnTo>
                  <a:lnTo>
                    <a:pt x="2376" y="344"/>
                  </a:lnTo>
                  <a:lnTo>
                    <a:pt x="2360" y="360"/>
                  </a:lnTo>
                  <a:lnTo>
                    <a:pt x="2344" y="376"/>
                  </a:lnTo>
                  <a:cubicBezTo>
                    <a:pt x="2336" y="383"/>
                    <a:pt x="2326" y="387"/>
                    <a:pt x="2315" y="387"/>
                  </a:cubicBezTo>
                  <a:lnTo>
                    <a:pt x="2299" y="387"/>
                  </a:lnTo>
                  <a:lnTo>
                    <a:pt x="2328" y="376"/>
                  </a:lnTo>
                  <a:lnTo>
                    <a:pt x="2312" y="392"/>
                  </a:lnTo>
                  <a:cubicBezTo>
                    <a:pt x="2304" y="399"/>
                    <a:pt x="2294" y="403"/>
                    <a:pt x="2283" y="403"/>
                  </a:cubicBezTo>
                  <a:lnTo>
                    <a:pt x="2267" y="403"/>
                  </a:lnTo>
                  <a:lnTo>
                    <a:pt x="2296" y="392"/>
                  </a:lnTo>
                  <a:lnTo>
                    <a:pt x="2280" y="408"/>
                  </a:lnTo>
                  <a:cubicBezTo>
                    <a:pt x="2272" y="415"/>
                    <a:pt x="2262" y="419"/>
                    <a:pt x="2251" y="419"/>
                  </a:cubicBezTo>
                  <a:lnTo>
                    <a:pt x="2235" y="419"/>
                  </a:lnTo>
                  <a:lnTo>
                    <a:pt x="2253" y="415"/>
                  </a:lnTo>
                  <a:lnTo>
                    <a:pt x="2221" y="431"/>
                  </a:lnTo>
                  <a:cubicBezTo>
                    <a:pt x="2216" y="434"/>
                    <a:pt x="2210" y="435"/>
                    <a:pt x="2203" y="435"/>
                  </a:cubicBezTo>
                  <a:lnTo>
                    <a:pt x="2187" y="435"/>
                  </a:lnTo>
                  <a:lnTo>
                    <a:pt x="2171" y="435"/>
                  </a:lnTo>
                  <a:lnTo>
                    <a:pt x="2155" y="435"/>
                  </a:lnTo>
                  <a:lnTo>
                    <a:pt x="2191" y="413"/>
                  </a:lnTo>
                  <a:lnTo>
                    <a:pt x="2175" y="445"/>
                  </a:lnTo>
                  <a:cubicBezTo>
                    <a:pt x="2168" y="459"/>
                    <a:pt x="2155" y="467"/>
                    <a:pt x="2139" y="467"/>
                  </a:cubicBezTo>
                  <a:lnTo>
                    <a:pt x="2123" y="467"/>
                  </a:lnTo>
                  <a:lnTo>
                    <a:pt x="2107" y="467"/>
                  </a:lnTo>
                  <a:lnTo>
                    <a:pt x="2136" y="456"/>
                  </a:lnTo>
                  <a:lnTo>
                    <a:pt x="2120" y="472"/>
                  </a:lnTo>
                  <a:cubicBezTo>
                    <a:pt x="2112" y="479"/>
                    <a:pt x="2102" y="483"/>
                    <a:pt x="2091" y="483"/>
                  </a:cubicBezTo>
                  <a:lnTo>
                    <a:pt x="2075" y="483"/>
                  </a:lnTo>
                  <a:lnTo>
                    <a:pt x="2059" y="483"/>
                  </a:lnTo>
                  <a:lnTo>
                    <a:pt x="2043" y="483"/>
                  </a:lnTo>
                  <a:lnTo>
                    <a:pt x="2061" y="479"/>
                  </a:lnTo>
                  <a:lnTo>
                    <a:pt x="2029" y="495"/>
                  </a:lnTo>
                  <a:cubicBezTo>
                    <a:pt x="2024" y="498"/>
                    <a:pt x="2018" y="499"/>
                    <a:pt x="2011" y="499"/>
                  </a:cubicBezTo>
                  <a:lnTo>
                    <a:pt x="1995" y="499"/>
                  </a:lnTo>
                  <a:lnTo>
                    <a:pt x="1979" y="499"/>
                  </a:lnTo>
                  <a:lnTo>
                    <a:pt x="2008" y="488"/>
                  </a:lnTo>
                  <a:lnTo>
                    <a:pt x="1992" y="504"/>
                  </a:lnTo>
                  <a:cubicBezTo>
                    <a:pt x="1984" y="511"/>
                    <a:pt x="1974" y="515"/>
                    <a:pt x="1963" y="515"/>
                  </a:cubicBezTo>
                  <a:lnTo>
                    <a:pt x="1947" y="515"/>
                  </a:lnTo>
                  <a:lnTo>
                    <a:pt x="1983" y="493"/>
                  </a:lnTo>
                  <a:lnTo>
                    <a:pt x="1967" y="525"/>
                  </a:lnTo>
                  <a:cubicBezTo>
                    <a:pt x="1965" y="529"/>
                    <a:pt x="1963" y="533"/>
                    <a:pt x="1960" y="536"/>
                  </a:cubicBezTo>
                  <a:lnTo>
                    <a:pt x="1944" y="552"/>
                  </a:lnTo>
                  <a:cubicBezTo>
                    <a:pt x="1936" y="559"/>
                    <a:pt x="1926" y="563"/>
                    <a:pt x="1915" y="563"/>
                  </a:cubicBezTo>
                  <a:lnTo>
                    <a:pt x="1899" y="563"/>
                  </a:lnTo>
                  <a:lnTo>
                    <a:pt x="1883" y="563"/>
                  </a:lnTo>
                  <a:lnTo>
                    <a:pt x="1912" y="552"/>
                  </a:lnTo>
                  <a:lnTo>
                    <a:pt x="1896" y="568"/>
                  </a:lnTo>
                  <a:cubicBezTo>
                    <a:pt x="1888" y="575"/>
                    <a:pt x="1878" y="579"/>
                    <a:pt x="1867" y="579"/>
                  </a:cubicBezTo>
                  <a:lnTo>
                    <a:pt x="1851" y="579"/>
                  </a:lnTo>
                  <a:lnTo>
                    <a:pt x="1880" y="568"/>
                  </a:lnTo>
                  <a:lnTo>
                    <a:pt x="1864" y="584"/>
                  </a:lnTo>
                  <a:lnTo>
                    <a:pt x="1869" y="578"/>
                  </a:lnTo>
                  <a:lnTo>
                    <a:pt x="1837" y="626"/>
                  </a:lnTo>
                  <a:cubicBezTo>
                    <a:pt x="1829" y="637"/>
                    <a:pt x="1817" y="643"/>
                    <a:pt x="1803" y="643"/>
                  </a:cubicBezTo>
                  <a:lnTo>
                    <a:pt x="1787" y="643"/>
                  </a:lnTo>
                  <a:lnTo>
                    <a:pt x="1771" y="643"/>
                  </a:lnTo>
                  <a:lnTo>
                    <a:pt x="1755" y="643"/>
                  </a:lnTo>
                  <a:lnTo>
                    <a:pt x="1739" y="643"/>
                  </a:lnTo>
                  <a:lnTo>
                    <a:pt x="1723" y="643"/>
                  </a:lnTo>
                  <a:lnTo>
                    <a:pt x="1707" y="643"/>
                  </a:lnTo>
                  <a:lnTo>
                    <a:pt x="1745" y="616"/>
                  </a:lnTo>
                  <a:lnTo>
                    <a:pt x="1729" y="664"/>
                  </a:lnTo>
                  <a:cubicBezTo>
                    <a:pt x="1724" y="680"/>
                    <a:pt x="1709" y="691"/>
                    <a:pt x="1691" y="691"/>
                  </a:cubicBezTo>
                  <a:lnTo>
                    <a:pt x="1675" y="691"/>
                  </a:lnTo>
                  <a:lnTo>
                    <a:pt x="1659" y="691"/>
                  </a:lnTo>
                  <a:lnTo>
                    <a:pt x="1643" y="691"/>
                  </a:lnTo>
                  <a:lnTo>
                    <a:pt x="1611" y="691"/>
                  </a:lnTo>
                  <a:lnTo>
                    <a:pt x="1595" y="691"/>
                  </a:lnTo>
                  <a:lnTo>
                    <a:pt x="1579" y="691"/>
                  </a:lnTo>
                  <a:lnTo>
                    <a:pt x="1608" y="680"/>
                  </a:lnTo>
                  <a:lnTo>
                    <a:pt x="1592" y="696"/>
                  </a:lnTo>
                  <a:cubicBezTo>
                    <a:pt x="1584" y="703"/>
                    <a:pt x="1574" y="707"/>
                    <a:pt x="1563" y="707"/>
                  </a:cubicBezTo>
                  <a:lnTo>
                    <a:pt x="1547" y="707"/>
                  </a:lnTo>
                  <a:lnTo>
                    <a:pt x="1576" y="696"/>
                  </a:lnTo>
                  <a:lnTo>
                    <a:pt x="1560" y="712"/>
                  </a:lnTo>
                  <a:cubicBezTo>
                    <a:pt x="1552" y="719"/>
                    <a:pt x="1542" y="723"/>
                    <a:pt x="1531" y="723"/>
                  </a:cubicBezTo>
                  <a:lnTo>
                    <a:pt x="1515" y="723"/>
                  </a:lnTo>
                  <a:lnTo>
                    <a:pt x="1499" y="723"/>
                  </a:lnTo>
                  <a:lnTo>
                    <a:pt x="1483" y="723"/>
                  </a:lnTo>
                  <a:lnTo>
                    <a:pt x="1467" y="723"/>
                  </a:lnTo>
                  <a:lnTo>
                    <a:pt x="1496" y="712"/>
                  </a:lnTo>
                  <a:lnTo>
                    <a:pt x="1480" y="728"/>
                  </a:lnTo>
                  <a:lnTo>
                    <a:pt x="1464" y="744"/>
                  </a:lnTo>
                  <a:cubicBezTo>
                    <a:pt x="1461" y="747"/>
                    <a:pt x="1457" y="749"/>
                    <a:pt x="1453" y="751"/>
                  </a:cubicBezTo>
                  <a:lnTo>
                    <a:pt x="1421" y="767"/>
                  </a:lnTo>
                  <a:cubicBezTo>
                    <a:pt x="1416" y="770"/>
                    <a:pt x="1410" y="771"/>
                    <a:pt x="1403" y="771"/>
                  </a:cubicBezTo>
                  <a:lnTo>
                    <a:pt x="1387" y="771"/>
                  </a:lnTo>
                  <a:lnTo>
                    <a:pt x="1371" y="771"/>
                  </a:lnTo>
                  <a:lnTo>
                    <a:pt x="1400" y="760"/>
                  </a:lnTo>
                  <a:lnTo>
                    <a:pt x="1384" y="776"/>
                  </a:lnTo>
                  <a:lnTo>
                    <a:pt x="1391" y="765"/>
                  </a:lnTo>
                  <a:lnTo>
                    <a:pt x="1375" y="797"/>
                  </a:lnTo>
                  <a:cubicBezTo>
                    <a:pt x="1368" y="811"/>
                    <a:pt x="1355" y="819"/>
                    <a:pt x="1339" y="819"/>
                  </a:cubicBezTo>
                  <a:lnTo>
                    <a:pt x="1323" y="819"/>
                  </a:lnTo>
                  <a:lnTo>
                    <a:pt x="1307" y="819"/>
                  </a:lnTo>
                  <a:lnTo>
                    <a:pt x="1291" y="819"/>
                  </a:lnTo>
                  <a:lnTo>
                    <a:pt x="1320" y="808"/>
                  </a:lnTo>
                  <a:lnTo>
                    <a:pt x="1304" y="824"/>
                  </a:lnTo>
                  <a:cubicBezTo>
                    <a:pt x="1296" y="831"/>
                    <a:pt x="1286" y="835"/>
                    <a:pt x="1275" y="835"/>
                  </a:cubicBezTo>
                  <a:lnTo>
                    <a:pt x="1259" y="835"/>
                  </a:lnTo>
                  <a:lnTo>
                    <a:pt x="1243" y="835"/>
                  </a:lnTo>
                  <a:lnTo>
                    <a:pt x="1211" y="835"/>
                  </a:lnTo>
                  <a:lnTo>
                    <a:pt x="1240" y="824"/>
                  </a:lnTo>
                  <a:lnTo>
                    <a:pt x="1224" y="840"/>
                  </a:lnTo>
                  <a:cubicBezTo>
                    <a:pt x="1216" y="847"/>
                    <a:pt x="1206" y="851"/>
                    <a:pt x="1195" y="851"/>
                  </a:cubicBezTo>
                  <a:lnTo>
                    <a:pt x="1179" y="851"/>
                  </a:lnTo>
                  <a:lnTo>
                    <a:pt x="1208" y="840"/>
                  </a:lnTo>
                  <a:lnTo>
                    <a:pt x="1192" y="856"/>
                  </a:lnTo>
                  <a:lnTo>
                    <a:pt x="1176" y="872"/>
                  </a:lnTo>
                  <a:cubicBezTo>
                    <a:pt x="1168" y="879"/>
                    <a:pt x="1158" y="883"/>
                    <a:pt x="1147" y="883"/>
                  </a:cubicBezTo>
                  <a:lnTo>
                    <a:pt x="1131" y="883"/>
                  </a:lnTo>
                  <a:lnTo>
                    <a:pt x="1115" y="883"/>
                  </a:lnTo>
                  <a:lnTo>
                    <a:pt x="1144" y="872"/>
                  </a:lnTo>
                  <a:lnTo>
                    <a:pt x="1128" y="888"/>
                  </a:lnTo>
                  <a:cubicBezTo>
                    <a:pt x="1120" y="895"/>
                    <a:pt x="1110" y="899"/>
                    <a:pt x="1099" y="899"/>
                  </a:cubicBezTo>
                  <a:lnTo>
                    <a:pt x="1083" y="899"/>
                  </a:lnTo>
                  <a:lnTo>
                    <a:pt x="1112" y="888"/>
                  </a:lnTo>
                  <a:lnTo>
                    <a:pt x="1096" y="904"/>
                  </a:lnTo>
                  <a:lnTo>
                    <a:pt x="1103" y="893"/>
                  </a:lnTo>
                  <a:lnTo>
                    <a:pt x="1087" y="925"/>
                  </a:lnTo>
                  <a:lnTo>
                    <a:pt x="1071" y="957"/>
                  </a:lnTo>
                  <a:cubicBezTo>
                    <a:pt x="1067" y="965"/>
                    <a:pt x="1061" y="971"/>
                    <a:pt x="1053" y="975"/>
                  </a:cubicBezTo>
                  <a:lnTo>
                    <a:pt x="1021" y="991"/>
                  </a:lnTo>
                  <a:cubicBezTo>
                    <a:pt x="1016" y="994"/>
                    <a:pt x="1010" y="995"/>
                    <a:pt x="1003" y="995"/>
                  </a:cubicBezTo>
                  <a:lnTo>
                    <a:pt x="987" y="995"/>
                  </a:lnTo>
                  <a:lnTo>
                    <a:pt x="1016" y="984"/>
                  </a:lnTo>
                  <a:lnTo>
                    <a:pt x="1000" y="1000"/>
                  </a:lnTo>
                  <a:cubicBezTo>
                    <a:pt x="992" y="1007"/>
                    <a:pt x="982" y="1011"/>
                    <a:pt x="971" y="1011"/>
                  </a:cubicBezTo>
                  <a:lnTo>
                    <a:pt x="955" y="1011"/>
                  </a:lnTo>
                  <a:lnTo>
                    <a:pt x="939" y="1011"/>
                  </a:lnTo>
                  <a:lnTo>
                    <a:pt x="923" y="1011"/>
                  </a:lnTo>
                  <a:lnTo>
                    <a:pt x="952" y="1000"/>
                  </a:lnTo>
                  <a:lnTo>
                    <a:pt x="936" y="1016"/>
                  </a:lnTo>
                  <a:cubicBezTo>
                    <a:pt x="928" y="1023"/>
                    <a:pt x="918" y="1027"/>
                    <a:pt x="907" y="1027"/>
                  </a:cubicBezTo>
                  <a:lnTo>
                    <a:pt x="891" y="1027"/>
                  </a:lnTo>
                  <a:lnTo>
                    <a:pt x="927" y="1005"/>
                  </a:lnTo>
                  <a:lnTo>
                    <a:pt x="911" y="1037"/>
                  </a:lnTo>
                  <a:cubicBezTo>
                    <a:pt x="909" y="1041"/>
                    <a:pt x="907" y="1045"/>
                    <a:pt x="904" y="1048"/>
                  </a:cubicBezTo>
                  <a:lnTo>
                    <a:pt x="888" y="1064"/>
                  </a:lnTo>
                  <a:lnTo>
                    <a:pt x="872" y="1080"/>
                  </a:lnTo>
                  <a:cubicBezTo>
                    <a:pt x="864" y="1087"/>
                    <a:pt x="854" y="1091"/>
                    <a:pt x="843" y="1091"/>
                  </a:cubicBezTo>
                  <a:lnTo>
                    <a:pt x="811" y="1091"/>
                  </a:lnTo>
                  <a:lnTo>
                    <a:pt x="840" y="1080"/>
                  </a:lnTo>
                  <a:lnTo>
                    <a:pt x="824" y="1096"/>
                  </a:lnTo>
                  <a:cubicBezTo>
                    <a:pt x="816" y="1103"/>
                    <a:pt x="806" y="1107"/>
                    <a:pt x="795" y="1107"/>
                  </a:cubicBezTo>
                  <a:lnTo>
                    <a:pt x="779" y="1107"/>
                  </a:lnTo>
                  <a:lnTo>
                    <a:pt x="808" y="1096"/>
                  </a:lnTo>
                  <a:lnTo>
                    <a:pt x="792" y="1112"/>
                  </a:lnTo>
                  <a:lnTo>
                    <a:pt x="799" y="1101"/>
                  </a:lnTo>
                  <a:lnTo>
                    <a:pt x="783" y="1133"/>
                  </a:lnTo>
                  <a:cubicBezTo>
                    <a:pt x="781" y="1137"/>
                    <a:pt x="779" y="1141"/>
                    <a:pt x="776" y="1144"/>
                  </a:cubicBezTo>
                  <a:lnTo>
                    <a:pt x="760" y="1160"/>
                  </a:lnTo>
                  <a:lnTo>
                    <a:pt x="744" y="1176"/>
                  </a:lnTo>
                  <a:cubicBezTo>
                    <a:pt x="736" y="1183"/>
                    <a:pt x="726" y="1187"/>
                    <a:pt x="715" y="1187"/>
                  </a:cubicBezTo>
                  <a:lnTo>
                    <a:pt x="699" y="1187"/>
                  </a:lnTo>
                  <a:lnTo>
                    <a:pt x="683" y="1187"/>
                  </a:lnTo>
                  <a:lnTo>
                    <a:pt x="719" y="1165"/>
                  </a:lnTo>
                  <a:lnTo>
                    <a:pt x="703" y="1197"/>
                  </a:lnTo>
                  <a:lnTo>
                    <a:pt x="705" y="1192"/>
                  </a:lnTo>
                  <a:lnTo>
                    <a:pt x="689" y="1240"/>
                  </a:lnTo>
                  <a:cubicBezTo>
                    <a:pt x="684" y="1256"/>
                    <a:pt x="669" y="1267"/>
                    <a:pt x="651" y="1267"/>
                  </a:cubicBezTo>
                  <a:lnTo>
                    <a:pt x="635" y="1267"/>
                  </a:lnTo>
                  <a:lnTo>
                    <a:pt x="653" y="1263"/>
                  </a:lnTo>
                  <a:lnTo>
                    <a:pt x="621" y="1279"/>
                  </a:lnTo>
                  <a:cubicBezTo>
                    <a:pt x="616" y="1282"/>
                    <a:pt x="610" y="1283"/>
                    <a:pt x="603" y="1283"/>
                  </a:cubicBezTo>
                  <a:lnTo>
                    <a:pt x="587" y="1283"/>
                  </a:lnTo>
                  <a:lnTo>
                    <a:pt x="571" y="1283"/>
                  </a:lnTo>
                  <a:lnTo>
                    <a:pt x="607" y="1261"/>
                  </a:lnTo>
                  <a:lnTo>
                    <a:pt x="591" y="1293"/>
                  </a:lnTo>
                  <a:cubicBezTo>
                    <a:pt x="584" y="1307"/>
                    <a:pt x="571" y="1315"/>
                    <a:pt x="555" y="1315"/>
                  </a:cubicBezTo>
                  <a:lnTo>
                    <a:pt x="539" y="1315"/>
                  </a:lnTo>
                  <a:lnTo>
                    <a:pt x="523" y="1315"/>
                  </a:lnTo>
                  <a:lnTo>
                    <a:pt x="552" y="1304"/>
                  </a:lnTo>
                  <a:lnTo>
                    <a:pt x="536" y="1320"/>
                  </a:lnTo>
                  <a:lnTo>
                    <a:pt x="520" y="1336"/>
                  </a:lnTo>
                  <a:cubicBezTo>
                    <a:pt x="512" y="1343"/>
                    <a:pt x="502" y="1347"/>
                    <a:pt x="491" y="1347"/>
                  </a:cubicBezTo>
                  <a:lnTo>
                    <a:pt x="475" y="1347"/>
                  </a:lnTo>
                  <a:lnTo>
                    <a:pt x="504" y="1336"/>
                  </a:lnTo>
                  <a:lnTo>
                    <a:pt x="488" y="1352"/>
                  </a:lnTo>
                  <a:cubicBezTo>
                    <a:pt x="480" y="1359"/>
                    <a:pt x="470" y="1363"/>
                    <a:pt x="459" y="1363"/>
                  </a:cubicBezTo>
                  <a:lnTo>
                    <a:pt x="443" y="1363"/>
                  </a:lnTo>
                  <a:lnTo>
                    <a:pt x="461" y="1359"/>
                  </a:lnTo>
                  <a:lnTo>
                    <a:pt x="429" y="1375"/>
                  </a:lnTo>
                  <a:cubicBezTo>
                    <a:pt x="424" y="1378"/>
                    <a:pt x="418" y="1379"/>
                    <a:pt x="411" y="1379"/>
                  </a:cubicBezTo>
                  <a:lnTo>
                    <a:pt x="395" y="1379"/>
                  </a:lnTo>
                  <a:lnTo>
                    <a:pt x="379" y="1379"/>
                  </a:lnTo>
                  <a:lnTo>
                    <a:pt x="415" y="1357"/>
                  </a:lnTo>
                  <a:lnTo>
                    <a:pt x="399" y="1389"/>
                  </a:lnTo>
                  <a:cubicBezTo>
                    <a:pt x="392" y="1403"/>
                    <a:pt x="379" y="1411"/>
                    <a:pt x="363" y="1411"/>
                  </a:cubicBezTo>
                  <a:lnTo>
                    <a:pt x="347" y="1411"/>
                  </a:lnTo>
                  <a:lnTo>
                    <a:pt x="331" y="1411"/>
                  </a:lnTo>
                  <a:lnTo>
                    <a:pt x="360" y="1400"/>
                  </a:lnTo>
                  <a:lnTo>
                    <a:pt x="344" y="1416"/>
                  </a:lnTo>
                  <a:lnTo>
                    <a:pt x="328" y="1432"/>
                  </a:lnTo>
                  <a:cubicBezTo>
                    <a:pt x="320" y="1439"/>
                    <a:pt x="310" y="1443"/>
                    <a:pt x="299" y="1443"/>
                  </a:cubicBezTo>
                  <a:lnTo>
                    <a:pt x="283" y="1443"/>
                  </a:lnTo>
                  <a:lnTo>
                    <a:pt x="267" y="1443"/>
                  </a:lnTo>
                  <a:lnTo>
                    <a:pt x="296" y="1432"/>
                  </a:lnTo>
                  <a:lnTo>
                    <a:pt x="280" y="1448"/>
                  </a:lnTo>
                  <a:lnTo>
                    <a:pt x="264" y="1464"/>
                  </a:lnTo>
                  <a:lnTo>
                    <a:pt x="232" y="1496"/>
                  </a:lnTo>
                  <a:cubicBezTo>
                    <a:pt x="224" y="1503"/>
                    <a:pt x="214" y="1507"/>
                    <a:pt x="203" y="1507"/>
                  </a:cubicBezTo>
                  <a:lnTo>
                    <a:pt x="187" y="1507"/>
                  </a:lnTo>
                  <a:lnTo>
                    <a:pt x="171" y="1507"/>
                  </a:lnTo>
                  <a:lnTo>
                    <a:pt x="155" y="1507"/>
                  </a:lnTo>
                  <a:lnTo>
                    <a:pt x="191" y="1485"/>
                  </a:lnTo>
                  <a:lnTo>
                    <a:pt x="175" y="1517"/>
                  </a:lnTo>
                  <a:cubicBezTo>
                    <a:pt x="168" y="1531"/>
                    <a:pt x="155" y="1539"/>
                    <a:pt x="139" y="1539"/>
                  </a:cubicBezTo>
                  <a:lnTo>
                    <a:pt x="123" y="1539"/>
                  </a:lnTo>
                  <a:lnTo>
                    <a:pt x="152" y="1528"/>
                  </a:lnTo>
                  <a:lnTo>
                    <a:pt x="136" y="1544"/>
                  </a:lnTo>
                  <a:cubicBezTo>
                    <a:pt x="128" y="1551"/>
                    <a:pt x="118" y="1555"/>
                    <a:pt x="107" y="1555"/>
                  </a:cubicBezTo>
                  <a:lnTo>
                    <a:pt x="91" y="1555"/>
                  </a:lnTo>
                  <a:lnTo>
                    <a:pt x="120" y="1544"/>
                  </a:lnTo>
                  <a:lnTo>
                    <a:pt x="104" y="1560"/>
                  </a:lnTo>
                  <a:lnTo>
                    <a:pt x="111" y="1549"/>
                  </a:lnTo>
                  <a:lnTo>
                    <a:pt x="95" y="1581"/>
                  </a:lnTo>
                  <a:cubicBezTo>
                    <a:pt x="93" y="1585"/>
                    <a:pt x="91" y="1589"/>
                    <a:pt x="88" y="1592"/>
                  </a:cubicBezTo>
                  <a:lnTo>
                    <a:pt x="72" y="1608"/>
                  </a:lnTo>
                  <a:cubicBezTo>
                    <a:pt x="56" y="1623"/>
                    <a:pt x="31" y="1623"/>
                    <a:pt x="15" y="1608"/>
                  </a:cubicBezTo>
                  <a:cubicBezTo>
                    <a:pt x="0" y="1592"/>
                    <a:pt x="0" y="1567"/>
                    <a:pt x="15" y="1551"/>
                  </a:cubicBezTo>
                  <a:close/>
                </a:path>
              </a:pathLst>
            </a:custGeom>
            <a:grpFill/>
            <a:ln w="6350" cap="flat">
              <a:solidFill>
                <a:srgbClr val="51118E"/>
              </a:solidFill>
              <a:prstDash val="solid"/>
              <a:bevel/>
              <a:headEnd/>
              <a:tailEnd/>
            </a:ln>
          </p:spPr>
          <p:txBody>
            <a:bodyPr vert="horz" wrap="square" lIns="91440" tIns="45720" rIns="91440" bIns="45720" numCol="1" anchor="ctr" anchorCtr="0" compatLnSpc="1">
              <a:prstTxWarp prst="textNoShape">
                <a:avLst/>
              </a:prstTxWarp>
            </a:bodyPr>
            <a:lstStyle/>
            <a:p>
              <a:pPr defTabSz="914400"/>
              <a:endParaRPr lang="en-US" sz="1400" dirty="0">
                <a:solidFill>
                  <a:srgbClr val="000000"/>
                </a:solidFill>
                <a:latin typeface="Arial Narrow"/>
                <a:cs typeface="Arial Narrow"/>
              </a:endParaRPr>
            </a:p>
          </p:txBody>
        </p:sp>
      </p:grpSp>
      <p:sp>
        <p:nvSpPr>
          <p:cNvPr id="323" name="Rectangle 322">
            <a:extLst>
              <a:ext uri="{FF2B5EF4-FFF2-40B4-BE49-F238E27FC236}">
                <a16:creationId xmlns:a16="http://schemas.microsoft.com/office/drawing/2014/main" id="{029B6C26-D047-4842-B885-3FC1E64AED3D}"/>
              </a:ext>
            </a:extLst>
          </p:cNvPr>
          <p:cNvSpPr/>
          <p:nvPr/>
        </p:nvSpPr>
        <p:spPr>
          <a:xfrm>
            <a:off x="563769" y="1304672"/>
            <a:ext cx="3962400" cy="400110"/>
          </a:xfrm>
          <a:prstGeom prst="rect">
            <a:avLst/>
          </a:prstGeom>
          <a:noFill/>
        </p:spPr>
        <p:txBody>
          <a:bodyPr wrap="square">
            <a:spAutoFit/>
          </a:bodyPr>
          <a:lstStyle/>
          <a:p>
            <a:pPr algn="ctr" defTabSz="914400">
              <a:spcBef>
                <a:spcPts val="200"/>
              </a:spcBef>
            </a:pPr>
            <a:r>
              <a:rPr lang="en-US" sz="2000" b="1" dirty="0">
                <a:solidFill>
                  <a:srgbClr val="51118E"/>
                </a:solidFill>
                <a:latin typeface="Arial Narrow"/>
                <a:cs typeface="Arial Narrow"/>
              </a:rPr>
              <a:t>Year 1: </a:t>
            </a:r>
            <a:r>
              <a:rPr lang="en-US" sz="2000" b="1" dirty="0">
                <a:solidFill>
                  <a:srgbClr val="51118E"/>
                </a:solidFill>
                <a:latin typeface="Arial Narrow"/>
                <a:ea typeface="Times New Roman" panose="02020603050405020304" pitchFamily="18" charset="0"/>
                <a:cs typeface="Arial Narrow"/>
              </a:rPr>
              <a:t>RRR </a:t>
            </a:r>
            <a:r>
              <a:rPr lang="pl-PL" sz="2000" b="1" dirty="0">
                <a:solidFill>
                  <a:srgbClr val="51118E"/>
                </a:solidFill>
                <a:latin typeface="Arial Narrow"/>
                <a:ea typeface="Times New Roman" panose="02020603050405020304" pitchFamily="18" charset="0"/>
                <a:cs typeface="Arial Narrow"/>
              </a:rPr>
              <a:t>16%</a:t>
            </a:r>
          </a:p>
        </p:txBody>
      </p:sp>
      <p:grpSp>
        <p:nvGrpSpPr>
          <p:cNvPr id="324" name="Group 323">
            <a:extLst>
              <a:ext uri="{FF2B5EF4-FFF2-40B4-BE49-F238E27FC236}">
                <a16:creationId xmlns:a16="http://schemas.microsoft.com/office/drawing/2014/main" id="{DABF5EB9-563D-4F27-873B-5FD1EE1FA701}"/>
              </a:ext>
            </a:extLst>
          </p:cNvPr>
          <p:cNvGrpSpPr/>
          <p:nvPr/>
        </p:nvGrpSpPr>
        <p:grpSpPr>
          <a:xfrm>
            <a:off x="5380505" y="2409304"/>
            <a:ext cx="3478740" cy="2522232"/>
            <a:chOff x="5380505" y="2330725"/>
            <a:chExt cx="3478740" cy="2522232"/>
          </a:xfrm>
          <a:solidFill>
            <a:schemeClr val="tx1">
              <a:lumMod val="65000"/>
              <a:lumOff val="35000"/>
            </a:schemeClr>
          </a:solidFill>
        </p:grpSpPr>
        <p:sp>
          <p:nvSpPr>
            <p:cNvPr id="325" name="Freeform 11">
              <a:extLst>
                <a:ext uri="{FF2B5EF4-FFF2-40B4-BE49-F238E27FC236}">
                  <a16:creationId xmlns:a16="http://schemas.microsoft.com/office/drawing/2014/main" id="{927A958D-6879-48AA-8662-729D97E6CC94}"/>
                </a:ext>
              </a:extLst>
            </p:cNvPr>
            <p:cNvSpPr>
              <a:spLocks/>
            </p:cNvSpPr>
            <p:nvPr/>
          </p:nvSpPr>
          <p:spPr bwMode="auto">
            <a:xfrm>
              <a:off x="5380505" y="4112581"/>
              <a:ext cx="968556" cy="740376"/>
            </a:xfrm>
            <a:custGeom>
              <a:avLst/>
              <a:gdLst>
                <a:gd name="T0" fmla="*/ 129 w 3685"/>
                <a:gd name="T1" fmla="*/ 2236 h 2358"/>
                <a:gd name="T2" fmla="*/ 232 w 3685"/>
                <a:gd name="T3" fmla="*/ 2172 h 2358"/>
                <a:gd name="T4" fmla="*/ 369 w 3685"/>
                <a:gd name="T5" fmla="*/ 2060 h 2358"/>
                <a:gd name="T6" fmla="*/ 497 w 3685"/>
                <a:gd name="T7" fmla="*/ 1964 h 2358"/>
                <a:gd name="T8" fmla="*/ 636 w 3685"/>
                <a:gd name="T9" fmla="*/ 1877 h 2358"/>
                <a:gd name="T10" fmla="*/ 765 w 3685"/>
                <a:gd name="T11" fmla="*/ 1792 h 2358"/>
                <a:gd name="T12" fmla="*/ 909 w 3685"/>
                <a:gd name="T13" fmla="*/ 1728 h 2358"/>
                <a:gd name="T14" fmla="*/ 1021 w 3685"/>
                <a:gd name="T15" fmla="*/ 1632 h 2358"/>
                <a:gd name="T16" fmla="*/ 1105 w 3685"/>
                <a:gd name="T17" fmla="*/ 1548 h 2358"/>
                <a:gd name="T18" fmla="*/ 1233 w 3685"/>
                <a:gd name="T19" fmla="*/ 1436 h 2358"/>
                <a:gd name="T20" fmla="*/ 1361 w 3685"/>
                <a:gd name="T21" fmla="*/ 1324 h 2358"/>
                <a:gd name="T22" fmla="*/ 1482 w 3685"/>
                <a:gd name="T23" fmla="*/ 1239 h 2358"/>
                <a:gd name="T24" fmla="*/ 1585 w 3685"/>
                <a:gd name="T25" fmla="*/ 1100 h 2358"/>
                <a:gd name="T26" fmla="*/ 1757 w 3685"/>
                <a:gd name="T27" fmla="*/ 1056 h 2358"/>
                <a:gd name="T28" fmla="*/ 1857 w 3685"/>
                <a:gd name="T29" fmla="*/ 972 h 2358"/>
                <a:gd name="T30" fmla="*/ 1997 w 3685"/>
                <a:gd name="T31" fmla="*/ 880 h 2358"/>
                <a:gd name="T32" fmla="*/ 2072 w 3685"/>
                <a:gd name="T33" fmla="*/ 876 h 2358"/>
                <a:gd name="T34" fmla="*/ 2177 w 3685"/>
                <a:gd name="T35" fmla="*/ 748 h 2358"/>
                <a:gd name="T36" fmla="*/ 2317 w 3685"/>
                <a:gd name="T37" fmla="*/ 672 h 2358"/>
                <a:gd name="T38" fmla="*/ 2445 w 3685"/>
                <a:gd name="T39" fmla="*/ 624 h 2358"/>
                <a:gd name="T40" fmla="*/ 2561 w 3685"/>
                <a:gd name="T41" fmla="*/ 604 h 2358"/>
                <a:gd name="T42" fmla="*/ 2682 w 3685"/>
                <a:gd name="T43" fmla="*/ 535 h 2358"/>
                <a:gd name="T44" fmla="*/ 2829 w 3685"/>
                <a:gd name="T45" fmla="*/ 480 h 2358"/>
                <a:gd name="T46" fmla="*/ 2908 w 3685"/>
                <a:gd name="T47" fmla="*/ 421 h 2358"/>
                <a:gd name="T48" fmla="*/ 3025 w 3685"/>
                <a:gd name="T49" fmla="*/ 332 h 2358"/>
                <a:gd name="T50" fmla="*/ 3165 w 3685"/>
                <a:gd name="T51" fmla="*/ 288 h 2358"/>
                <a:gd name="T52" fmla="*/ 3277 w 3685"/>
                <a:gd name="T53" fmla="*/ 176 h 2358"/>
                <a:gd name="T54" fmla="*/ 3377 w 3685"/>
                <a:gd name="T55" fmla="*/ 92 h 2358"/>
                <a:gd name="T56" fmla="*/ 3533 w 3685"/>
                <a:gd name="T57" fmla="*/ 32 h 2358"/>
                <a:gd name="T58" fmla="*/ 3645 w 3685"/>
                <a:gd name="T59" fmla="*/ 80 h 2358"/>
                <a:gd name="T60" fmla="*/ 3485 w 3685"/>
                <a:gd name="T61" fmla="*/ 112 h 2358"/>
                <a:gd name="T62" fmla="*/ 3407 w 3685"/>
                <a:gd name="T63" fmla="*/ 172 h 2358"/>
                <a:gd name="T64" fmla="*/ 3297 w 3685"/>
                <a:gd name="T65" fmla="*/ 266 h 2358"/>
                <a:gd name="T66" fmla="*/ 3178 w 3685"/>
                <a:gd name="T67" fmla="*/ 357 h 2358"/>
                <a:gd name="T68" fmla="*/ 3073 w 3685"/>
                <a:gd name="T69" fmla="*/ 394 h 2358"/>
                <a:gd name="T70" fmla="*/ 2945 w 3685"/>
                <a:gd name="T71" fmla="*/ 506 h 2358"/>
                <a:gd name="T72" fmla="*/ 2842 w 3685"/>
                <a:gd name="T73" fmla="*/ 565 h 2358"/>
                <a:gd name="T74" fmla="*/ 2701 w 3685"/>
                <a:gd name="T75" fmla="*/ 624 h 2358"/>
                <a:gd name="T76" fmla="*/ 2573 w 3685"/>
                <a:gd name="T77" fmla="*/ 672 h 2358"/>
                <a:gd name="T78" fmla="*/ 2413 w 3685"/>
                <a:gd name="T79" fmla="*/ 704 h 2358"/>
                <a:gd name="T80" fmla="*/ 2337 w 3685"/>
                <a:gd name="T81" fmla="*/ 730 h 2358"/>
                <a:gd name="T82" fmla="*/ 2189 w 3685"/>
                <a:gd name="T83" fmla="*/ 832 h 2358"/>
                <a:gd name="T84" fmla="*/ 2093 w 3685"/>
                <a:gd name="T85" fmla="*/ 928 h 2358"/>
                <a:gd name="T86" fmla="*/ 2010 w 3685"/>
                <a:gd name="T87" fmla="*/ 965 h 2358"/>
                <a:gd name="T88" fmla="*/ 1882 w 3685"/>
                <a:gd name="T89" fmla="*/ 1061 h 2358"/>
                <a:gd name="T90" fmla="*/ 1725 w 3685"/>
                <a:gd name="T91" fmla="*/ 1136 h 2358"/>
                <a:gd name="T92" fmla="*/ 1633 w 3685"/>
                <a:gd name="T93" fmla="*/ 1162 h 2358"/>
                <a:gd name="T94" fmla="*/ 1503 w 3685"/>
                <a:gd name="T95" fmla="*/ 1308 h 2358"/>
                <a:gd name="T96" fmla="*/ 1373 w 3685"/>
                <a:gd name="T97" fmla="*/ 1408 h 2358"/>
                <a:gd name="T98" fmla="*/ 1283 w 3685"/>
                <a:gd name="T99" fmla="*/ 1525 h 2358"/>
                <a:gd name="T100" fmla="*/ 1117 w 3685"/>
                <a:gd name="T101" fmla="*/ 1632 h 2358"/>
                <a:gd name="T102" fmla="*/ 1034 w 3685"/>
                <a:gd name="T103" fmla="*/ 1701 h 2358"/>
                <a:gd name="T104" fmla="*/ 877 w 3685"/>
                <a:gd name="T105" fmla="*/ 1808 h 2358"/>
                <a:gd name="T106" fmla="*/ 778 w 3685"/>
                <a:gd name="T107" fmla="*/ 1861 h 2358"/>
                <a:gd name="T108" fmla="*/ 621 w 3685"/>
                <a:gd name="T109" fmla="*/ 1968 h 2358"/>
                <a:gd name="T110" fmla="*/ 527 w 3685"/>
                <a:gd name="T111" fmla="*/ 2044 h 2358"/>
                <a:gd name="T112" fmla="*/ 381 w 3685"/>
                <a:gd name="T113" fmla="*/ 2144 h 2358"/>
                <a:gd name="T114" fmla="*/ 253 w 3685"/>
                <a:gd name="T115" fmla="*/ 2224 h 2358"/>
                <a:gd name="T116" fmla="*/ 141 w 3685"/>
                <a:gd name="T117" fmla="*/ 2304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85" h="2358">
                  <a:moveTo>
                    <a:pt x="28" y="2277"/>
                  </a:moveTo>
                  <a:lnTo>
                    <a:pt x="60" y="2261"/>
                  </a:lnTo>
                  <a:cubicBezTo>
                    <a:pt x="65" y="2258"/>
                    <a:pt x="71" y="2256"/>
                    <a:pt x="77" y="2256"/>
                  </a:cubicBezTo>
                  <a:lnTo>
                    <a:pt x="93" y="2256"/>
                  </a:lnTo>
                  <a:lnTo>
                    <a:pt x="109" y="2256"/>
                  </a:lnTo>
                  <a:lnTo>
                    <a:pt x="81" y="2268"/>
                  </a:lnTo>
                  <a:lnTo>
                    <a:pt x="97" y="2252"/>
                  </a:lnTo>
                  <a:lnTo>
                    <a:pt x="113" y="2236"/>
                  </a:lnTo>
                  <a:cubicBezTo>
                    <a:pt x="121" y="2229"/>
                    <a:pt x="131" y="2224"/>
                    <a:pt x="141" y="2224"/>
                  </a:cubicBezTo>
                  <a:lnTo>
                    <a:pt x="157" y="2224"/>
                  </a:lnTo>
                  <a:lnTo>
                    <a:pt x="129" y="2236"/>
                  </a:lnTo>
                  <a:lnTo>
                    <a:pt x="145" y="2220"/>
                  </a:lnTo>
                  <a:lnTo>
                    <a:pt x="161" y="2204"/>
                  </a:lnTo>
                  <a:cubicBezTo>
                    <a:pt x="169" y="2197"/>
                    <a:pt x="179" y="2192"/>
                    <a:pt x="189" y="2192"/>
                  </a:cubicBezTo>
                  <a:lnTo>
                    <a:pt x="221" y="2192"/>
                  </a:lnTo>
                  <a:lnTo>
                    <a:pt x="193" y="2204"/>
                  </a:lnTo>
                  <a:lnTo>
                    <a:pt x="209" y="2188"/>
                  </a:lnTo>
                  <a:lnTo>
                    <a:pt x="202" y="2199"/>
                  </a:lnTo>
                  <a:lnTo>
                    <a:pt x="218" y="2167"/>
                  </a:lnTo>
                  <a:cubicBezTo>
                    <a:pt x="224" y="2153"/>
                    <a:pt x="238" y="2144"/>
                    <a:pt x="253" y="2144"/>
                  </a:cubicBezTo>
                  <a:lnTo>
                    <a:pt x="269" y="2144"/>
                  </a:lnTo>
                  <a:lnTo>
                    <a:pt x="232" y="2172"/>
                  </a:lnTo>
                  <a:lnTo>
                    <a:pt x="248" y="2124"/>
                  </a:lnTo>
                  <a:cubicBezTo>
                    <a:pt x="253" y="2107"/>
                    <a:pt x="268" y="2096"/>
                    <a:pt x="285" y="2096"/>
                  </a:cubicBezTo>
                  <a:lnTo>
                    <a:pt x="301" y="2096"/>
                  </a:lnTo>
                  <a:lnTo>
                    <a:pt x="266" y="2119"/>
                  </a:lnTo>
                  <a:lnTo>
                    <a:pt x="282" y="2087"/>
                  </a:lnTo>
                  <a:cubicBezTo>
                    <a:pt x="288" y="2073"/>
                    <a:pt x="302" y="2064"/>
                    <a:pt x="317" y="2064"/>
                  </a:cubicBezTo>
                  <a:lnTo>
                    <a:pt x="333" y="2064"/>
                  </a:lnTo>
                  <a:lnTo>
                    <a:pt x="365" y="2064"/>
                  </a:lnTo>
                  <a:lnTo>
                    <a:pt x="381" y="2064"/>
                  </a:lnTo>
                  <a:lnTo>
                    <a:pt x="353" y="2076"/>
                  </a:lnTo>
                  <a:lnTo>
                    <a:pt x="369" y="2060"/>
                  </a:lnTo>
                  <a:lnTo>
                    <a:pt x="385" y="2044"/>
                  </a:lnTo>
                  <a:lnTo>
                    <a:pt x="401" y="2028"/>
                  </a:lnTo>
                  <a:cubicBezTo>
                    <a:pt x="409" y="2021"/>
                    <a:pt x="419" y="2016"/>
                    <a:pt x="429" y="2016"/>
                  </a:cubicBezTo>
                  <a:lnTo>
                    <a:pt x="445" y="2016"/>
                  </a:lnTo>
                  <a:lnTo>
                    <a:pt x="461" y="2016"/>
                  </a:lnTo>
                  <a:lnTo>
                    <a:pt x="426" y="2039"/>
                  </a:lnTo>
                  <a:lnTo>
                    <a:pt x="442" y="2007"/>
                  </a:lnTo>
                  <a:cubicBezTo>
                    <a:pt x="446" y="1999"/>
                    <a:pt x="452" y="1993"/>
                    <a:pt x="460" y="1989"/>
                  </a:cubicBezTo>
                  <a:lnTo>
                    <a:pt x="492" y="1973"/>
                  </a:lnTo>
                  <a:lnTo>
                    <a:pt x="481" y="1980"/>
                  </a:lnTo>
                  <a:lnTo>
                    <a:pt x="497" y="1964"/>
                  </a:lnTo>
                  <a:lnTo>
                    <a:pt x="513" y="1948"/>
                  </a:lnTo>
                  <a:lnTo>
                    <a:pt x="529" y="1932"/>
                  </a:lnTo>
                  <a:cubicBezTo>
                    <a:pt x="537" y="1925"/>
                    <a:pt x="547" y="1920"/>
                    <a:pt x="557" y="1920"/>
                  </a:cubicBezTo>
                  <a:lnTo>
                    <a:pt x="573" y="1920"/>
                  </a:lnTo>
                  <a:lnTo>
                    <a:pt x="545" y="1932"/>
                  </a:lnTo>
                  <a:lnTo>
                    <a:pt x="561" y="1916"/>
                  </a:lnTo>
                  <a:lnTo>
                    <a:pt x="577" y="1900"/>
                  </a:lnTo>
                  <a:cubicBezTo>
                    <a:pt x="585" y="1893"/>
                    <a:pt x="595" y="1888"/>
                    <a:pt x="605" y="1888"/>
                  </a:cubicBezTo>
                  <a:lnTo>
                    <a:pt x="621" y="1888"/>
                  </a:lnTo>
                  <a:lnTo>
                    <a:pt x="604" y="1893"/>
                  </a:lnTo>
                  <a:lnTo>
                    <a:pt x="636" y="1877"/>
                  </a:lnTo>
                  <a:lnTo>
                    <a:pt x="625" y="1884"/>
                  </a:lnTo>
                  <a:lnTo>
                    <a:pt x="641" y="1868"/>
                  </a:lnTo>
                  <a:lnTo>
                    <a:pt x="657" y="1852"/>
                  </a:lnTo>
                  <a:cubicBezTo>
                    <a:pt x="665" y="1845"/>
                    <a:pt x="675" y="1840"/>
                    <a:pt x="685" y="1840"/>
                  </a:cubicBezTo>
                  <a:lnTo>
                    <a:pt x="701" y="1840"/>
                  </a:lnTo>
                  <a:lnTo>
                    <a:pt x="673" y="1852"/>
                  </a:lnTo>
                  <a:lnTo>
                    <a:pt x="689" y="1836"/>
                  </a:lnTo>
                  <a:lnTo>
                    <a:pt x="705" y="1820"/>
                  </a:lnTo>
                  <a:lnTo>
                    <a:pt x="721" y="1804"/>
                  </a:lnTo>
                  <a:cubicBezTo>
                    <a:pt x="729" y="1797"/>
                    <a:pt x="739" y="1792"/>
                    <a:pt x="749" y="1792"/>
                  </a:cubicBezTo>
                  <a:lnTo>
                    <a:pt x="765" y="1792"/>
                  </a:lnTo>
                  <a:lnTo>
                    <a:pt x="797" y="1792"/>
                  </a:lnTo>
                  <a:lnTo>
                    <a:pt x="760" y="1820"/>
                  </a:lnTo>
                  <a:lnTo>
                    <a:pt x="776" y="1772"/>
                  </a:lnTo>
                  <a:cubicBezTo>
                    <a:pt x="777" y="1766"/>
                    <a:pt x="781" y="1761"/>
                    <a:pt x="785" y="1756"/>
                  </a:cubicBezTo>
                  <a:lnTo>
                    <a:pt x="801" y="1740"/>
                  </a:lnTo>
                  <a:cubicBezTo>
                    <a:pt x="809" y="1733"/>
                    <a:pt x="819" y="1728"/>
                    <a:pt x="829" y="1728"/>
                  </a:cubicBezTo>
                  <a:lnTo>
                    <a:pt x="845" y="1728"/>
                  </a:lnTo>
                  <a:lnTo>
                    <a:pt x="861" y="1728"/>
                  </a:lnTo>
                  <a:lnTo>
                    <a:pt x="877" y="1728"/>
                  </a:lnTo>
                  <a:lnTo>
                    <a:pt x="893" y="1728"/>
                  </a:lnTo>
                  <a:lnTo>
                    <a:pt x="909" y="1728"/>
                  </a:lnTo>
                  <a:lnTo>
                    <a:pt x="881" y="1740"/>
                  </a:lnTo>
                  <a:lnTo>
                    <a:pt x="913" y="1708"/>
                  </a:lnTo>
                  <a:lnTo>
                    <a:pt x="929" y="1692"/>
                  </a:lnTo>
                  <a:cubicBezTo>
                    <a:pt x="937" y="1685"/>
                    <a:pt x="947" y="1680"/>
                    <a:pt x="957" y="1680"/>
                  </a:cubicBezTo>
                  <a:lnTo>
                    <a:pt x="973" y="1680"/>
                  </a:lnTo>
                  <a:lnTo>
                    <a:pt x="938" y="1703"/>
                  </a:lnTo>
                  <a:lnTo>
                    <a:pt x="954" y="1671"/>
                  </a:lnTo>
                  <a:cubicBezTo>
                    <a:pt x="956" y="1667"/>
                    <a:pt x="958" y="1663"/>
                    <a:pt x="961" y="1660"/>
                  </a:cubicBezTo>
                  <a:lnTo>
                    <a:pt x="977" y="1644"/>
                  </a:lnTo>
                  <a:cubicBezTo>
                    <a:pt x="985" y="1637"/>
                    <a:pt x="995" y="1632"/>
                    <a:pt x="1005" y="1632"/>
                  </a:cubicBezTo>
                  <a:lnTo>
                    <a:pt x="1021" y="1632"/>
                  </a:lnTo>
                  <a:lnTo>
                    <a:pt x="986" y="1655"/>
                  </a:lnTo>
                  <a:lnTo>
                    <a:pt x="1002" y="1623"/>
                  </a:lnTo>
                  <a:cubicBezTo>
                    <a:pt x="1008" y="1609"/>
                    <a:pt x="1022" y="1600"/>
                    <a:pt x="1037" y="1600"/>
                  </a:cubicBezTo>
                  <a:lnTo>
                    <a:pt x="1053" y="1600"/>
                  </a:lnTo>
                  <a:lnTo>
                    <a:pt x="1025" y="1612"/>
                  </a:lnTo>
                  <a:lnTo>
                    <a:pt x="1057" y="1580"/>
                  </a:lnTo>
                  <a:lnTo>
                    <a:pt x="1073" y="1564"/>
                  </a:lnTo>
                  <a:cubicBezTo>
                    <a:pt x="1081" y="1557"/>
                    <a:pt x="1091" y="1552"/>
                    <a:pt x="1101" y="1552"/>
                  </a:cubicBezTo>
                  <a:lnTo>
                    <a:pt x="1117" y="1552"/>
                  </a:lnTo>
                  <a:lnTo>
                    <a:pt x="1089" y="1564"/>
                  </a:lnTo>
                  <a:lnTo>
                    <a:pt x="1105" y="1548"/>
                  </a:lnTo>
                  <a:lnTo>
                    <a:pt x="1121" y="1532"/>
                  </a:lnTo>
                  <a:lnTo>
                    <a:pt x="1137" y="1516"/>
                  </a:lnTo>
                  <a:lnTo>
                    <a:pt x="1153" y="1500"/>
                  </a:lnTo>
                  <a:cubicBezTo>
                    <a:pt x="1161" y="1493"/>
                    <a:pt x="1171" y="1488"/>
                    <a:pt x="1181" y="1488"/>
                  </a:cubicBezTo>
                  <a:lnTo>
                    <a:pt x="1197" y="1488"/>
                  </a:lnTo>
                  <a:lnTo>
                    <a:pt x="1229" y="1488"/>
                  </a:lnTo>
                  <a:lnTo>
                    <a:pt x="1201" y="1500"/>
                  </a:lnTo>
                  <a:lnTo>
                    <a:pt x="1217" y="1484"/>
                  </a:lnTo>
                  <a:lnTo>
                    <a:pt x="1208" y="1500"/>
                  </a:lnTo>
                  <a:lnTo>
                    <a:pt x="1224" y="1452"/>
                  </a:lnTo>
                  <a:cubicBezTo>
                    <a:pt x="1225" y="1446"/>
                    <a:pt x="1229" y="1441"/>
                    <a:pt x="1233" y="1436"/>
                  </a:cubicBezTo>
                  <a:lnTo>
                    <a:pt x="1249" y="1420"/>
                  </a:lnTo>
                  <a:lnTo>
                    <a:pt x="1265" y="1404"/>
                  </a:lnTo>
                  <a:cubicBezTo>
                    <a:pt x="1273" y="1397"/>
                    <a:pt x="1283" y="1392"/>
                    <a:pt x="1293" y="1392"/>
                  </a:cubicBezTo>
                  <a:lnTo>
                    <a:pt x="1309" y="1392"/>
                  </a:lnTo>
                  <a:lnTo>
                    <a:pt x="1274" y="1415"/>
                  </a:lnTo>
                  <a:lnTo>
                    <a:pt x="1290" y="1383"/>
                  </a:lnTo>
                  <a:lnTo>
                    <a:pt x="1306" y="1351"/>
                  </a:lnTo>
                  <a:cubicBezTo>
                    <a:pt x="1312" y="1337"/>
                    <a:pt x="1326" y="1328"/>
                    <a:pt x="1341" y="1328"/>
                  </a:cubicBezTo>
                  <a:lnTo>
                    <a:pt x="1373" y="1328"/>
                  </a:lnTo>
                  <a:lnTo>
                    <a:pt x="1345" y="1340"/>
                  </a:lnTo>
                  <a:lnTo>
                    <a:pt x="1361" y="1324"/>
                  </a:lnTo>
                  <a:lnTo>
                    <a:pt x="1377" y="1308"/>
                  </a:lnTo>
                  <a:lnTo>
                    <a:pt x="1393" y="1292"/>
                  </a:lnTo>
                  <a:lnTo>
                    <a:pt x="1409" y="1276"/>
                  </a:lnTo>
                  <a:lnTo>
                    <a:pt x="1425" y="1260"/>
                  </a:lnTo>
                  <a:cubicBezTo>
                    <a:pt x="1433" y="1253"/>
                    <a:pt x="1443" y="1248"/>
                    <a:pt x="1453" y="1248"/>
                  </a:cubicBezTo>
                  <a:lnTo>
                    <a:pt x="1469" y="1248"/>
                  </a:lnTo>
                  <a:lnTo>
                    <a:pt x="1441" y="1260"/>
                  </a:lnTo>
                  <a:lnTo>
                    <a:pt x="1457" y="1244"/>
                  </a:lnTo>
                  <a:cubicBezTo>
                    <a:pt x="1460" y="1241"/>
                    <a:pt x="1464" y="1239"/>
                    <a:pt x="1468" y="1237"/>
                  </a:cubicBezTo>
                  <a:lnTo>
                    <a:pt x="1500" y="1221"/>
                  </a:lnTo>
                  <a:lnTo>
                    <a:pt x="1482" y="1239"/>
                  </a:lnTo>
                  <a:lnTo>
                    <a:pt x="1498" y="1207"/>
                  </a:lnTo>
                  <a:cubicBezTo>
                    <a:pt x="1500" y="1203"/>
                    <a:pt x="1502" y="1199"/>
                    <a:pt x="1505" y="1196"/>
                  </a:cubicBezTo>
                  <a:lnTo>
                    <a:pt x="1521" y="1180"/>
                  </a:lnTo>
                  <a:lnTo>
                    <a:pt x="1514" y="1191"/>
                  </a:lnTo>
                  <a:lnTo>
                    <a:pt x="1530" y="1159"/>
                  </a:lnTo>
                  <a:cubicBezTo>
                    <a:pt x="1536" y="1145"/>
                    <a:pt x="1550" y="1136"/>
                    <a:pt x="1565" y="1136"/>
                  </a:cubicBezTo>
                  <a:lnTo>
                    <a:pt x="1581" y="1136"/>
                  </a:lnTo>
                  <a:lnTo>
                    <a:pt x="1546" y="1159"/>
                  </a:lnTo>
                  <a:lnTo>
                    <a:pt x="1562" y="1127"/>
                  </a:lnTo>
                  <a:cubicBezTo>
                    <a:pt x="1564" y="1123"/>
                    <a:pt x="1566" y="1119"/>
                    <a:pt x="1569" y="1116"/>
                  </a:cubicBezTo>
                  <a:lnTo>
                    <a:pt x="1585" y="1100"/>
                  </a:lnTo>
                  <a:cubicBezTo>
                    <a:pt x="1593" y="1093"/>
                    <a:pt x="1603" y="1088"/>
                    <a:pt x="1613" y="1088"/>
                  </a:cubicBezTo>
                  <a:lnTo>
                    <a:pt x="1629" y="1088"/>
                  </a:lnTo>
                  <a:lnTo>
                    <a:pt x="1661" y="1088"/>
                  </a:lnTo>
                  <a:lnTo>
                    <a:pt x="1677" y="1088"/>
                  </a:lnTo>
                  <a:lnTo>
                    <a:pt x="1649" y="1100"/>
                  </a:lnTo>
                  <a:lnTo>
                    <a:pt x="1665" y="1084"/>
                  </a:lnTo>
                  <a:lnTo>
                    <a:pt x="1681" y="1068"/>
                  </a:lnTo>
                  <a:cubicBezTo>
                    <a:pt x="1689" y="1061"/>
                    <a:pt x="1699" y="1056"/>
                    <a:pt x="1709" y="1056"/>
                  </a:cubicBezTo>
                  <a:lnTo>
                    <a:pt x="1725" y="1056"/>
                  </a:lnTo>
                  <a:lnTo>
                    <a:pt x="1741" y="1056"/>
                  </a:lnTo>
                  <a:lnTo>
                    <a:pt x="1757" y="1056"/>
                  </a:lnTo>
                  <a:lnTo>
                    <a:pt x="1722" y="1079"/>
                  </a:lnTo>
                  <a:lnTo>
                    <a:pt x="1738" y="1047"/>
                  </a:lnTo>
                  <a:cubicBezTo>
                    <a:pt x="1742" y="1039"/>
                    <a:pt x="1748" y="1033"/>
                    <a:pt x="1756" y="1029"/>
                  </a:cubicBezTo>
                  <a:lnTo>
                    <a:pt x="1788" y="1013"/>
                  </a:lnTo>
                  <a:cubicBezTo>
                    <a:pt x="1793" y="1010"/>
                    <a:pt x="1799" y="1008"/>
                    <a:pt x="1805" y="1008"/>
                  </a:cubicBezTo>
                  <a:lnTo>
                    <a:pt x="1821" y="1008"/>
                  </a:lnTo>
                  <a:lnTo>
                    <a:pt x="1837" y="1008"/>
                  </a:lnTo>
                  <a:lnTo>
                    <a:pt x="1809" y="1020"/>
                  </a:lnTo>
                  <a:lnTo>
                    <a:pt x="1825" y="1004"/>
                  </a:lnTo>
                  <a:lnTo>
                    <a:pt x="1841" y="988"/>
                  </a:lnTo>
                  <a:lnTo>
                    <a:pt x="1857" y="972"/>
                  </a:lnTo>
                  <a:lnTo>
                    <a:pt x="1873" y="956"/>
                  </a:lnTo>
                  <a:lnTo>
                    <a:pt x="1889" y="940"/>
                  </a:lnTo>
                  <a:cubicBezTo>
                    <a:pt x="1897" y="933"/>
                    <a:pt x="1907" y="928"/>
                    <a:pt x="1917" y="928"/>
                  </a:cubicBezTo>
                  <a:lnTo>
                    <a:pt x="1949" y="928"/>
                  </a:lnTo>
                  <a:lnTo>
                    <a:pt x="1914" y="951"/>
                  </a:lnTo>
                  <a:lnTo>
                    <a:pt x="1930" y="919"/>
                  </a:lnTo>
                  <a:cubicBezTo>
                    <a:pt x="1936" y="905"/>
                    <a:pt x="1950" y="896"/>
                    <a:pt x="1965" y="896"/>
                  </a:cubicBezTo>
                  <a:lnTo>
                    <a:pt x="1981" y="896"/>
                  </a:lnTo>
                  <a:lnTo>
                    <a:pt x="1953" y="908"/>
                  </a:lnTo>
                  <a:lnTo>
                    <a:pt x="1969" y="892"/>
                  </a:lnTo>
                  <a:cubicBezTo>
                    <a:pt x="1977" y="885"/>
                    <a:pt x="1987" y="880"/>
                    <a:pt x="1997" y="880"/>
                  </a:cubicBezTo>
                  <a:lnTo>
                    <a:pt x="2013" y="880"/>
                  </a:lnTo>
                  <a:lnTo>
                    <a:pt x="1985" y="892"/>
                  </a:lnTo>
                  <a:lnTo>
                    <a:pt x="2001" y="876"/>
                  </a:lnTo>
                  <a:cubicBezTo>
                    <a:pt x="2009" y="869"/>
                    <a:pt x="2019" y="864"/>
                    <a:pt x="2029" y="864"/>
                  </a:cubicBezTo>
                  <a:lnTo>
                    <a:pt x="2045" y="864"/>
                  </a:lnTo>
                  <a:lnTo>
                    <a:pt x="2061" y="864"/>
                  </a:lnTo>
                  <a:lnTo>
                    <a:pt x="2044" y="869"/>
                  </a:lnTo>
                  <a:lnTo>
                    <a:pt x="2076" y="853"/>
                  </a:lnTo>
                  <a:cubicBezTo>
                    <a:pt x="2081" y="850"/>
                    <a:pt x="2087" y="848"/>
                    <a:pt x="2093" y="848"/>
                  </a:cubicBezTo>
                  <a:lnTo>
                    <a:pt x="2109" y="848"/>
                  </a:lnTo>
                  <a:lnTo>
                    <a:pt x="2072" y="876"/>
                  </a:lnTo>
                  <a:lnTo>
                    <a:pt x="2088" y="828"/>
                  </a:lnTo>
                  <a:cubicBezTo>
                    <a:pt x="2093" y="811"/>
                    <a:pt x="2108" y="800"/>
                    <a:pt x="2125" y="800"/>
                  </a:cubicBezTo>
                  <a:lnTo>
                    <a:pt x="2141" y="800"/>
                  </a:lnTo>
                  <a:lnTo>
                    <a:pt x="2106" y="823"/>
                  </a:lnTo>
                  <a:lnTo>
                    <a:pt x="2122" y="791"/>
                  </a:lnTo>
                  <a:cubicBezTo>
                    <a:pt x="2124" y="787"/>
                    <a:pt x="2126" y="783"/>
                    <a:pt x="2129" y="780"/>
                  </a:cubicBezTo>
                  <a:lnTo>
                    <a:pt x="2145" y="764"/>
                  </a:lnTo>
                  <a:cubicBezTo>
                    <a:pt x="2153" y="757"/>
                    <a:pt x="2163" y="752"/>
                    <a:pt x="2173" y="752"/>
                  </a:cubicBezTo>
                  <a:lnTo>
                    <a:pt x="2189" y="752"/>
                  </a:lnTo>
                  <a:lnTo>
                    <a:pt x="2161" y="764"/>
                  </a:lnTo>
                  <a:lnTo>
                    <a:pt x="2177" y="748"/>
                  </a:lnTo>
                  <a:cubicBezTo>
                    <a:pt x="2180" y="745"/>
                    <a:pt x="2184" y="743"/>
                    <a:pt x="2188" y="741"/>
                  </a:cubicBezTo>
                  <a:lnTo>
                    <a:pt x="2220" y="725"/>
                  </a:lnTo>
                  <a:lnTo>
                    <a:pt x="2209" y="732"/>
                  </a:lnTo>
                  <a:lnTo>
                    <a:pt x="2225" y="716"/>
                  </a:lnTo>
                  <a:cubicBezTo>
                    <a:pt x="2233" y="709"/>
                    <a:pt x="2243" y="704"/>
                    <a:pt x="2253" y="704"/>
                  </a:cubicBezTo>
                  <a:lnTo>
                    <a:pt x="2269" y="704"/>
                  </a:lnTo>
                  <a:lnTo>
                    <a:pt x="2285" y="704"/>
                  </a:lnTo>
                  <a:lnTo>
                    <a:pt x="2250" y="727"/>
                  </a:lnTo>
                  <a:lnTo>
                    <a:pt x="2266" y="695"/>
                  </a:lnTo>
                  <a:cubicBezTo>
                    <a:pt x="2272" y="681"/>
                    <a:pt x="2286" y="672"/>
                    <a:pt x="2301" y="672"/>
                  </a:cubicBezTo>
                  <a:lnTo>
                    <a:pt x="2317" y="672"/>
                  </a:lnTo>
                  <a:lnTo>
                    <a:pt x="2289" y="684"/>
                  </a:lnTo>
                  <a:lnTo>
                    <a:pt x="2305" y="668"/>
                  </a:lnTo>
                  <a:lnTo>
                    <a:pt x="2321" y="652"/>
                  </a:lnTo>
                  <a:cubicBezTo>
                    <a:pt x="2329" y="645"/>
                    <a:pt x="2339" y="640"/>
                    <a:pt x="2349" y="640"/>
                  </a:cubicBezTo>
                  <a:lnTo>
                    <a:pt x="2381" y="640"/>
                  </a:lnTo>
                  <a:lnTo>
                    <a:pt x="2397" y="640"/>
                  </a:lnTo>
                  <a:lnTo>
                    <a:pt x="2369" y="652"/>
                  </a:lnTo>
                  <a:lnTo>
                    <a:pt x="2385" y="636"/>
                  </a:lnTo>
                  <a:cubicBezTo>
                    <a:pt x="2393" y="629"/>
                    <a:pt x="2403" y="624"/>
                    <a:pt x="2413" y="624"/>
                  </a:cubicBezTo>
                  <a:lnTo>
                    <a:pt x="2429" y="624"/>
                  </a:lnTo>
                  <a:lnTo>
                    <a:pt x="2445" y="624"/>
                  </a:lnTo>
                  <a:lnTo>
                    <a:pt x="2417" y="636"/>
                  </a:lnTo>
                  <a:lnTo>
                    <a:pt x="2433" y="620"/>
                  </a:lnTo>
                  <a:lnTo>
                    <a:pt x="2449" y="604"/>
                  </a:lnTo>
                  <a:cubicBezTo>
                    <a:pt x="2457" y="597"/>
                    <a:pt x="2467" y="592"/>
                    <a:pt x="2477" y="592"/>
                  </a:cubicBezTo>
                  <a:lnTo>
                    <a:pt x="2493" y="592"/>
                  </a:lnTo>
                  <a:lnTo>
                    <a:pt x="2525" y="592"/>
                  </a:lnTo>
                  <a:lnTo>
                    <a:pt x="2541" y="592"/>
                  </a:lnTo>
                  <a:lnTo>
                    <a:pt x="2557" y="592"/>
                  </a:lnTo>
                  <a:lnTo>
                    <a:pt x="2573" y="592"/>
                  </a:lnTo>
                  <a:lnTo>
                    <a:pt x="2589" y="592"/>
                  </a:lnTo>
                  <a:lnTo>
                    <a:pt x="2561" y="604"/>
                  </a:lnTo>
                  <a:lnTo>
                    <a:pt x="2577" y="588"/>
                  </a:lnTo>
                  <a:lnTo>
                    <a:pt x="2593" y="572"/>
                  </a:lnTo>
                  <a:cubicBezTo>
                    <a:pt x="2601" y="565"/>
                    <a:pt x="2611" y="560"/>
                    <a:pt x="2621" y="560"/>
                  </a:cubicBezTo>
                  <a:lnTo>
                    <a:pt x="2637" y="560"/>
                  </a:lnTo>
                  <a:lnTo>
                    <a:pt x="2620" y="565"/>
                  </a:lnTo>
                  <a:lnTo>
                    <a:pt x="2652" y="549"/>
                  </a:lnTo>
                  <a:cubicBezTo>
                    <a:pt x="2657" y="546"/>
                    <a:pt x="2663" y="544"/>
                    <a:pt x="2669" y="544"/>
                  </a:cubicBezTo>
                  <a:lnTo>
                    <a:pt x="2685" y="544"/>
                  </a:lnTo>
                  <a:lnTo>
                    <a:pt x="2701" y="544"/>
                  </a:lnTo>
                  <a:lnTo>
                    <a:pt x="2666" y="567"/>
                  </a:lnTo>
                  <a:lnTo>
                    <a:pt x="2682" y="535"/>
                  </a:lnTo>
                  <a:cubicBezTo>
                    <a:pt x="2688" y="521"/>
                    <a:pt x="2702" y="512"/>
                    <a:pt x="2717" y="512"/>
                  </a:cubicBezTo>
                  <a:lnTo>
                    <a:pt x="2733" y="512"/>
                  </a:lnTo>
                  <a:lnTo>
                    <a:pt x="2749" y="512"/>
                  </a:lnTo>
                  <a:lnTo>
                    <a:pt x="2765" y="512"/>
                  </a:lnTo>
                  <a:lnTo>
                    <a:pt x="2737" y="524"/>
                  </a:lnTo>
                  <a:lnTo>
                    <a:pt x="2753" y="508"/>
                  </a:lnTo>
                  <a:cubicBezTo>
                    <a:pt x="2761" y="501"/>
                    <a:pt x="2771" y="496"/>
                    <a:pt x="2781" y="496"/>
                  </a:cubicBezTo>
                  <a:lnTo>
                    <a:pt x="2813" y="496"/>
                  </a:lnTo>
                  <a:lnTo>
                    <a:pt x="2785" y="508"/>
                  </a:lnTo>
                  <a:lnTo>
                    <a:pt x="2801" y="492"/>
                  </a:lnTo>
                  <a:cubicBezTo>
                    <a:pt x="2809" y="485"/>
                    <a:pt x="2819" y="480"/>
                    <a:pt x="2829" y="480"/>
                  </a:cubicBezTo>
                  <a:lnTo>
                    <a:pt x="2845" y="480"/>
                  </a:lnTo>
                  <a:lnTo>
                    <a:pt x="2861" y="480"/>
                  </a:lnTo>
                  <a:lnTo>
                    <a:pt x="2833" y="492"/>
                  </a:lnTo>
                  <a:lnTo>
                    <a:pt x="2849" y="476"/>
                  </a:lnTo>
                  <a:cubicBezTo>
                    <a:pt x="2857" y="469"/>
                    <a:pt x="2867" y="464"/>
                    <a:pt x="2877" y="464"/>
                  </a:cubicBezTo>
                  <a:lnTo>
                    <a:pt x="2893" y="464"/>
                  </a:lnTo>
                  <a:lnTo>
                    <a:pt x="2865" y="476"/>
                  </a:lnTo>
                  <a:lnTo>
                    <a:pt x="2881" y="460"/>
                  </a:lnTo>
                  <a:lnTo>
                    <a:pt x="2874" y="471"/>
                  </a:lnTo>
                  <a:lnTo>
                    <a:pt x="2890" y="439"/>
                  </a:lnTo>
                  <a:cubicBezTo>
                    <a:pt x="2894" y="431"/>
                    <a:pt x="2900" y="425"/>
                    <a:pt x="2908" y="421"/>
                  </a:cubicBezTo>
                  <a:lnTo>
                    <a:pt x="2940" y="405"/>
                  </a:lnTo>
                  <a:cubicBezTo>
                    <a:pt x="2945" y="402"/>
                    <a:pt x="2951" y="400"/>
                    <a:pt x="2957" y="400"/>
                  </a:cubicBezTo>
                  <a:lnTo>
                    <a:pt x="2973" y="400"/>
                  </a:lnTo>
                  <a:lnTo>
                    <a:pt x="2989" y="400"/>
                  </a:lnTo>
                  <a:lnTo>
                    <a:pt x="2961" y="412"/>
                  </a:lnTo>
                  <a:lnTo>
                    <a:pt x="2977" y="396"/>
                  </a:lnTo>
                  <a:lnTo>
                    <a:pt x="2993" y="380"/>
                  </a:lnTo>
                  <a:lnTo>
                    <a:pt x="2986" y="391"/>
                  </a:lnTo>
                  <a:lnTo>
                    <a:pt x="3002" y="359"/>
                  </a:lnTo>
                  <a:cubicBezTo>
                    <a:pt x="3004" y="355"/>
                    <a:pt x="3006" y="351"/>
                    <a:pt x="3009" y="348"/>
                  </a:cubicBezTo>
                  <a:lnTo>
                    <a:pt x="3025" y="332"/>
                  </a:lnTo>
                  <a:cubicBezTo>
                    <a:pt x="3033" y="325"/>
                    <a:pt x="3043" y="320"/>
                    <a:pt x="3053" y="320"/>
                  </a:cubicBezTo>
                  <a:lnTo>
                    <a:pt x="3069" y="320"/>
                  </a:lnTo>
                  <a:lnTo>
                    <a:pt x="3052" y="325"/>
                  </a:lnTo>
                  <a:lnTo>
                    <a:pt x="3084" y="309"/>
                  </a:lnTo>
                  <a:cubicBezTo>
                    <a:pt x="3089" y="306"/>
                    <a:pt x="3095" y="304"/>
                    <a:pt x="3101" y="304"/>
                  </a:cubicBezTo>
                  <a:lnTo>
                    <a:pt x="3117" y="304"/>
                  </a:lnTo>
                  <a:lnTo>
                    <a:pt x="3133" y="304"/>
                  </a:lnTo>
                  <a:lnTo>
                    <a:pt x="3105" y="316"/>
                  </a:lnTo>
                  <a:lnTo>
                    <a:pt x="3121" y="300"/>
                  </a:lnTo>
                  <a:cubicBezTo>
                    <a:pt x="3129" y="293"/>
                    <a:pt x="3139" y="288"/>
                    <a:pt x="3149" y="288"/>
                  </a:cubicBezTo>
                  <a:lnTo>
                    <a:pt x="3165" y="288"/>
                  </a:lnTo>
                  <a:lnTo>
                    <a:pt x="3130" y="311"/>
                  </a:lnTo>
                  <a:lnTo>
                    <a:pt x="3146" y="279"/>
                  </a:lnTo>
                  <a:cubicBezTo>
                    <a:pt x="3152" y="265"/>
                    <a:pt x="3166" y="256"/>
                    <a:pt x="3181" y="256"/>
                  </a:cubicBezTo>
                  <a:lnTo>
                    <a:pt x="3197" y="256"/>
                  </a:lnTo>
                  <a:lnTo>
                    <a:pt x="3213" y="256"/>
                  </a:lnTo>
                  <a:lnTo>
                    <a:pt x="3245" y="256"/>
                  </a:lnTo>
                  <a:lnTo>
                    <a:pt x="3208" y="284"/>
                  </a:lnTo>
                  <a:lnTo>
                    <a:pt x="3224" y="236"/>
                  </a:lnTo>
                  <a:cubicBezTo>
                    <a:pt x="3224" y="234"/>
                    <a:pt x="3225" y="232"/>
                    <a:pt x="3226" y="231"/>
                  </a:cubicBezTo>
                  <a:lnTo>
                    <a:pt x="3242" y="199"/>
                  </a:lnTo>
                  <a:cubicBezTo>
                    <a:pt x="3248" y="185"/>
                    <a:pt x="3262" y="176"/>
                    <a:pt x="3277" y="176"/>
                  </a:cubicBezTo>
                  <a:lnTo>
                    <a:pt x="3293" y="176"/>
                  </a:lnTo>
                  <a:lnTo>
                    <a:pt x="3309" y="176"/>
                  </a:lnTo>
                  <a:lnTo>
                    <a:pt x="3274" y="199"/>
                  </a:lnTo>
                  <a:lnTo>
                    <a:pt x="3290" y="167"/>
                  </a:lnTo>
                  <a:cubicBezTo>
                    <a:pt x="3292" y="163"/>
                    <a:pt x="3294" y="159"/>
                    <a:pt x="3297" y="156"/>
                  </a:cubicBezTo>
                  <a:lnTo>
                    <a:pt x="3313" y="140"/>
                  </a:lnTo>
                  <a:lnTo>
                    <a:pt x="3329" y="124"/>
                  </a:lnTo>
                  <a:cubicBezTo>
                    <a:pt x="3332" y="121"/>
                    <a:pt x="3336" y="119"/>
                    <a:pt x="3340" y="117"/>
                  </a:cubicBezTo>
                  <a:lnTo>
                    <a:pt x="3372" y="101"/>
                  </a:lnTo>
                  <a:lnTo>
                    <a:pt x="3361" y="108"/>
                  </a:lnTo>
                  <a:lnTo>
                    <a:pt x="3377" y="92"/>
                  </a:lnTo>
                  <a:cubicBezTo>
                    <a:pt x="3385" y="85"/>
                    <a:pt x="3395" y="80"/>
                    <a:pt x="3405" y="80"/>
                  </a:cubicBezTo>
                  <a:lnTo>
                    <a:pt x="3421" y="80"/>
                  </a:lnTo>
                  <a:lnTo>
                    <a:pt x="3437" y="80"/>
                  </a:lnTo>
                  <a:lnTo>
                    <a:pt x="3402" y="103"/>
                  </a:lnTo>
                  <a:lnTo>
                    <a:pt x="3418" y="71"/>
                  </a:lnTo>
                  <a:cubicBezTo>
                    <a:pt x="3420" y="67"/>
                    <a:pt x="3422" y="63"/>
                    <a:pt x="3425" y="60"/>
                  </a:cubicBezTo>
                  <a:lnTo>
                    <a:pt x="3441" y="44"/>
                  </a:lnTo>
                  <a:cubicBezTo>
                    <a:pt x="3449" y="37"/>
                    <a:pt x="3459" y="32"/>
                    <a:pt x="3469" y="32"/>
                  </a:cubicBezTo>
                  <a:lnTo>
                    <a:pt x="3485" y="32"/>
                  </a:lnTo>
                  <a:lnTo>
                    <a:pt x="3501" y="32"/>
                  </a:lnTo>
                  <a:lnTo>
                    <a:pt x="3533" y="32"/>
                  </a:lnTo>
                  <a:lnTo>
                    <a:pt x="3549" y="32"/>
                  </a:lnTo>
                  <a:lnTo>
                    <a:pt x="3565" y="32"/>
                  </a:lnTo>
                  <a:lnTo>
                    <a:pt x="3581" y="32"/>
                  </a:lnTo>
                  <a:lnTo>
                    <a:pt x="3597" y="32"/>
                  </a:lnTo>
                  <a:lnTo>
                    <a:pt x="3569" y="44"/>
                  </a:lnTo>
                  <a:lnTo>
                    <a:pt x="3585" y="28"/>
                  </a:lnTo>
                  <a:lnTo>
                    <a:pt x="3601" y="12"/>
                  </a:lnTo>
                  <a:cubicBezTo>
                    <a:pt x="3609" y="5"/>
                    <a:pt x="3619" y="0"/>
                    <a:pt x="3629" y="0"/>
                  </a:cubicBezTo>
                  <a:lnTo>
                    <a:pt x="3645" y="0"/>
                  </a:lnTo>
                  <a:cubicBezTo>
                    <a:pt x="3668" y="0"/>
                    <a:pt x="3685" y="18"/>
                    <a:pt x="3685" y="40"/>
                  </a:cubicBezTo>
                  <a:cubicBezTo>
                    <a:pt x="3685" y="63"/>
                    <a:pt x="3668" y="80"/>
                    <a:pt x="3645" y="80"/>
                  </a:cubicBezTo>
                  <a:lnTo>
                    <a:pt x="3629" y="80"/>
                  </a:lnTo>
                  <a:lnTo>
                    <a:pt x="3658" y="69"/>
                  </a:lnTo>
                  <a:lnTo>
                    <a:pt x="3642" y="85"/>
                  </a:lnTo>
                  <a:lnTo>
                    <a:pt x="3626" y="101"/>
                  </a:lnTo>
                  <a:cubicBezTo>
                    <a:pt x="3618" y="108"/>
                    <a:pt x="3608" y="112"/>
                    <a:pt x="3597" y="112"/>
                  </a:cubicBezTo>
                  <a:lnTo>
                    <a:pt x="3581" y="112"/>
                  </a:lnTo>
                  <a:lnTo>
                    <a:pt x="3565" y="112"/>
                  </a:lnTo>
                  <a:lnTo>
                    <a:pt x="3549" y="112"/>
                  </a:lnTo>
                  <a:lnTo>
                    <a:pt x="3533" y="112"/>
                  </a:lnTo>
                  <a:lnTo>
                    <a:pt x="3501" y="112"/>
                  </a:lnTo>
                  <a:lnTo>
                    <a:pt x="3485" y="112"/>
                  </a:lnTo>
                  <a:lnTo>
                    <a:pt x="3469" y="112"/>
                  </a:lnTo>
                  <a:lnTo>
                    <a:pt x="3498" y="101"/>
                  </a:lnTo>
                  <a:lnTo>
                    <a:pt x="3482" y="117"/>
                  </a:lnTo>
                  <a:lnTo>
                    <a:pt x="3489" y="106"/>
                  </a:lnTo>
                  <a:lnTo>
                    <a:pt x="3473" y="138"/>
                  </a:lnTo>
                  <a:cubicBezTo>
                    <a:pt x="3466" y="152"/>
                    <a:pt x="3453" y="160"/>
                    <a:pt x="3437" y="160"/>
                  </a:cubicBezTo>
                  <a:lnTo>
                    <a:pt x="3421" y="160"/>
                  </a:lnTo>
                  <a:lnTo>
                    <a:pt x="3405" y="160"/>
                  </a:lnTo>
                  <a:lnTo>
                    <a:pt x="3434" y="149"/>
                  </a:lnTo>
                  <a:lnTo>
                    <a:pt x="3418" y="165"/>
                  </a:lnTo>
                  <a:cubicBezTo>
                    <a:pt x="3415" y="168"/>
                    <a:pt x="3411" y="170"/>
                    <a:pt x="3407" y="172"/>
                  </a:cubicBezTo>
                  <a:lnTo>
                    <a:pt x="3375" y="188"/>
                  </a:lnTo>
                  <a:lnTo>
                    <a:pt x="3386" y="181"/>
                  </a:lnTo>
                  <a:lnTo>
                    <a:pt x="3370" y="197"/>
                  </a:lnTo>
                  <a:lnTo>
                    <a:pt x="3354" y="213"/>
                  </a:lnTo>
                  <a:lnTo>
                    <a:pt x="3361" y="202"/>
                  </a:lnTo>
                  <a:lnTo>
                    <a:pt x="3345" y="234"/>
                  </a:lnTo>
                  <a:cubicBezTo>
                    <a:pt x="3338" y="248"/>
                    <a:pt x="3325" y="256"/>
                    <a:pt x="3309" y="256"/>
                  </a:cubicBezTo>
                  <a:lnTo>
                    <a:pt x="3293" y="256"/>
                  </a:lnTo>
                  <a:lnTo>
                    <a:pt x="3277" y="256"/>
                  </a:lnTo>
                  <a:lnTo>
                    <a:pt x="3313" y="234"/>
                  </a:lnTo>
                  <a:lnTo>
                    <a:pt x="3297" y="266"/>
                  </a:lnTo>
                  <a:lnTo>
                    <a:pt x="3299" y="261"/>
                  </a:lnTo>
                  <a:lnTo>
                    <a:pt x="3283" y="309"/>
                  </a:lnTo>
                  <a:cubicBezTo>
                    <a:pt x="3278" y="325"/>
                    <a:pt x="3263" y="336"/>
                    <a:pt x="3245" y="336"/>
                  </a:cubicBezTo>
                  <a:lnTo>
                    <a:pt x="3213" y="336"/>
                  </a:lnTo>
                  <a:lnTo>
                    <a:pt x="3197" y="336"/>
                  </a:lnTo>
                  <a:lnTo>
                    <a:pt x="3181" y="336"/>
                  </a:lnTo>
                  <a:lnTo>
                    <a:pt x="3217" y="314"/>
                  </a:lnTo>
                  <a:lnTo>
                    <a:pt x="3201" y="346"/>
                  </a:lnTo>
                  <a:cubicBezTo>
                    <a:pt x="3194" y="360"/>
                    <a:pt x="3181" y="368"/>
                    <a:pt x="3165" y="368"/>
                  </a:cubicBezTo>
                  <a:lnTo>
                    <a:pt x="3149" y="368"/>
                  </a:lnTo>
                  <a:lnTo>
                    <a:pt x="3178" y="357"/>
                  </a:lnTo>
                  <a:lnTo>
                    <a:pt x="3162" y="373"/>
                  </a:lnTo>
                  <a:cubicBezTo>
                    <a:pt x="3154" y="380"/>
                    <a:pt x="3144" y="384"/>
                    <a:pt x="3133" y="384"/>
                  </a:cubicBezTo>
                  <a:lnTo>
                    <a:pt x="3117" y="384"/>
                  </a:lnTo>
                  <a:lnTo>
                    <a:pt x="3101" y="384"/>
                  </a:lnTo>
                  <a:lnTo>
                    <a:pt x="3119" y="380"/>
                  </a:lnTo>
                  <a:lnTo>
                    <a:pt x="3087" y="396"/>
                  </a:lnTo>
                  <a:cubicBezTo>
                    <a:pt x="3082" y="399"/>
                    <a:pt x="3076" y="400"/>
                    <a:pt x="3069" y="400"/>
                  </a:cubicBezTo>
                  <a:lnTo>
                    <a:pt x="3053" y="400"/>
                  </a:lnTo>
                  <a:lnTo>
                    <a:pt x="3082" y="389"/>
                  </a:lnTo>
                  <a:lnTo>
                    <a:pt x="3066" y="405"/>
                  </a:lnTo>
                  <a:lnTo>
                    <a:pt x="3073" y="394"/>
                  </a:lnTo>
                  <a:lnTo>
                    <a:pt x="3057" y="426"/>
                  </a:lnTo>
                  <a:cubicBezTo>
                    <a:pt x="3055" y="430"/>
                    <a:pt x="3053" y="434"/>
                    <a:pt x="3050" y="437"/>
                  </a:cubicBezTo>
                  <a:lnTo>
                    <a:pt x="3034" y="453"/>
                  </a:lnTo>
                  <a:lnTo>
                    <a:pt x="3018" y="469"/>
                  </a:lnTo>
                  <a:cubicBezTo>
                    <a:pt x="3010" y="476"/>
                    <a:pt x="3000" y="480"/>
                    <a:pt x="2989" y="480"/>
                  </a:cubicBezTo>
                  <a:lnTo>
                    <a:pt x="2973" y="480"/>
                  </a:lnTo>
                  <a:lnTo>
                    <a:pt x="2957" y="480"/>
                  </a:lnTo>
                  <a:lnTo>
                    <a:pt x="2975" y="476"/>
                  </a:lnTo>
                  <a:lnTo>
                    <a:pt x="2943" y="492"/>
                  </a:lnTo>
                  <a:lnTo>
                    <a:pt x="2961" y="474"/>
                  </a:lnTo>
                  <a:lnTo>
                    <a:pt x="2945" y="506"/>
                  </a:lnTo>
                  <a:cubicBezTo>
                    <a:pt x="2943" y="510"/>
                    <a:pt x="2941" y="514"/>
                    <a:pt x="2938" y="517"/>
                  </a:cubicBezTo>
                  <a:lnTo>
                    <a:pt x="2922" y="533"/>
                  </a:lnTo>
                  <a:cubicBezTo>
                    <a:pt x="2914" y="540"/>
                    <a:pt x="2904" y="544"/>
                    <a:pt x="2893" y="544"/>
                  </a:cubicBezTo>
                  <a:lnTo>
                    <a:pt x="2877" y="544"/>
                  </a:lnTo>
                  <a:lnTo>
                    <a:pt x="2906" y="533"/>
                  </a:lnTo>
                  <a:lnTo>
                    <a:pt x="2890" y="549"/>
                  </a:lnTo>
                  <a:cubicBezTo>
                    <a:pt x="2882" y="556"/>
                    <a:pt x="2872" y="560"/>
                    <a:pt x="2861" y="560"/>
                  </a:cubicBezTo>
                  <a:lnTo>
                    <a:pt x="2845" y="560"/>
                  </a:lnTo>
                  <a:lnTo>
                    <a:pt x="2829" y="560"/>
                  </a:lnTo>
                  <a:lnTo>
                    <a:pt x="2858" y="549"/>
                  </a:lnTo>
                  <a:lnTo>
                    <a:pt x="2842" y="565"/>
                  </a:lnTo>
                  <a:cubicBezTo>
                    <a:pt x="2834" y="572"/>
                    <a:pt x="2824" y="576"/>
                    <a:pt x="2813" y="576"/>
                  </a:cubicBezTo>
                  <a:lnTo>
                    <a:pt x="2781" y="576"/>
                  </a:lnTo>
                  <a:lnTo>
                    <a:pt x="2810" y="565"/>
                  </a:lnTo>
                  <a:lnTo>
                    <a:pt x="2794" y="581"/>
                  </a:lnTo>
                  <a:cubicBezTo>
                    <a:pt x="2786" y="588"/>
                    <a:pt x="2776" y="592"/>
                    <a:pt x="2765" y="592"/>
                  </a:cubicBezTo>
                  <a:lnTo>
                    <a:pt x="2749" y="592"/>
                  </a:lnTo>
                  <a:lnTo>
                    <a:pt x="2733" y="592"/>
                  </a:lnTo>
                  <a:lnTo>
                    <a:pt x="2717" y="592"/>
                  </a:lnTo>
                  <a:lnTo>
                    <a:pt x="2753" y="570"/>
                  </a:lnTo>
                  <a:lnTo>
                    <a:pt x="2737" y="602"/>
                  </a:lnTo>
                  <a:cubicBezTo>
                    <a:pt x="2730" y="616"/>
                    <a:pt x="2717" y="624"/>
                    <a:pt x="2701" y="624"/>
                  </a:cubicBezTo>
                  <a:lnTo>
                    <a:pt x="2685" y="624"/>
                  </a:lnTo>
                  <a:lnTo>
                    <a:pt x="2669" y="624"/>
                  </a:lnTo>
                  <a:lnTo>
                    <a:pt x="2687" y="620"/>
                  </a:lnTo>
                  <a:lnTo>
                    <a:pt x="2655" y="636"/>
                  </a:lnTo>
                  <a:cubicBezTo>
                    <a:pt x="2650" y="639"/>
                    <a:pt x="2644" y="640"/>
                    <a:pt x="2637" y="640"/>
                  </a:cubicBezTo>
                  <a:lnTo>
                    <a:pt x="2621" y="640"/>
                  </a:lnTo>
                  <a:lnTo>
                    <a:pt x="2650" y="629"/>
                  </a:lnTo>
                  <a:lnTo>
                    <a:pt x="2634" y="645"/>
                  </a:lnTo>
                  <a:lnTo>
                    <a:pt x="2618" y="661"/>
                  </a:lnTo>
                  <a:cubicBezTo>
                    <a:pt x="2610" y="668"/>
                    <a:pt x="2600" y="672"/>
                    <a:pt x="2589" y="672"/>
                  </a:cubicBezTo>
                  <a:lnTo>
                    <a:pt x="2573" y="672"/>
                  </a:lnTo>
                  <a:lnTo>
                    <a:pt x="2557" y="672"/>
                  </a:lnTo>
                  <a:lnTo>
                    <a:pt x="2541" y="672"/>
                  </a:lnTo>
                  <a:lnTo>
                    <a:pt x="2525" y="672"/>
                  </a:lnTo>
                  <a:lnTo>
                    <a:pt x="2493" y="672"/>
                  </a:lnTo>
                  <a:lnTo>
                    <a:pt x="2477" y="672"/>
                  </a:lnTo>
                  <a:lnTo>
                    <a:pt x="2506" y="661"/>
                  </a:lnTo>
                  <a:lnTo>
                    <a:pt x="2490" y="677"/>
                  </a:lnTo>
                  <a:lnTo>
                    <a:pt x="2474" y="693"/>
                  </a:lnTo>
                  <a:cubicBezTo>
                    <a:pt x="2466" y="700"/>
                    <a:pt x="2456" y="704"/>
                    <a:pt x="2445" y="704"/>
                  </a:cubicBezTo>
                  <a:lnTo>
                    <a:pt x="2429" y="704"/>
                  </a:lnTo>
                  <a:lnTo>
                    <a:pt x="2413" y="704"/>
                  </a:lnTo>
                  <a:lnTo>
                    <a:pt x="2442" y="693"/>
                  </a:lnTo>
                  <a:lnTo>
                    <a:pt x="2426" y="709"/>
                  </a:lnTo>
                  <a:cubicBezTo>
                    <a:pt x="2418" y="716"/>
                    <a:pt x="2408" y="720"/>
                    <a:pt x="2397" y="720"/>
                  </a:cubicBezTo>
                  <a:lnTo>
                    <a:pt x="2381" y="720"/>
                  </a:lnTo>
                  <a:lnTo>
                    <a:pt x="2349" y="720"/>
                  </a:lnTo>
                  <a:lnTo>
                    <a:pt x="2378" y="709"/>
                  </a:lnTo>
                  <a:lnTo>
                    <a:pt x="2362" y="725"/>
                  </a:lnTo>
                  <a:lnTo>
                    <a:pt x="2346" y="741"/>
                  </a:lnTo>
                  <a:cubicBezTo>
                    <a:pt x="2338" y="748"/>
                    <a:pt x="2328" y="752"/>
                    <a:pt x="2317" y="752"/>
                  </a:cubicBezTo>
                  <a:lnTo>
                    <a:pt x="2301" y="752"/>
                  </a:lnTo>
                  <a:lnTo>
                    <a:pt x="2337" y="730"/>
                  </a:lnTo>
                  <a:lnTo>
                    <a:pt x="2321" y="762"/>
                  </a:lnTo>
                  <a:cubicBezTo>
                    <a:pt x="2314" y="776"/>
                    <a:pt x="2301" y="784"/>
                    <a:pt x="2285" y="784"/>
                  </a:cubicBezTo>
                  <a:lnTo>
                    <a:pt x="2269" y="784"/>
                  </a:lnTo>
                  <a:lnTo>
                    <a:pt x="2253" y="784"/>
                  </a:lnTo>
                  <a:lnTo>
                    <a:pt x="2282" y="773"/>
                  </a:lnTo>
                  <a:lnTo>
                    <a:pt x="2266" y="789"/>
                  </a:lnTo>
                  <a:cubicBezTo>
                    <a:pt x="2263" y="792"/>
                    <a:pt x="2259" y="794"/>
                    <a:pt x="2255" y="796"/>
                  </a:cubicBezTo>
                  <a:lnTo>
                    <a:pt x="2223" y="812"/>
                  </a:lnTo>
                  <a:lnTo>
                    <a:pt x="2234" y="805"/>
                  </a:lnTo>
                  <a:lnTo>
                    <a:pt x="2218" y="821"/>
                  </a:lnTo>
                  <a:cubicBezTo>
                    <a:pt x="2210" y="828"/>
                    <a:pt x="2200" y="832"/>
                    <a:pt x="2189" y="832"/>
                  </a:cubicBezTo>
                  <a:lnTo>
                    <a:pt x="2173" y="832"/>
                  </a:lnTo>
                  <a:lnTo>
                    <a:pt x="2202" y="821"/>
                  </a:lnTo>
                  <a:lnTo>
                    <a:pt x="2186" y="837"/>
                  </a:lnTo>
                  <a:lnTo>
                    <a:pt x="2193" y="826"/>
                  </a:lnTo>
                  <a:lnTo>
                    <a:pt x="2177" y="858"/>
                  </a:lnTo>
                  <a:cubicBezTo>
                    <a:pt x="2170" y="872"/>
                    <a:pt x="2157" y="880"/>
                    <a:pt x="2141" y="880"/>
                  </a:cubicBezTo>
                  <a:lnTo>
                    <a:pt x="2125" y="880"/>
                  </a:lnTo>
                  <a:lnTo>
                    <a:pt x="2163" y="853"/>
                  </a:lnTo>
                  <a:lnTo>
                    <a:pt x="2147" y="901"/>
                  </a:lnTo>
                  <a:cubicBezTo>
                    <a:pt x="2142" y="917"/>
                    <a:pt x="2127" y="928"/>
                    <a:pt x="2109" y="928"/>
                  </a:cubicBezTo>
                  <a:lnTo>
                    <a:pt x="2093" y="928"/>
                  </a:lnTo>
                  <a:lnTo>
                    <a:pt x="2111" y="924"/>
                  </a:lnTo>
                  <a:lnTo>
                    <a:pt x="2079" y="940"/>
                  </a:lnTo>
                  <a:cubicBezTo>
                    <a:pt x="2074" y="943"/>
                    <a:pt x="2068" y="944"/>
                    <a:pt x="2061" y="944"/>
                  </a:cubicBezTo>
                  <a:lnTo>
                    <a:pt x="2045" y="944"/>
                  </a:lnTo>
                  <a:lnTo>
                    <a:pt x="2029" y="944"/>
                  </a:lnTo>
                  <a:lnTo>
                    <a:pt x="2058" y="933"/>
                  </a:lnTo>
                  <a:lnTo>
                    <a:pt x="2042" y="949"/>
                  </a:lnTo>
                  <a:cubicBezTo>
                    <a:pt x="2034" y="956"/>
                    <a:pt x="2024" y="960"/>
                    <a:pt x="2013" y="960"/>
                  </a:cubicBezTo>
                  <a:lnTo>
                    <a:pt x="1997" y="960"/>
                  </a:lnTo>
                  <a:lnTo>
                    <a:pt x="2026" y="949"/>
                  </a:lnTo>
                  <a:lnTo>
                    <a:pt x="2010" y="965"/>
                  </a:lnTo>
                  <a:cubicBezTo>
                    <a:pt x="2002" y="972"/>
                    <a:pt x="1992" y="976"/>
                    <a:pt x="1981" y="976"/>
                  </a:cubicBezTo>
                  <a:lnTo>
                    <a:pt x="1965" y="976"/>
                  </a:lnTo>
                  <a:lnTo>
                    <a:pt x="2001" y="954"/>
                  </a:lnTo>
                  <a:lnTo>
                    <a:pt x="1985" y="986"/>
                  </a:lnTo>
                  <a:cubicBezTo>
                    <a:pt x="1978" y="1000"/>
                    <a:pt x="1965" y="1008"/>
                    <a:pt x="1949" y="1008"/>
                  </a:cubicBezTo>
                  <a:lnTo>
                    <a:pt x="1917" y="1008"/>
                  </a:lnTo>
                  <a:lnTo>
                    <a:pt x="1946" y="997"/>
                  </a:lnTo>
                  <a:lnTo>
                    <a:pt x="1930" y="1013"/>
                  </a:lnTo>
                  <a:lnTo>
                    <a:pt x="1914" y="1029"/>
                  </a:lnTo>
                  <a:lnTo>
                    <a:pt x="1898" y="1045"/>
                  </a:lnTo>
                  <a:lnTo>
                    <a:pt x="1882" y="1061"/>
                  </a:lnTo>
                  <a:lnTo>
                    <a:pt x="1866" y="1077"/>
                  </a:lnTo>
                  <a:cubicBezTo>
                    <a:pt x="1858" y="1084"/>
                    <a:pt x="1848" y="1088"/>
                    <a:pt x="1837" y="1088"/>
                  </a:cubicBezTo>
                  <a:lnTo>
                    <a:pt x="1821" y="1088"/>
                  </a:lnTo>
                  <a:lnTo>
                    <a:pt x="1805" y="1088"/>
                  </a:lnTo>
                  <a:lnTo>
                    <a:pt x="1823" y="1084"/>
                  </a:lnTo>
                  <a:lnTo>
                    <a:pt x="1791" y="1100"/>
                  </a:lnTo>
                  <a:lnTo>
                    <a:pt x="1809" y="1082"/>
                  </a:lnTo>
                  <a:lnTo>
                    <a:pt x="1793" y="1114"/>
                  </a:lnTo>
                  <a:cubicBezTo>
                    <a:pt x="1786" y="1128"/>
                    <a:pt x="1773" y="1136"/>
                    <a:pt x="1757" y="1136"/>
                  </a:cubicBezTo>
                  <a:lnTo>
                    <a:pt x="1741" y="1136"/>
                  </a:lnTo>
                  <a:lnTo>
                    <a:pt x="1725" y="1136"/>
                  </a:lnTo>
                  <a:lnTo>
                    <a:pt x="1709" y="1136"/>
                  </a:lnTo>
                  <a:lnTo>
                    <a:pt x="1738" y="1125"/>
                  </a:lnTo>
                  <a:lnTo>
                    <a:pt x="1722" y="1141"/>
                  </a:lnTo>
                  <a:lnTo>
                    <a:pt x="1706" y="1157"/>
                  </a:lnTo>
                  <a:cubicBezTo>
                    <a:pt x="1698" y="1164"/>
                    <a:pt x="1688" y="1168"/>
                    <a:pt x="1677" y="1168"/>
                  </a:cubicBezTo>
                  <a:lnTo>
                    <a:pt x="1661" y="1168"/>
                  </a:lnTo>
                  <a:lnTo>
                    <a:pt x="1629" y="1168"/>
                  </a:lnTo>
                  <a:lnTo>
                    <a:pt x="1613" y="1168"/>
                  </a:lnTo>
                  <a:lnTo>
                    <a:pt x="1642" y="1157"/>
                  </a:lnTo>
                  <a:lnTo>
                    <a:pt x="1626" y="1173"/>
                  </a:lnTo>
                  <a:lnTo>
                    <a:pt x="1633" y="1162"/>
                  </a:lnTo>
                  <a:lnTo>
                    <a:pt x="1617" y="1194"/>
                  </a:lnTo>
                  <a:cubicBezTo>
                    <a:pt x="1610" y="1208"/>
                    <a:pt x="1597" y="1216"/>
                    <a:pt x="1581" y="1216"/>
                  </a:cubicBezTo>
                  <a:lnTo>
                    <a:pt x="1565" y="1216"/>
                  </a:lnTo>
                  <a:lnTo>
                    <a:pt x="1601" y="1194"/>
                  </a:lnTo>
                  <a:lnTo>
                    <a:pt x="1585" y="1226"/>
                  </a:lnTo>
                  <a:cubicBezTo>
                    <a:pt x="1583" y="1230"/>
                    <a:pt x="1581" y="1234"/>
                    <a:pt x="1578" y="1237"/>
                  </a:cubicBezTo>
                  <a:lnTo>
                    <a:pt x="1562" y="1253"/>
                  </a:lnTo>
                  <a:lnTo>
                    <a:pt x="1569" y="1242"/>
                  </a:lnTo>
                  <a:lnTo>
                    <a:pt x="1553" y="1274"/>
                  </a:lnTo>
                  <a:cubicBezTo>
                    <a:pt x="1549" y="1282"/>
                    <a:pt x="1543" y="1288"/>
                    <a:pt x="1535" y="1292"/>
                  </a:cubicBezTo>
                  <a:lnTo>
                    <a:pt x="1503" y="1308"/>
                  </a:lnTo>
                  <a:lnTo>
                    <a:pt x="1514" y="1301"/>
                  </a:lnTo>
                  <a:lnTo>
                    <a:pt x="1498" y="1317"/>
                  </a:lnTo>
                  <a:cubicBezTo>
                    <a:pt x="1490" y="1324"/>
                    <a:pt x="1480" y="1328"/>
                    <a:pt x="1469" y="1328"/>
                  </a:cubicBezTo>
                  <a:lnTo>
                    <a:pt x="1453" y="1328"/>
                  </a:lnTo>
                  <a:lnTo>
                    <a:pt x="1482" y="1317"/>
                  </a:lnTo>
                  <a:lnTo>
                    <a:pt x="1466" y="1333"/>
                  </a:lnTo>
                  <a:lnTo>
                    <a:pt x="1450" y="1349"/>
                  </a:lnTo>
                  <a:lnTo>
                    <a:pt x="1434" y="1365"/>
                  </a:lnTo>
                  <a:lnTo>
                    <a:pt x="1418" y="1381"/>
                  </a:lnTo>
                  <a:lnTo>
                    <a:pt x="1402" y="1397"/>
                  </a:lnTo>
                  <a:cubicBezTo>
                    <a:pt x="1394" y="1404"/>
                    <a:pt x="1384" y="1408"/>
                    <a:pt x="1373" y="1408"/>
                  </a:cubicBezTo>
                  <a:lnTo>
                    <a:pt x="1341" y="1408"/>
                  </a:lnTo>
                  <a:lnTo>
                    <a:pt x="1377" y="1386"/>
                  </a:lnTo>
                  <a:lnTo>
                    <a:pt x="1361" y="1418"/>
                  </a:lnTo>
                  <a:lnTo>
                    <a:pt x="1345" y="1450"/>
                  </a:lnTo>
                  <a:cubicBezTo>
                    <a:pt x="1338" y="1464"/>
                    <a:pt x="1325" y="1472"/>
                    <a:pt x="1309" y="1472"/>
                  </a:cubicBezTo>
                  <a:lnTo>
                    <a:pt x="1293" y="1472"/>
                  </a:lnTo>
                  <a:lnTo>
                    <a:pt x="1322" y="1461"/>
                  </a:lnTo>
                  <a:lnTo>
                    <a:pt x="1306" y="1477"/>
                  </a:lnTo>
                  <a:lnTo>
                    <a:pt x="1290" y="1493"/>
                  </a:lnTo>
                  <a:lnTo>
                    <a:pt x="1299" y="1477"/>
                  </a:lnTo>
                  <a:lnTo>
                    <a:pt x="1283" y="1525"/>
                  </a:lnTo>
                  <a:cubicBezTo>
                    <a:pt x="1281" y="1531"/>
                    <a:pt x="1278" y="1536"/>
                    <a:pt x="1274" y="1541"/>
                  </a:cubicBezTo>
                  <a:lnTo>
                    <a:pt x="1258" y="1557"/>
                  </a:lnTo>
                  <a:cubicBezTo>
                    <a:pt x="1250" y="1564"/>
                    <a:pt x="1240" y="1568"/>
                    <a:pt x="1229" y="1568"/>
                  </a:cubicBezTo>
                  <a:lnTo>
                    <a:pt x="1197" y="1568"/>
                  </a:lnTo>
                  <a:lnTo>
                    <a:pt x="1181" y="1568"/>
                  </a:lnTo>
                  <a:lnTo>
                    <a:pt x="1210" y="1557"/>
                  </a:lnTo>
                  <a:lnTo>
                    <a:pt x="1194" y="1573"/>
                  </a:lnTo>
                  <a:lnTo>
                    <a:pt x="1178" y="1589"/>
                  </a:lnTo>
                  <a:lnTo>
                    <a:pt x="1162" y="1605"/>
                  </a:lnTo>
                  <a:lnTo>
                    <a:pt x="1146" y="1621"/>
                  </a:lnTo>
                  <a:cubicBezTo>
                    <a:pt x="1138" y="1628"/>
                    <a:pt x="1128" y="1632"/>
                    <a:pt x="1117" y="1632"/>
                  </a:cubicBezTo>
                  <a:lnTo>
                    <a:pt x="1101" y="1632"/>
                  </a:lnTo>
                  <a:lnTo>
                    <a:pt x="1130" y="1621"/>
                  </a:lnTo>
                  <a:lnTo>
                    <a:pt x="1114" y="1637"/>
                  </a:lnTo>
                  <a:lnTo>
                    <a:pt x="1082" y="1669"/>
                  </a:lnTo>
                  <a:cubicBezTo>
                    <a:pt x="1074" y="1676"/>
                    <a:pt x="1064" y="1680"/>
                    <a:pt x="1053" y="1680"/>
                  </a:cubicBezTo>
                  <a:lnTo>
                    <a:pt x="1037" y="1680"/>
                  </a:lnTo>
                  <a:lnTo>
                    <a:pt x="1073" y="1658"/>
                  </a:lnTo>
                  <a:lnTo>
                    <a:pt x="1057" y="1690"/>
                  </a:lnTo>
                  <a:cubicBezTo>
                    <a:pt x="1050" y="1704"/>
                    <a:pt x="1037" y="1712"/>
                    <a:pt x="1021" y="1712"/>
                  </a:cubicBezTo>
                  <a:lnTo>
                    <a:pt x="1005" y="1712"/>
                  </a:lnTo>
                  <a:lnTo>
                    <a:pt x="1034" y="1701"/>
                  </a:lnTo>
                  <a:lnTo>
                    <a:pt x="1018" y="1717"/>
                  </a:lnTo>
                  <a:lnTo>
                    <a:pt x="1025" y="1706"/>
                  </a:lnTo>
                  <a:lnTo>
                    <a:pt x="1009" y="1738"/>
                  </a:lnTo>
                  <a:cubicBezTo>
                    <a:pt x="1002" y="1752"/>
                    <a:pt x="989" y="1760"/>
                    <a:pt x="973" y="1760"/>
                  </a:cubicBezTo>
                  <a:lnTo>
                    <a:pt x="957" y="1760"/>
                  </a:lnTo>
                  <a:lnTo>
                    <a:pt x="986" y="1749"/>
                  </a:lnTo>
                  <a:lnTo>
                    <a:pt x="970" y="1765"/>
                  </a:lnTo>
                  <a:lnTo>
                    <a:pt x="938" y="1797"/>
                  </a:lnTo>
                  <a:cubicBezTo>
                    <a:pt x="930" y="1804"/>
                    <a:pt x="920" y="1808"/>
                    <a:pt x="909" y="1808"/>
                  </a:cubicBezTo>
                  <a:lnTo>
                    <a:pt x="893" y="1808"/>
                  </a:lnTo>
                  <a:lnTo>
                    <a:pt x="877" y="1808"/>
                  </a:lnTo>
                  <a:lnTo>
                    <a:pt x="861" y="1808"/>
                  </a:lnTo>
                  <a:lnTo>
                    <a:pt x="845" y="1808"/>
                  </a:lnTo>
                  <a:lnTo>
                    <a:pt x="829" y="1808"/>
                  </a:lnTo>
                  <a:lnTo>
                    <a:pt x="858" y="1797"/>
                  </a:lnTo>
                  <a:lnTo>
                    <a:pt x="842" y="1813"/>
                  </a:lnTo>
                  <a:lnTo>
                    <a:pt x="851" y="1797"/>
                  </a:lnTo>
                  <a:lnTo>
                    <a:pt x="835" y="1845"/>
                  </a:lnTo>
                  <a:cubicBezTo>
                    <a:pt x="830" y="1861"/>
                    <a:pt x="815" y="1872"/>
                    <a:pt x="797" y="1872"/>
                  </a:cubicBezTo>
                  <a:lnTo>
                    <a:pt x="765" y="1872"/>
                  </a:lnTo>
                  <a:lnTo>
                    <a:pt x="749" y="1872"/>
                  </a:lnTo>
                  <a:lnTo>
                    <a:pt x="778" y="1861"/>
                  </a:lnTo>
                  <a:lnTo>
                    <a:pt x="762" y="1877"/>
                  </a:lnTo>
                  <a:lnTo>
                    <a:pt x="746" y="1893"/>
                  </a:lnTo>
                  <a:lnTo>
                    <a:pt x="730" y="1909"/>
                  </a:lnTo>
                  <a:cubicBezTo>
                    <a:pt x="722" y="1916"/>
                    <a:pt x="712" y="1920"/>
                    <a:pt x="701" y="1920"/>
                  </a:cubicBezTo>
                  <a:lnTo>
                    <a:pt x="685" y="1920"/>
                  </a:lnTo>
                  <a:lnTo>
                    <a:pt x="714" y="1909"/>
                  </a:lnTo>
                  <a:lnTo>
                    <a:pt x="698" y="1925"/>
                  </a:lnTo>
                  <a:lnTo>
                    <a:pt x="682" y="1941"/>
                  </a:lnTo>
                  <a:cubicBezTo>
                    <a:pt x="679" y="1944"/>
                    <a:pt x="675" y="1946"/>
                    <a:pt x="671" y="1948"/>
                  </a:cubicBezTo>
                  <a:lnTo>
                    <a:pt x="639" y="1964"/>
                  </a:lnTo>
                  <a:cubicBezTo>
                    <a:pt x="634" y="1967"/>
                    <a:pt x="628" y="1968"/>
                    <a:pt x="621" y="1968"/>
                  </a:cubicBezTo>
                  <a:lnTo>
                    <a:pt x="605" y="1968"/>
                  </a:lnTo>
                  <a:lnTo>
                    <a:pt x="634" y="1957"/>
                  </a:lnTo>
                  <a:lnTo>
                    <a:pt x="618" y="1973"/>
                  </a:lnTo>
                  <a:lnTo>
                    <a:pt x="602" y="1989"/>
                  </a:lnTo>
                  <a:cubicBezTo>
                    <a:pt x="594" y="1996"/>
                    <a:pt x="584" y="2000"/>
                    <a:pt x="573" y="2000"/>
                  </a:cubicBezTo>
                  <a:lnTo>
                    <a:pt x="557" y="2000"/>
                  </a:lnTo>
                  <a:lnTo>
                    <a:pt x="586" y="1989"/>
                  </a:lnTo>
                  <a:lnTo>
                    <a:pt x="570" y="2005"/>
                  </a:lnTo>
                  <a:lnTo>
                    <a:pt x="554" y="2021"/>
                  </a:lnTo>
                  <a:lnTo>
                    <a:pt x="538" y="2037"/>
                  </a:lnTo>
                  <a:cubicBezTo>
                    <a:pt x="535" y="2040"/>
                    <a:pt x="531" y="2042"/>
                    <a:pt x="527" y="2044"/>
                  </a:cubicBezTo>
                  <a:lnTo>
                    <a:pt x="495" y="2060"/>
                  </a:lnTo>
                  <a:lnTo>
                    <a:pt x="513" y="2042"/>
                  </a:lnTo>
                  <a:lnTo>
                    <a:pt x="497" y="2074"/>
                  </a:lnTo>
                  <a:cubicBezTo>
                    <a:pt x="490" y="2088"/>
                    <a:pt x="477" y="2096"/>
                    <a:pt x="461" y="2096"/>
                  </a:cubicBezTo>
                  <a:lnTo>
                    <a:pt x="445" y="2096"/>
                  </a:lnTo>
                  <a:lnTo>
                    <a:pt x="429" y="2096"/>
                  </a:lnTo>
                  <a:lnTo>
                    <a:pt x="458" y="2085"/>
                  </a:lnTo>
                  <a:lnTo>
                    <a:pt x="442" y="2101"/>
                  </a:lnTo>
                  <a:lnTo>
                    <a:pt x="426" y="2117"/>
                  </a:lnTo>
                  <a:lnTo>
                    <a:pt x="410" y="2133"/>
                  </a:lnTo>
                  <a:cubicBezTo>
                    <a:pt x="402" y="2140"/>
                    <a:pt x="392" y="2144"/>
                    <a:pt x="381" y="2144"/>
                  </a:cubicBezTo>
                  <a:lnTo>
                    <a:pt x="365" y="2144"/>
                  </a:lnTo>
                  <a:lnTo>
                    <a:pt x="333" y="2144"/>
                  </a:lnTo>
                  <a:lnTo>
                    <a:pt x="317" y="2144"/>
                  </a:lnTo>
                  <a:lnTo>
                    <a:pt x="353" y="2122"/>
                  </a:lnTo>
                  <a:lnTo>
                    <a:pt x="337" y="2154"/>
                  </a:lnTo>
                  <a:cubicBezTo>
                    <a:pt x="330" y="2168"/>
                    <a:pt x="317" y="2176"/>
                    <a:pt x="301" y="2176"/>
                  </a:cubicBezTo>
                  <a:lnTo>
                    <a:pt x="285" y="2176"/>
                  </a:lnTo>
                  <a:lnTo>
                    <a:pt x="323" y="2149"/>
                  </a:lnTo>
                  <a:lnTo>
                    <a:pt x="307" y="2197"/>
                  </a:lnTo>
                  <a:cubicBezTo>
                    <a:pt x="302" y="2213"/>
                    <a:pt x="287" y="2224"/>
                    <a:pt x="269" y="2224"/>
                  </a:cubicBezTo>
                  <a:lnTo>
                    <a:pt x="253" y="2224"/>
                  </a:lnTo>
                  <a:lnTo>
                    <a:pt x="289" y="2202"/>
                  </a:lnTo>
                  <a:lnTo>
                    <a:pt x="273" y="2234"/>
                  </a:lnTo>
                  <a:cubicBezTo>
                    <a:pt x="271" y="2238"/>
                    <a:pt x="269" y="2242"/>
                    <a:pt x="266" y="2245"/>
                  </a:cubicBezTo>
                  <a:lnTo>
                    <a:pt x="250" y="2261"/>
                  </a:lnTo>
                  <a:cubicBezTo>
                    <a:pt x="242" y="2268"/>
                    <a:pt x="232" y="2272"/>
                    <a:pt x="221" y="2272"/>
                  </a:cubicBezTo>
                  <a:lnTo>
                    <a:pt x="189" y="2272"/>
                  </a:lnTo>
                  <a:lnTo>
                    <a:pt x="218" y="2261"/>
                  </a:lnTo>
                  <a:lnTo>
                    <a:pt x="202" y="2277"/>
                  </a:lnTo>
                  <a:lnTo>
                    <a:pt x="186" y="2293"/>
                  </a:lnTo>
                  <a:cubicBezTo>
                    <a:pt x="178" y="2300"/>
                    <a:pt x="168" y="2304"/>
                    <a:pt x="157" y="2304"/>
                  </a:cubicBezTo>
                  <a:lnTo>
                    <a:pt x="141" y="2304"/>
                  </a:lnTo>
                  <a:lnTo>
                    <a:pt x="170" y="2293"/>
                  </a:lnTo>
                  <a:lnTo>
                    <a:pt x="154" y="2309"/>
                  </a:lnTo>
                  <a:lnTo>
                    <a:pt x="138" y="2325"/>
                  </a:lnTo>
                  <a:cubicBezTo>
                    <a:pt x="130" y="2332"/>
                    <a:pt x="120" y="2336"/>
                    <a:pt x="109" y="2336"/>
                  </a:cubicBezTo>
                  <a:lnTo>
                    <a:pt x="93" y="2336"/>
                  </a:lnTo>
                  <a:lnTo>
                    <a:pt x="77" y="2336"/>
                  </a:lnTo>
                  <a:lnTo>
                    <a:pt x="95" y="2332"/>
                  </a:lnTo>
                  <a:lnTo>
                    <a:pt x="63" y="2348"/>
                  </a:lnTo>
                  <a:cubicBezTo>
                    <a:pt x="44" y="2358"/>
                    <a:pt x="20" y="2350"/>
                    <a:pt x="10" y="2330"/>
                  </a:cubicBezTo>
                  <a:cubicBezTo>
                    <a:pt x="0" y="2311"/>
                    <a:pt x="8" y="2287"/>
                    <a:pt x="28" y="2277"/>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26" name="Freeform 12">
              <a:extLst>
                <a:ext uri="{FF2B5EF4-FFF2-40B4-BE49-F238E27FC236}">
                  <a16:creationId xmlns:a16="http://schemas.microsoft.com/office/drawing/2014/main" id="{4C022691-6C82-435F-8EA3-DF390CACC3B2}"/>
                </a:ext>
              </a:extLst>
            </p:cNvPr>
            <p:cNvSpPr>
              <a:spLocks/>
            </p:cNvSpPr>
            <p:nvPr/>
          </p:nvSpPr>
          <p:spPr bwMode="auto">
            <a:xfrm>
              <a:off x="6327272" y="3412613"/>
              <a:ext cx="968556" cy="726038"/>
            </a:xfrm>
            <a:custGeom>
              <a:avLst/>
              <a:gdLst>
                <a:gd name="T0" fmla="*/ 157 w 3685"/>
                <a:gd name="T1" fmla="*/ 2144 h 2310"/>
                <a:gd name="T2" fmla="*/ 241 w 3685"/>
                <a:gd name="T3" fmla="*/ 2092 h 2310"/>
                <a:gd name="T4" fmla="*/ 413 w 3685"/>
                <a:gd name="T5" fmla="*/ 2016 h 2310"/>
                <a:gd name="T6" fmla="*/ 497 w 3685"/>
                <a:gd name="T7" fmla="*/ 1948 h 2310"/>
                <a:gd name="T8" fmla="*/ 625 w 3685"/>
                <a:gd name="T9" fmla="*/ 1868 h 2310"/>
                <a:gd name="T10" fmla="*/ 714 w 3685"/>
                <a:gd name="T11" fmla="*/ 1783 h 2310"/>
                <a:gd name="T12" fmla="*/ 877 w 3685"/>
                <a:gd name="T13" fmla="*/ 1680 h 2310"/>
                <a:gd name="T14" fmla="*/ 989 w 3685"/>
                <a:gd name="T15" fmla="*/ 1600 h 2310"/>
                <a:gd name="T16" fmla="*/ 1066 w 3685"/>
                <a:gd name="T17" fmla="*/ 1575 h 2310"/>
                <a:gd name="T18" fmla="*/ 1212 w 3685"/>
                <a:gd name="T19" fmla="*/ 1445 h 2310"/>
                <a:gd name="T20" fmla="*/ 1290 w 3685"/>
                <a:gd name="T21" fmla="*/ 1399 h 2310"/>
                <a:gd name="T22" fmla="*/ 1434 w 3685"/>
                <a:gd name="T23" fmla="*/ 1287 h 2310"/>
                <a:gd name="T24" fmla="*/ 1581 w 3685"/>
                <a:gd name="T25" fmla="*/ 1216 h 2310"/>
                <a:gd name="T26" fmla="*/ 1709 w 3685"/>
                <a:gd name="T27" fmla="*/ 1136 h 2310"/>
                <a:gd name="T28" fmla="*/ 1793 w 3685"/>
                <a:gd name="T29" fmla="*/ 1084 h 2310"/>
                <a:gd name="T30" fmla="*/ 1901 w 3685"/>
                <a:gd name="T31" fmla="*/ 1008 h 2310"/>
                <a:gd name="T32" fmla="*/ 2001 w 3685"/>
                <a:gd name="T33" fmla="*/ 892 h 2310"/>
                <a:gd name="T34" fmla="*/ 2125 w 3685"/>
                <a:gd name="T35" fmla="*/ 816 h 2310"/>
                <a:gd name="T36" fmla="*/ 2241 w 3685"/>
                <a:gd name="T37" fmla="*/ 812 h 2310"/>
                <a:gd name="T38" fmla="*/ 2369 w 3685"/>
                <a:gd name="T39" fmla="*/ 716 h 2310"/>
                <a:gd name="T40" fmla="*/ 2493 w 3685"/>
                <a:gd name="T41" fmla="*/ 624 h 2310"/>
                <a:gd name="T42" fmla="*/ 2637 w 3685"/>
                <a:gd name="T43" fmla="*/ 544 h 2310"/>
                <a:gd name="T44" fmla="*/ 2749 w 3685"/>
                <a:gd name="T45" fmla="*/ 480 h 2310"/>
                <a:gd name="T46" fmla="*/ 2877 w 3685"/>
                <a:gd name="T47" fmla="*/ 352 h 2310"/>
                <a:gd name="T48" fmla="*/ 2973 w 3685"/>
                <a:gd name="T49" fmla="*/ 288 h 2310"/>
                <a:gd name="T50" fmla="*/ 3101 w 3685"/>
                <a:gd name="T51" fmla="*/ 208 h 2310"/>
                <a:gd name="T52" fmla="*/ 3217 w 3685"/>
                <a:gd name="T53" fmla="*/ 188 h 2310"/>
                <a:gd name="T54" fmla="*/ 3329 w 3685"/>
                <a:gd name="T55" fmla="*/ 140 h 2310"/>
                <a:gd name="T56" fmla="*/ 3457 w 3685"/>
                <a:gd name="T57" fmla="*/ 108 h 2310"/>
                <a:gd name="T58" fmla="*/ 3597 w 3685"/>
                <a:gd name="T59" fmla="*/ 32 h 2310"/>
                <a:gd name="T60" fmla="*/ 3613 w 3685"/>
                <a:gd name="T61" fmla="*/ 112 h 2310"/>
                <a:gd name="T62" fmla="*/ 3530 w 3685"/>
                <a:gd name="T63" fmla="*/ 149 h 2310"/>
                <a:gd name="T64" fmla="*/ 3357 w 3685"/>
                <a:gd name="T65" fmla="*/ 208 h 2310"/>
                <a:gd name="T66" fmla="*/ 3290 w 3685"/>
                <a:gd name="T67" fmla="*/ 229 h 2310"/>
                <a:gd name="T68" fmla="*/ 3117 w 3685"/>
                <a:gd name="T69" fmla="*/ 288 h 2310"/>
                <a:gd name="T70" fmla="*/ 2989 w 3685"/>
                <a:gd name="T71" fmla="*/ 368 h 2310"/>
                <a:gd name="T72" fmla="*/ 2906 w 3685"/>
                <a:gd name="T73" fmla="*/ 421 h 2310"/>
                <a:gd name="T74" fmla="*/ 2787 w 3685"/>
                <a:gd name="T75" fmla="*/ 533 h 2310"/>
                <a:gd name="T76" fmla="*/ 2655 w 3685"/>
                <a:gd name="T77" fmla="*/ 620 h 2310"/>
                <a:gd name="T78" fmla="*/ 2525 w 3685"/>
                <a:gd name="T79" fmla="*/ 704 h 2310"/>
                <a:gd name="T80" fmla="*/ 2397 w 3685"/>
                <a:gd name="T81" fmla="*/ 784 h 2310"/>
                <a:gd name="T82" fmla="*/ 2314 w 3685"/>
                <a:gd name="T83" fmla="*/ 853 h 2310"/>
                <a:gd name="T84" fmla="*/ 2141 w 3685"/>
                <a:gd name="T85" fmla="*/ 896 h 2310"/>
                <a:gd name="T86" fmla="*/ 2065 w 3685"/>
                <a:gd name="T87" fmla="*/ 938 h 2310"/>
                <a:gd name="T88" fmla="*/ 1917 w 3685"/>
                <a:gd name="T89" fmla="*/ 1088 h 2310"/>
                <a:gd name="T90" fmla="*/ 1821 w 3685"/>
                <a:gd name="T91" fmla="*/ 1152 h 2310"/>
                <a:gd name="T92" fmla="*/ 1745 w 3685"/>
                <a:gd name="T93" fmla="*/ 1194 h 2310"/>
                <a:gd name="T94" fmla="*/ 1610 w 3685"/>
                <a:gd name="T95" fmla="*/ 1285 h 2310"/>
                <a:gd name="T96" fmla="*/ 1469 w 3685"/>
                <a:gd name="T97" fmla="*/ 1344 h 2310"/>
                <a:gd name="T98" fmla="*/ 1377 w 3685"/>
                <a:gd name="T99" fmla="*/ 1402 h 2310"/>
                <a:gd name="T100" fmla="*/ 1258 w 3685"/>
                <a:gd name="T101" fmla="*/ 1509 h 2310"/>
                <a:gd name="T102" fmla="*/ 1153 w 3685"/>
                <a:gd name="T103" fmla="*/ 1578 h 2310"/>
                <a:gd name="T104" fmla="*/ 1005 w 3685"/>
                <a:gd name="T105" fmla="*/ 1680 h 2310"/>
                <a:gd name="T106" fmla="*/ 893 w 3685"/>
                <a:gd name="T107" fmla="*/ 1760 h 2310"/>
                <a:gd name="T108" fmla="*/ 801 w 3685"/>
                <a:gd name="T109" fmla="*/ 1786 h 2310"/>
                <a:gd name="T110" fmla="*/ 698 w 3685"/>
                <a:gd name="T111" fmla="*/ 1909 h 2310"/>
                <a:gd name="T112" fmla="*/ 570 w 3685"/>
                <a:gd name="T113" fmla="*/ 1989 h 2310"/>
                <a:gd name="T114" fmla="*/ 442 w 3685"/>
                <a:gd name="T115" fmla="*/ 2085 h 2310"/>
                <a:gd name="T116" fmla="*/ 314 w 3685"/>
                <a:gd name="T117" fmla="*/ 2133 h 2310"/>
                <a:gd name="T118" fmla="*/ 193 w 3685"/>
                <a:gd name="T119" fmla="*/ 2202 h 2310"/>
                <a:gd name="T120" fmla="*/ 63 w 3685"/>
                <a:gd name="T121" fmla="*/ 230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5" h="2310">
                  <a:moveTo>
                    <a:pt x="28" y="2229"/>
                  </a:moveTo>
                  <a:lnTo>
                    <a:pt x="60" y="2213"/>
                  </a:lnTo>
                  <a:lnTo>
                    <a:pt x="49" y="2220"/>
                  </a:lnTo>
                  <a:lnTo>
                    <a:pt x="65" y="2204"/>
                  </a:lnTo>
                  <a:lnTo>
                    <a:pt x="81" y="2188"/>
                  </a:lnTo>
                  <a:cubicBezTo>
                    <a:pt x="89" y="2181"/>
                    <a:pt x="99" y="2176"/>
                    <a:pt x="109" y="2176"/>
                  </a:cubicBezTo>
                  <a:lnTo>
                    <a:pt x="125" y="2176"/>
                  </a:lnTo>
                  <a:lnTo>
                    <a:pt x="90" y="2199"/>
                  </a:lnTo>
                  <a:lnTo>
                    <a:pt x="106" y="2167"/>
                  </a:lnTo>
                  <a:cubicBezTo>
                    <a:pt x="112" y="2153"/>
                    <a:pt x="126" y="2144"/>
                    <a:pt x="141" y="2144"/>
                  </a:cubicBezTo>
                  <a:lnTo>
                    <a:pt x="157" y="2144"/>
                  </a:lnTo>
                  <a:lnTo>
                    <a:pt x="122" y="2167"/>
                  </a:lnTo>
                  <a:lnTo>
                    <a:pt x="138" y="2135"/>
                  </a:lnTo>
                  <a:cubicBezTo>
                    <a:pt x="140" y="2131"/>
                    <a:pt x="142" y="2127"/>
                    <a:pt x="145" y="2124"/>
                  </a:cubicBezTo>
                  <a:lnTo>
                    <a:pt x="161" y="2108"/>
                  </a:lnTo>
                  <a:cubicBezTo>
                    <a:pt x="164" y="2105"/>
                    <a:pt x="168" y="2103"/>
                    <a:pt x="172" y="2101"/>
                  </a:cubicBezTo>
                  <a:lnTo>
                    <a:pt x="204" y="2085"/>
                  </a:lnTo>
                  <a:cubicBezTo>
                    <a:pt x="209" y="2082"/>
                    <a:pt x="215" y="2080"/>
                    <a:pt x="221" y="2080"/>
                  </a:cubicBezTo>
                  <a:lnTo>
                    <a:pt x="237" y="2080"/>
                  </a:lnTo>
                  <a:lnTo>
                    <a:pt x="253" y="2080"/>
                  </a:lnTo>
                  <a:lnTo>
                    <a:pt x="269" y="2080"/>
                  </a:lnTo>
                  <a:lnTo>
                    <a:pt x="241" y="2092"/>
                  </a:lnTo>
                  <a:lnTo>
                    <a:pt x="257" y="2076"/>
                  </a:lnTo>
                  <a:cubicBezTo>
                    <a:pt x="265" y="2069"/>
                    <a:pt x="275" y="2064"/>
                    <a:pt x="285" y="2064"/>
                  </a:cubicBezTo>
                  <a:lnTo>
                    <a:pt x="301" y="2064"/>
                  </a:lnTo>
                  <a:lnTo>
                    <a:pt x="317" y="2064"/>
                  </a:lnTo>
                  <a:lnTo>
                    <a:pt x="333" y="2064"/>
                  </a:lnTo>
                  <a:lnTo>
                    <a:pt x="305" y="2076"/>
                  </a:lnTo>
                  <a:lnTo>
                    <a:pt x="337" y="2044"/>
                  </a:lnTo>
                  <a:lnTo>
                    <a:pt x="353" y="2028"/>
                  </a:lnTo>
                  <a:cubicBezTo>
                    <a:pt x="361" y="2021"/>
                    <a:pt x="371" y="2016"/>
                    <a:pt x="381" y="2016"/>
                  </a:cubicBezTo>
                  <a:lnTo>
                    <a:pt x="397" y="2016"/>
                  </a:lnTo>
                  <a:lnTo>
                    <a:pt x="413" y="2016"/>
                  </a:lnTo>
                  <a:lnTo>
                    <a:pt x="385" y="2028"/>
                  </a:lnTo>
                  <a:lnTo>
                    <a:pt x="401" y="2012"/>
                  </a:lnTo>
                  <a:cubicBezTo>
                    <a:pt x="409" y="2005"/>
                    <a:pt x="419" y="2000"/>
                    <a:pt x="429" y="2000"/>
                  </a:cubicBezTo>
                  <a:lnTo>
                    <a:pt x="445" y="2000"/>
                  </a:lnTo>
                  <a:lnTo>
                    <a:pt x="417" y="2012"/>
                  </a:lnTo>
                  <a:lnTo>
                    <a:pt x="433" y="1996"/>
                  </a:lnTo>
                  <a:lnTo>
                    <a:pt x="449" y="1980"/>
                  </a:lnTo>
                  <a:cubicBezTo>
                    <a:pt x="452" y="1977"/>
                    <a:pt x="456" y="1975"/>
                    <a:pt x="460" y="1973"/>
                  </a:cubicBezTo>
                  <a:lnTo>
                    <a:pt x="492" y="1957"/>
                  </a:lnTo>
                  <a:lnTo>
                    <a:pt x="481" y="1964"/>
                  </a:lnTo>
                  <a:lnTo>
                    <a:pt x="497" y="1948"/>
                  </a:lnTo>
                  <a:lnTo>
                    <a:pt x="513" y="1932"/>
                  </a:lnTo>
                  <a:lnTo>
                    <a:pt x="529" y="1916"/>
                  </a:lnTo>
                  <a:cubicBezTo>
                    <a:pt x="537" y="1909"/>
                    <a:pt x="547" y="1904"/>
                    <a:pt x="557" y="1904"/>
                  </a:cubicBezTo>
                  <a:lnTo>
                    <a:pt x="573" y="1904"/>
                  </a:lnTo>
                  <a:lnTo>
                    <a:pt x="545" y="1916"/>
                  </a:lnTo>
                  <a:lnTo>
                    <a:pt x="561" y="1900"/>
                  </a:lnTo>
                  <a:lnTo>
                    <a:pt x="577" y="1884"/>
                  </a:lnTo>
                  <a:lnTo>
                    <a:pt x="593" y="1868"/>
                  </a:lnTo>
                  <a:cubicBezTo>
                    <a:pt x="601" y="1861"/>
                    <a:pt x="611" y="1856"/>
                    <a:pt x="621" y="1856"/>
                  </a:cubicBezTo>
                  <a:lnTo>
                    <a:pt x="653" y="1856"/>
                  </a:lnTo>
                  <a:lnTo>
                    <a:pt x="625" y="1868"/>
                  </a:lnTo>
                  <a:lnTo>
                    <a:pt x="641" y="1852"/>
                  </a:lnTo>
                  <a:cubicBezTo>
                    <a:pt x="649" y="1845"/>
                    <a:pt x="659" y="1840"/>
                    <a:pt x="669" y="1840"/>
                  </a:cubicBezTo>
                  <a:lnTo>
                    <a:pt x="685" y="1840"/>
                  </a:lnTo>
                  <a:lnTo>
                    <a:pt x="650" y="1863"/>
                  </a:lnTo>
                  <a:lnTo>
                    <a:pt x="666" y="1831"/>
                  </a:lnTo>
                  <a:lnTo>
                    <a:pt x="682" y="1799"/>
                  </a:lnTo>
                  <a:cubicBezTo>
                    <a:pt x="688" y="1785"/>
                    <a:pt x="702" y="1776"/>
                    <a:pt x="717" y="1776"/>
                  </a:cubicBezTo>
                  <a:lnTo>
                    <a:pt x="733" y="1776"/>
                  </a:lnTo>
                  <a:lnTo>
                    <a:pt x="705" y="1788"/>
                  </a:lnTo>
                  <a:lnTo>
                    <a:pt x="721" y="1772"/>
                  </a:lnTo>
                  <a:lnTo>
                    <a:pt x="714" y="1783"/>
                  </a:lnTo>
                  <a:lnTo>
                    <a:pt x="730" y="1751"/>
                  </a:lnTo>
                  <a:cubicBezTo>
                    <a:pt x="736" y="1737"/>
                    <a:pt x="750" y="1728"/>
                    <a:pt x="765" y="1728"/>
                  </a:cubicBezTo>
                  <a:lnTo>
                    <a:pt x="797" y="1728"/>
                  </a:lnTo>
                  <a:lnTo>
                    <a:pt x="813" y="1728"/>
                  </a:lnTo>
                  <a:lnTo>
                    <a:pt x="785" y="1740"/>
                  </a:lnTo>
                  <a:lnTo>
                    <a:pt x="801" y="1724"/>
                  </a:lnTo>
                  <a:lnTo>
                    <a:pt x="794" y="1735"/>
                  </a:lnTo>
                  <a:lnTo>
                    <a:pt x="810" y="1703"/>
                  </a:lnTo>
                  <a:cubicBezTo>
                    <a:pt x="816" y="1689"/>
                    <a:pt x="830" y="1680"/>
                    <a:pt x="845" y="1680"/>
                  </a:cubicBezTo>
                  <a:lnTo>
                    <a:pt x="861" y="1680"/>
                  </a:lnTo>
                  <a:lnTo>
                    <a:pt x="877" y="1680"/>
                  </a:lnTo>
                  <a:lnTo>
                    <a:pt x="893" y="1680"/>
                  </a:lnTo>
                  <a:lnTo>
                    <a:pt x="909" y="1680"/>
                  </a:lnTo>
                  <a:lnTo>
                    <a:pt x="892" y="1685"/>
                  </a:lnTo>
                  <a:lnTo>
                    <a:pt x="924" y="1669"/>
                  </a:lnTo>
                  <a:lnTo>
                    <a:pt x="913" y="1676"/>
                  </a:lnTo>
                  <a:lnTo>
                    <a:pt x="929" y="1660"/>
                  </a:lnTo>
                  <a:lnTo>
                    <a:pt x="922" y="1671"/>
                  </a:lnTo>
                  <a:lnTo>
                    <a:pt x="938" y="1639"/>
                  </a:lnTo>
                  <a:cubicBezTo>
                    <a:pt x="940" y="1635"/>
                    <a:pt x="942" y="1631"/>
                    <a:pt x="945" y="1628"/>
                  </a:cubicBezTo>
                  <a:lnTo>
                    <a:pt x="961" y="1612"/>
                  </a:lnTo>
                  <a:cubicBezTo>
                    <a:pt x="969" y="1605"/>
                    <a:pt x="979" y="1600"/>
                    <a:pt x="989" y="1600"/>
                  </a:cubicBezTo>
                  <a:lnTo>
                    <a:pt x="1005" y="1600"/>
                  </a:lnTo>
                  <a:lnTo>
                    <a:pt x="1021" y="1600"/>
                  </a:lnTo>
                  <a:lnTo>
                    <a:pt x="993" y="1612"/>
                  </a:lnTo>
                  <a:lnTo>
                    <a:pt x="1009" y="1596"/>
                  </a:lnTo>
                  <a:cubicBezTo>
                    <a:pt x="1017" y="1589"/>
                    <a:pt x="1027" y="1584"/>
                    <a:pt x="1037" y="1584"/>
                  </a:cubicBezTo>
                  <a:lnTo>
                    <a:pt x="1053" y="1584"/>
                  </a:lnTo>
                  <a:lnTo>
                    <a:pt x="1025" y="1596"/>
                  </a:lnTo>
                  <a:lnTo>
                    <a:pt x="1057" y="1564"/>
                  </a:lnTo>
                  <a:cubicBezTo>
                    <a:pt x="1065" y="1557"/>
                    <a:pt x="1075" y="1552"/>
                    <a:pt x="1085" y="1552"/>
                  </a:cubicBezTo>
                  <a:lnTo>
                    <a:pt x="1101" y="1552"/>
                  </a:lnTo>
                  <a:lnTo>
                    <a:pt x="1066" y="1575"/>
                  </a:lnTo>
                  <a:lnTo>
                    <a:pt x="1082" y="1543"/>
                  </a:lnTo>
                  <a:lnTo>
                    <a:pt x="1098" y="1511"/>
                  </a:lnTo>
                  <a:cubicBezTo>
                    <a:pt x="1100" y="1507"/>
                    <a:pt x="1102" y="1503"/>
                    <a:pt x="1105" y="1500"/>
                  </a:cubicBezTo>
                  <a:lnTo>
                    <a:pt x="1121" y="1484"/>
                  </a:lnTo>
                  <a:cubicBezTo>
                    <a:pt x="1129" y="1477"/>
                    <a:pt x="1139" y="1472"/>
                    <a:pt x="1149" y="1472"/>
                  </a:cubicBezTo>
                  <a:lnTo>
                    <a:pt x="1165" y="1472"/>
                  </a:lnTo>
                  <a:lnTo>
                    <a:pt x="1181" y="1472"/>
                  </a:lnTo>
                  <a:lnTo>
                    <a:pt x="1153" y="1484"/>
                  </a:lnTo>
                  <a:lnTo>
                    <a:pt x="1169" y="1468"/>
                  </a:lnTo>
                  <a:cubicBezTo>
                    <a:pt x="1172" y="1465"/>
                    <a:pt x="1176" y="1463"/>
                    <a:pt x="1180" y="1461"/>
                  </a:cubicBezTo>
                  <a:lnTo>
                    <a:pt x="1212" y="1445"/>
                  </a:lnTo>
                  <a:lnTo>
                    <a:pt x="1201" y="1452"/>
                  </a:lnTo>
                  <a:lnTo>
                    <a:pt x="1217" y="1436"/>
                  </a:lnTo>
                  <a:cubicBezTo>
                    <a:pt x="1225" y="1429"/>
                    <a:pt x="1235" y="1424"/>
                    <a:pt x="1245" y="1424"/>
                  </a:cubicBezTo>
                  <a:lnTo>
                    <a:pt x="1261" y="1424"/>
                  </a:lnTo>
                  <a:lnTo>
                    <a:pt x="1233" y="1436"/>
                  </a:lnTo>
                  <a:lnTo>
                    <a:pt x="1249" y="1420"/>
                  </a:lnTo>
                  <a:lnTo>
                    <a:pt x="1265" y="1404"/>
                  </a:lnTo>
                  <a:lnTo>
                    <a:pt x="1281" y="1388"/>
                  </a:lnTo>
                  <a:cubicBezTo>
                    <a:pt x="1289" y="1381"/>
                    <a:pt x="1299" y="1376"/>
                    <a:pt x="1309" y="1376"/>
                  </a:cubicBezTo>
                  <a:lnTo>
                    <a:pt x="1325" y="1376"/>
                  </a:lnTo>
                  <a:lnTo>
                    <a:pt x="1290" y="1399"/>
                  </a:lnTo>
                  <a:lnTo>
                    <a:pt x="1306" y="1367"/>
                  </a:lnTo>
                  <a:cubicBezTo>
                    <a:pt x="1312" y="1353"/>
                    <a:pt x="1326" y="1344"/>
                    <a:pt x="1341" y="1344"/>
                  </a:cubicBezTo>
                  <a:lnTo>
                    <a:pt x="1373" y="1344"/>
                  </a:lnTo>
                  <a:lnTo>
                    <a:pt x="1389" y="1344"/>
                  </a:lnTo>
                  <a:lnTo>
                    <a:pt x="1405" y="1344"/>
                  </a:lnTo>
                  <a:lnTo>
                    <a:pt x="1377" y="1356"/>
                  </a:lnTo>
                  <a:lnTo>
                    <a:pt x="1393" y="1340"/>
                  </a:lnTo>
                  <a:lnTo>
                    <a:pt x="1409" y="1324"/>
                  </a:lnTo>
                  <a:lnTo>
                    <a:pt x="1425" y="1308"/>
                  </a:lnTo>
                  <a:lnTo>
                    <a:pt x="1418" y="1319"/>
                  </a:lnTo>
                  <a:lnTo>
                    <a:pt x="1434" y="1287"/>
                  </a:lnTo>
                  <a:cubicBezTo>
                    <a:pt x="1440" y="1273"/>
                    <a:pt x="1454" y="1264"/>
                    <a:pt x="1469" y="1264"/>
                  </a:cubicBezTo>
                  <a:lnTo>
                    <a:pt x="1485" y="1264"/>
                  </a:lnTo>
                  <a:lnTo>
                    <a:pt x="1457" y="1276"/>
                  </a:lnTo>
                  <a:lnTo>
                    <a:pt x="1489" y="1244"/>
                  </a:lnTo>
                  <a:cubicBezTo>
                    <a:pt x="1497" y="1237"/>
                    <a:pt x="1507" y="1232"/>
                    <a:pt x="1517" y="1232"/>
                  </a:cubicBezTo>
                  <a:lnTo>
                    <a:pt x="1533" y="1232"/>
                  </a:lnTo>
                  <a:lnTo>
                    <a:pt x="1549" y="1232"/>
                  </a:lnTo>
                  <a:lnTo>
                    <a:pt x="1521" y="1244"/>
                  </a:lnTo>
                  <a:lnTo>
                    <a:pt x="1537" y="1228"/>
                  </a:lnTo>
                  <a:cubicBezTo>
                    <a:pt x="1545" y="1221"/>
                    <a:pt x="1555" y="1216"/>
                    <a:pt x="1565" y="1216"/>
                  </a:cubicBezTo>
                  <a:lnTo>
                    <a:pt x="1581" y="1216"/>
                  </a:lnTo>
                  <a:lnTo>
                    <a:pt x="1553" y="1228"/>
                  </a:lnTo>
                  <a:lnTo>
                    <a:pt x="1569" y="1212"/>
                  </a:lnTo>
                  <a:lnTo>
                    <a:pt x="1585" y="1196"/>
                  </a:lnTo>
                  <a:cubicBezTo>
                    <a:pt x="1593" y="1189"/>
                    <a:pt x="1603" y="1184"/>
                    <a:pt x="1613" y="1184"/>
                  </a:cubicBezTo>
                  <a:lnTo>
                    <a:pt x="1629" y="1184"/>
                  </a:lnTo>
                  <a:lnTo>
                    <a:pt x="1596" y="1202"/>
                  </a:lnTo>
                  <a:lnTo>
                    <a:pt x="1628" y="1154"/>
                  </a:lnTo>
                  <a:cubicBezTo>
                    <a:pt x="1636" y="1143"/>
                    <a:pt x="1648" y="1136"/>
                    <a:pt x="1661" y="1136"/>
                  </a:cubicBezTo>
                  <a:lnTo>
                    <a:pt x="1677" y="1136"/>
                  </a:lnTo>
                  <a:lnTo>
                    <a:pt x="1693" y="1136"/>
                  </a:lnTo>
                  <a:lnTo>
                    <a:pt x="1709" y="1136"/>
                  </a:lnTo>
                  <a:lnTo>
                    <a:pt x="1674" y="1159"/>
                  </a:lnTo>
                  <a:lnTo>
                    <a:pt x="1690" y="1127"/>
                  </a:lnTo>
                  <a:cubicBezTo>
                    <a:pt x="1696" y="1113"/>
                    <a:pt x="1710" y="1104"/>
                    <a:pt x="1725" y="1104"/>
                  </a:cubicBezTo>
                  <a:lnTo>
                    <a:pt x="1741" y="1104"/>
                  </a:lnTo>
                  <a:lnTo>
                    <a:pt x="1757" y="1104"/>
                  </a:lnTo>
                  <a:lnTo>
                    <a:pt x="1729" y="1116"/>
                  </a:lnTo>
                  <a:lnTo>
                    <a:pt x="1745" y="1100"/>
                  </a:lnTo>
                  <a:cubicBezTo>
                    <a:pt x="1753" y="1093"/>
                    <a:pt x="1763" y="1088"/>
                    <a:pt x="1773" y="1088"/>
                  </a:cubicBezTo>
                  <a:lnTo>
                    <a:pt x="1805" y="1088"/>
                  </a:lnTo>
                  <a:lnTo>
                    <a:pt x="1777" y="1100"/>
                  </a:lnTo>
                  <a:lnTo>
                    <a:pt x="1793" y="1084"/>
                  </a:lnTo>
                  <a:cubicBezTo>
                    <a:pt x="1801" y="1077"/>
                    <a:pt x="1811" y="1072"/>
                    <a:pt x="1821" y="1072"/>
                  </a:cubicBezTo>
                  <a:lnTo>
                    <a:pt x="1837" y="1072"/>
                  </a:lnTo>
                  <a:lnTo>
                    <a:pt x="1809" y="1084"/>
                  </a:lnTo>
                  <a:lnTo>
                    <a:pt x="1825" y="1068"/>
                  </a:lnTo>
                  <a:cubicBezTo>
                    <a:pt x="1833" y="1061"/>
                    <a:pt x="1843" y="1056"/>
                    <a:pt x="1853" y="1056"/>
                  </a:cubicBezTo>
                  <a:lnTo>
                    <a:pt x="1869" y="1056"/>
                  </a:lnTo>
                  <a:lnTo>
                    <a:pt x="1834" y="1079"/>
                  </a:lnTo>
                  <a:lnTo>
                    <a:pt x="1850" y="1047"/>
                  </a:lnTo>
                  <a:cubicBezTo>
                    <a:pt x="1852" y="1043"/>
                    <a:pt x="1854" y="1039"/>
                    <a:pt x="1857" y="1036"/>
                  </a:cubicBezTo>
                  <a:lnTo>
                    <a:pt x="1873" y="1020"/>
                  </a:lnTo>
                  <a:cubicBezTo>
                    <a:pt x="1881" y="1013"/>
                    <a:pt x="1891" y="1008"/>
                    <a:pt x="1901" y="1008"/>
                  </a:cubicBezTo>
                  <a:lnTo>
                    <a:pt x="1917" y="1008"/>
                  </a:lnTo>
                  <a:lnTo>
                    <a:pt x="1884" y="1026"/>
                  </a:lnTo>
                  <a:lnTo>
                    <a:pt x="1916" y="978"/>
                  </a:lnTo>
                  <a:cubicBezTo>
                    <a:pt x="1924" y="967"/>
                    <a:pt x="1936" y="960"/>
                    <a:pt x="1949" y="960"/>
                  </a:cubicBezTo>
                  <a:lnTo>
                    <a:pt x="1965" y="960"/>
                  </a:lnTo>
                  <a:lnTo>
                    <a:pt x="1930" y="983"/>
                  </a:lnTo>
                  <a:lnTo>
                    <a:pt x="1946" y="951"/>
                  </a:lnTo>
                  <a:cubicBezTo>
                    <a:pt x="1948" y="947"/>
                    <a:pt x="1950" y="943"/>
                    <a:pt x="1953" y="940"/>
                  </a:cubicBezTo>
                  <a:lnTo>
                    <a:pt x="1969" y="924"/>
                  </a:lnTo>
                  <a:lnTo>
                    <a:pt x="1985" y="908"/>
                  </a:lnTo>
                  <a:lnTo>
                    <a:pt x="2001" y="892"/>
                  </a:lnTo>
                  <a:lnTo>
                    <a:pt x="1994" y="903"/>
                  </a:lnTo>
                  <a:lnTo>
                    <a:pt x="2010" y="871"/>
                  </a:lnTo>
                  <a:cubicBezTo>
                    <a:pt x="2016" y="857"/>
                    <a:pt x="2030" y="848"/>
                    <a:pt x="2045" y="848"/>
                  </a:cubicBezTo>
                  <a:lnTo>
                    <a:pt x="2061" y="848"/>
                  </a:lnTo>
                  <a:lnTo>
                    <a:pt x="2044" y="853"/>
                  </a:lnTo>
                  <a:lnTo>
                    <a:pt x="2076" y="837"/>
                  </a:lnTo>
                  <a:cubicBezTo>
                    <a:pt x="2081" y="834"/>
                    <a:pt x="2087" y="832"/>
                    <a:pt x="2093" y="832"/>
                  </a:cubicBezTo>
                  <a:lnTo>
                    <a:pt x="2109" y="832"/>
                  </a:lnTo>
                  <a:lnTo>
                    <a:pt x="2081" y="844"/>
                  </a:lnTo>
                  <a:lnTo>
                    <a:pt x="2097" y="828"/>
                  </a:lnTo>
                  <a:cubicBezTo>
                    <a:pt x="2105" y="821"/>
                    <a:pt x="2115" y="816"/>
                    <a:pt x="2125" y="816"/>
                  </a:cubicBezTo>
                  <a:lnTo>
                    <a:pt x="2141" y="816"/>
                  </a:lnTo>
                  <a:lnTo>
                    <a:pt x="2157" y="816"/>
                  </a:lnTo>
                  <a:lnTo>
                    <a:pt x="2173" y="816"/>
                  </a:lnTo>
                  <a:lnTo>
                    <a:pt x="2189" y="816"/>
                  </a:lnTo>
                  <a:lnTo>
                    <a:pt x="2161" y="828"/>
                  </a:lnTo>
                  <a:lnTo>
                    <a:pt x="2177" y="812"/>
                  </a:lnTo>
                  <a:cubicBezTo>
                    <a:pt x="2185" y="805"/>
                    <a:pt x="2195" y="800"/>
                    <a:pt x="2205" y="800"/>
                  </a:cubicBezTo>
                  <a:lnTo>
                    <a:pt x="2237" y="800"/>
                  </a:lnTo>
                  <a:lnTo>
                    <a:pt x="2253" y="800"/>
                  </a:lnTo>
                  <a:lnTo>
                    <a:pt x="2269" y="800"/>
                  </a:lnTo>
                  <a:lnTo>
                    <a:pt x="2241" y="812"/>
                  </a:lnTo>
                  <a:lnTo>
                    <a:pt x="2257" y="796"/>
                  </a:lnTo>
                  <a:lnTo>
                    <a:pt x="2273" y="780"/>
                  </a:lnTo>
                  <a:lnTo>
                    <a:pt x="2289" y="764"/>
                  </a:lnTo>
                  <a:cubicBezTo>
                    <a:pt x="2297" y="757"/>
                    <a:pt x="2307" y="752"/>
                    <a:pt x="2317" y="752"/>
                  </a:cubicBezTo>
                  <a:lnTo>
                    <a:pt x="2333" y="752"/>
                  </a:lnTo>
                  <a:lnTo>
                    <a:pt x="2298" y="775"/>
                  </a:lnTo>
                  <a:lnTo>
                    <a:pt x="2314" y="743"/>
                  </a:lnTo>
                  <a:cubicBezTo>
                    <a:pt x="2320" y="729"/>
                    <a:pt x="2334" y="720"/>
                    <a:pt x="2349" y="720"/>
                  </a:cubicBezTo>
                  <a:lnTo>
                    <a:pt x="2381" y="720"/>
                  </a:lnTo>
                  <a:lnTo>
                    <a:pt x="2353" y="732"/>
                  </a:lnTo>
                  <a:lnTo>
                    <a:pt x="2369" y="716"/>
                  </a:lnTo>
                  <a:cubicBezTo>
                    <a:pt x="2377" y="709"/>
                    <a:pt x="2387" y="704"/>
                    <a:pt x="2397" y="704"/>
                  </a:cubicBezTo>
                  <a:lnTo>
                    <a:pt x="2413" y="704"/>
                  </a:lnTo>
                  <a:lnTo>
                    <a:pt x="2429" y="704"/>
                  </a:lnTo>
                  <a:lnTo>
                    <a:pt x="2394" y="727"/>
                  </a:lnTo>
                  <a:lnTo>
                    <a:pt x="2410" y="695"/>
                  </a:lnTo>
                  <a:cubicBezTo>
                    <a:pt x="2416" y="681"/>
                    <a:pt x="2430" y="672"/>
                    <a:pt x="2445" y="672"/>
                  </a:cubicBezTo>
                  <a:lnTo>
                    <a:pt x="2461" y="672"/>
                  </a:lnTo>
                  <a:lnTo>
                    <a:pt x="2477" y="672"/>
                  </a:lnTo>
                  <a:lnTo>
                    <a:pt x="2440" y="700"/>
                  </a:lnTo>
                  <a:lnTo>
                    <a:pt x="2456" y="652"/>
                  </a:lnTo>
                  <a:cubicBezTo>
                    <a:pt x="2461" y="635"/>
                    <a:pt x="2476" y="624"/>
                    <a:pt x="2493" y="624"/>
                  </a:cubicBezTo>
                  <a:lnTo>
                    <a:pt x="2525" y="624"/>
                  </a:lnTo>
                  <a:lnTo>
                    <a:pt x="2541" y="624"/>
                  </a:lnTo>
                  <a:lnTo>
                    <a:pt x="2504" y="652"/>
                  </a:lnTo>
                  <a:lnTo>
                    <a:pt x="2520" y="604"/>
                  </a:lnTo>
                  <a:cubicBezTo>
                    <a:pt x="2521" y="598"/>
                    <a:pt x="2525" y="593"/>
                    <a:pt x="2529" y="588"/>
                  </a:cubicBezTo>
                  <a:lnTo>
                    <a:pt x="2545" y="572"/>
                  </a:lnTo>
                  <a:lnTo>
                    <a:pt x="2561" y="556"/>
                  </a:lnTo>
                  <a:cubicBezTo>
                    <a:pt x="2569" y="549"/>
                    <a:pt x="2579" y="544"/>
                    <a:pt x="2589" y="544"/>
                  </a:cubicBezTo>
                  <a:lnTo>
                    <a:pt x="2605" y="544"/>
                  </a:lnTo>
                  <a:lnTo>
                    <a:pt x="2621" y="544"/>
                  </a:lnTo>
                  <a:lnTo>
                    <a:pt x="2637" y="544"/>
                  </a:lnTo>
                  <a:lnTo>
                    <a:pt x="2620" y="549"/>
                  </a:lnTo>
                  <a:lnTo>
                    <a:pt x="2652" y="533"/>
                  </a:lnTo>
                  <a:lnTo>
                    <a:pt x="2641" y="540"/>
                  </a:lnTo>
                  <a:lnTo>
                    <a:pt x="2657" y="524"/>
                  </a:lnTo>
                  <a:cubicBezTo>
                    <a:pt x="2665" y="517"/>
                    <a:pt x="2675" y="512"/>
                    <a:pt x="2685" y="512"/>
                  </a:cubicBezTo>
                  <a:lnTo>
                    <a:pt x="2701" y="512"/>
                  </a:lnTo>
                  <a:lnTo>
                    <a:pt x="2666" y="535"/>
                  </a:lnTo>
                  <a:lnTo>
                    <a:pt x="2682" y="503"/>
                  </a:lnTo>
                  <a:cubicBezTo>
                    <a:pt x="2688" y="489"/>
                    <a:pt x="2702" y="480"/>
                    <a:pt x="2717" y="480"/>
                  </a:cubicBezTo>
                  <a:lnTo>
                    <a:pt x="2733" y="480"/>
                  </a:lnTo>
                  <a:lnTo>
                    <a:pt x="2749" y="480"/>
                  </a:lnTo>
                  <a:lnTo>
                    <a:pt x="2712" y="508"/>
                  </a:lnTo>
                  <a:lnTo>
                    <a:pt x="2728" y="460"/>
                  </a:lnTo>
                  <a:cubicBezTo>
                    <a:pt x="2733" y="443"/>
                    <a:pt x="2748" y="432"/>
                    <a:pt x="2765" y="432"/>
                  </a:cubicBezTo>
                  <a:lnTo>
                    <a:pt x="2781" y="432"/>
                  </a:lnTo>
                  <a:lnTo>
                    <a:pt x="2753" y="444"/>
                  </a:lnTo>
                  <a:lnTo>
                    <a:pt x="2785" y="412"/>
                  </a:lnTo>
                  <a:lnTo>
                    <a:pt x="2801" y="396"/>
                  </a:lnTo>
                  <a:lnTo>
                    <a:pt x="2817" y="380"/>
                  </a:lnTo>
                  <a:lnTo>
                    <a:pt x="2833" y="364"/>
                  </a:lnTo>
                  <a:cubicBezTo>
                    <a:pt x="2841" y="357"/>
                    <a:pt x="2851" y="352"/>
                    <a:pt x="2861" y="352"/>
                  </a:cubicBezTo>
                  <a:lnTo>
                    <a:pt x="2877" y="352"/>
                  </a:lnTo>
                  <a:lnTo>
                    <a:pt x="2849" y="364"/>
                  </a:lnTo>
                  <a:lnTo>
                    <a:pt x="2865" y="348"/>
                  </a:lnTo>
                  <a:cubicBezTo>
                    <a:pt x="2873" y="341"/>
                    <a:pt x="2883" y="336"/>
                    <a:pt x="2893" y="336"/>
                  </a:cubicBezTo>
                  <a:lnTo>
                    <a:pt x="2909" y="336"/>
                  </a:lnTo>
                  <a:lnTo>
                    <a:pt x="2881" y="348"/>
                  </a:lnTo>
                  <a:lnTo>
                    <a:pt x="2897" y="332"/>
                  </a:lnTo>
                  <a:cubicBezTo>
                    <a:pt x="2905" y="325"/>
                    <a:pt x="2915" y="320"/>
                    <a:pt x="2925" y="320"/>
                  </a:cubicBezTo>
                  <a:lnTo>
                    <a:pt x="2957" y="320"/>
                  </a:lnTo>
                  <a:lnTo>
                    <a:pt x="2922" y="343"/>
                  </a:lnTo>
                  <a:lnTo>
                    <a:pt x="2938" y="311"/>
                  </a:lnTo>
                  <a:cubicBezTo>
                    <a:pt x="2944" y="297"/>
                    <a:pt x="2958" y="288"/>
                    <a:pt x="2973" y="288"/>
                  </a:cubicBezTo>
                  <a:lnTo>
                    <a:pt x="2989" y="288"/>
                  </a:lnTo>
                  <a:lnTo>
                    <a:pt x="3005" y="288"/>
                  </a:lnTo>
                  <a:lnTo>
                    <a:pt x="3021" y="288"/>
                  </a:lnTo>
                  <a:lnTo>
                    <a:pt x="2993" y="300"/>
                  </a:lnTo>
                  <a:lnTo>
                    <a:pt x="3009" y="284"/>
                  </a:lnTo>
                  <a:lnTo>
                    <a:pt x="3025" y="268"/>
                  </a:lnTo>
                  <a:lnTo>
                    <a:pt x="3018" y="279"/>
                  </a:lnTo>
                  <a:lnTo>
                    <a:pt x="3034" y="247"/>
                  </a:lnTo>
                  <a:cubicBezTo>
                    <a:pt x="3038" y="239"/>
                    <a:pt x="3044" y="233"/>
                    <a:pt x="3052" y="229"/>
                  </a:cubicBezTo>
                  <a:lnTo>
                    <a:pt x="3084" y="213"/>
                  </a:lnTo>
                  <a:cubicBezTo>
                    <a:pt x="3089" y="210"/>
                    <a:pt x="3095" y="208"/>
                    <a:pt x="3101" y="208"/>
                  </a:cubicBezTo>
                  <a:lnTo>
                    <a:pt x="3117" y="208"/>
                  </a:lnTo>
                  <a:lnTo>
                    <a:pt x="3089" y="220"/>
                  </a:lnTo>
                  <a:lnTo>
                    <a:pt x="3105" y="204"/>
                  </a:lnTo>
                  <a:lnTo>
                    <a:pt x="3121" y="188"/>
                  </a:lnTo>
                  <a:cubicBezTo>
                    <a:pt x="3129" y="181"/>
                    <a:pt x="3139" y="176"/>
                    <a:pt x="3149" y="176"/>
                  </a:cubicBezTo>
                  <a:lnTo>
                    <a:pt x="3165" y="176"/>
                  </a:lnTo>
                  <a:lnTo>
                    <a:pt x="3181" y="176"/>
                  </a:lnTo>
                  <a:lnTo>
                    <a:pt x="3197" y="176"/>
                  </a:lnTo>
                  <a:lnTo>
                    <a:pt x="3213" y="176"/>
                  </a:lnTo>
                  <a:lnTo>
                    <a:pt x="3245" y="176"/>
                  </a:lnTo>
                  <a:lnTo>
                    <a:pt x="3217" y="188"/>
                  </a:lnTo>
                  <a:lnTo>
                    <a:pt x="3233" y="172"/>
                  </a:lnTo>
                  <a:cubicBezTo>
                    <a:pt x="3241" y="165"/>
                    <a:pt x="3251" y="160"/>
                    <a:pt x="3261" y="160"/>
                  </a:cubicBezTo>
                  <a:lnTo>
                    <a:pt x="3277" y="160"/>
                  </a:lnTo>
                  <a:lnTo>
                    <a:pt x="3293" y="160"/>
                  </a:lnTo>
                  <a:lnTo>
                    <a:pt x="3309" y="160"/>
                  </a:lnTo>
                  <a:lnTo>
                    <a:pt x="3281" y="172"/>
                  </a:lnTo>
                  <a:lnTo>
                    <a:pt x="3297" y="156"/>
                  </a:lnTo>
                  <a:cubicBezTo>
                    <a:pt x="3305" y="149"/>
                    <a:pt x="3315" y="144"/>
                    <a:pt x="3325" y="144"/>
                  </a:cubicBezTo>
                  <a:lnTo>
                    <a:pt x="3341" y="144"/>
                  </a:lnTo>
                  <a:lnTo>
                    <a:pt x="3313" y="156"/>
                  </a:lnTo>
                  <a:lnTo>
                    <a:pt x="3329" y="140"/>
                  </a:lnTo>
                  <a:cubicBezTo>
                    <a:pt x="3337" y="133"/>
                    <a:pt x="3347" y="128"/>
                    <a:pt x="3357" y="128"/>
                  </a:cubicBezTo>
                  <a:lnTo>
                    <a:pt x="3389" y="128"/>
                  </a:lnTo>
                  <a:lnTo>
                    <a:pt x="3405" y="128"/>
                  </a:lnTo>
                  <a:lnTo>
                    <a:pt x="3421" y="128"/>
                  </a:lnTo>
                  <a:lnTo>
                    <a:pt x="3437" y="128"/>
                  </a:lnTo>
                  <a:lnTo>
                    <a:pt x="3402" y="151"/>
                  </a:lnTo>
                  <a:lnTo>
                    <a:pt x="3418" y="119"/>
                  </a:lnTo>
                  <a:cubicBezTo>
                    <a:pt x="3424" y="105"/>
                    <a:pt x="3438" y="96"/>
                    <a:pt x="3453" y="96"/>
                  </a:cubicBezTo>
                  <a:lnTo>
                    <a:pt x="3469" y="96"/>
                  </a:lnTo>
                  <a:lnTo>
                    <a:pt x="3485" y="96"/>
                  </a:lnTo>
                  <a:lnTo>
                    <a:pt x="3457" y="108"/>
                  </a:lnTo>
                  <a:lnTo>
                    <a:pt x="3473" y="92"/>
                  </a:lnTo>
                  <a:cubicBezTo>
                    <a:pt x="3476" y="89"/>
                    <a:pt x="3480" y="87"/>
                    <a:pt x="3484" y="85"/>
                  </a:cubicBezTo>
                  <a:lnTo>
                    <a:pt x="3516" y="69"/>
                  </a:lnTo>
                  <a:lnTo>
                    <a:pt x="3505" y="76"/>
                  </a:lnTo>
                  <a:lnTo>
                    <a:pt x="3521" y="60"/>
                  </a:lnTo>
                  <a:cubicBezTo>
                    <a:pt x="3529" y="53"/>
                    <a:pt x="3539" y="48"/>
                    <a:pt x="3549" y="48"/>
                  </a:cubicBezTo>
                  <a:lnTo>
                    <a:pt x="3565" y="48"/>
                  </a:lnTo>
                  <a:lnTo>
                    <a:pt x="3537" y="60"/>
                  </a:lnTo>
                  <a:lnTo>
                    <a:pt x="3553" y="44"/>
                  </a:lnTo>
                  <a:cubicBezTo>
                    <a:pt x="3561" y="37"/>
                    <a:pt x="3571" y="32"/>
                    <a:pt x="3581" y="32"/>
                  </a:cubicBezTo>
                  <a:lnTo>
                    <a:pt x="3597" y="32"/>
                  </a:lnTo>
                  <a:lnTo>
                    <a:pt x="3613" y="32"/>
                  </a:lnTo>
                  <a:lnTo>
                    <a:pt x="3578" y="55"/>
                  </a:lnTo>
                  <a:lnTo>
                    <a:pt x="3594" y="23"/>
                  </a:lnTo>
                  <a:cubicBezTo>
                    <a:pt x="3600" y="9"/>
                    <a:pt x="3614" y="0"/>
                    <a:pt x="3629" y="0"/>
                  </a:cubicBezTo>
                  <a:lnTo>
                    <a:pt x="3645" y="0"/>
                  </a:lnTo>
                  <a:cubicBezTo>
                    <a:pt x="3668" y="0"/>
                    <a:pt x="3685" y="18"/>
                    <a:pt x="3685" y="40"/>
                  </a:cubicBezTo>
                  <a:cubicBezTo>
                    <a:pt x="3685" y="63"/>
                    <a:pt x="3668" y="80"/>
                    <a:pt x="3645" y="80"/>
                  </a:cubicBezTo>
                  <a:lnTo>
                    <a:pt x="3629" y="80"/>
                  </a:lnTo>
                  <a:lnTo>
                    <a:pt x="3665" y="58"/>
                  </a:lnTo>
                  <a:lnTo>
                    <a:pt x="3649" y="90"/>
                  </a:lnTo>
                  <a:cubicBezTo>
                    <a:pt x="3642" y="104"/>
                    <a:pt x="3629" y="112"/>
                    <a:pt x="3613" y="112"/>
                  </a:cubicBezTo>
                  <a:lnTo>
                    <a:pt x="3597" y="112"/>
                  </a:lnTo>
                  <a:lnTo>
                    <a:pt x="3581" y="112"/>
                  </a:lnTo>
                  <a:lnTo>
                    <a:pt x="3610" y="101"/>
                  </a:lnTo>
                  <a:lnTo>
                    <a:pt x="3594" y="117"/>
                  </a:lnTo>
                  <a:cubicBezTo>
                    <a:pt x="3586" y="124"/>
                    <a:pt x="3576" y="128"/>
                    <a:pt x="3565" y="128"/>
                  </a:cubicBezTo>
                  <a:lnTo>
                    <a:pt x="3549" y="128"/>
                  </a:lnTo>
                  <a:lnTo>
                    <a:pt x="3578" y="117"/>
                  </a:lnTo>
                  <a:lnTo>
                    <a:pt x="3562" y="133"/>
                  </a:lnTo>
                  <a:cubicBezTo>
                    <a:pt x="3559" y="136"/>
                    <a:pt x="3555" y="138"/>
                    <a:pt x="3551" y="140"/>
                  </a:cubicBezTo>
                  <a:lnTo>
                    <a:pt x="3519" y="156"/>
                  </a:lnTo>
                  <a:lnTo>
                    <a:pt x="3530" y="149"/>
                  </a:lnTo>
                  <a:lnTo>
                    <a:pt x="3514" y="165"/>
                  </a:lnTo>
                  <a:cubicBezTo>
                    <a:pt x="3506" y="172"/>
                    <a:pt x="3496" y="176"/>
                    <a:pt x="3485" y="176"/>
                  </a:cubicBezTo>
                  <a:lnTo>
                    <a:pt x="3469" y="176"/>
                  </a:lnTo>
                  <a:lnTo>
                    <a:pt x="3453" y="176"/>
                  </a:lnTo>
                  <a:lnTo>
                    <a:pt x="3489" y="154"/>
                  </a:lnTo>
                  <a:lnTo>
                    <a:pt x="3473" y="186"/>
                  </a:lnTo>
                  <a:cubicBezTo>
                    <a:pt x="3466" y="200"/>
                    <a:pt x="3453" y="208"/>
                    <a:pt x="3437" y="208"/>
                  </a:cubicBezTo>
                  <a:lnTo>
                    <a:pt x="3421" y="208"/>
                  </a:lnTo>
                  <a:lnTo>
                    <a:pt x="3405" y="208"/>
                  </a:lnTo>
                  <a:lnTo>
                    <a:pt x="3389" y="208"/>
                  </a:lnTo>
                  <a:lnTo>
                    <a:pt x="3357" y="208"/>
                  </a:lnTo>
                  <a:lnTo>
                    <a:pt x="3386" y="197"/>
                  </a:lnTo>
                  <a:lnTo>
                    <a:pt x="3370" y="213"/>
                  </a:lnTo>
                  <a:cubicBezTo>
                    <a:pt x="3362" y="220"/>
                    <a:pt x="3352" y="224"/>
                    <a:pt x="3341" y="224"/>
                  </a:cubicBezTo>
                  <a:lnTo>
                    <a:pt x="3325" y="224"/>
                  </a:lnTo>
                  <a:lnTo>
                    <a:pt x="3354" y="213"/>
                  </a:lnTo>
                  <a:lnTo>
                    <a:pt x="3338" y="229"/>
                  </a:lnTo>
                  <a:cubicBezTo>
                    <a:pt x="3330" y="236"/>
                    <a:pt x="3320" y="240"/>
                    <a:pt x="3309" y="240"/>
                  </a:cubicBezTo>
                  <a:lnTo>
                    <a:pt x="3293" y="240"/>
                  </a:lnTo>
                  <a:lnTo>
                    <a:pt x="3277" y="240"/>
                  </a:lnTo>
                  <a:lnTo>
                    <a:pt x="3261" y="240"/>
                  </a:lnTo>
                  <a:lnTo>
                    <a:pt x="3290" y="229"/>
                  </a:lnTo>
                  <a:lnTo>
                    <a:pt x="3274" y="245"/>
                  </a:lnTo>
                  <a:cubicBezTo>
                    <a:pt x="3266" y="252"/>
                    <a:pt x="3256" y="256"/>
                    <a:pt x="3245" y="256"/>
                  </a:cubicBezTo>
                  <a:lnTo>
                    <a:pt x="3213" y="256"/>
                  </a:lnTo>
                  <a:lnTo>
                    <a:pt x="3197" y="256"/>
                  </a:lnTo>
                  <a:lnTo>
                    <a:pt x="3181" y="256"/>
                  </a:lnTo>
                  <a:lnTo>
                    <a:pt x="3165" y="256"/>
                  </a:lnTo>
                  <a:lnTo>
                    <a:pt x="3149" y="256"/>
                  </a:lnTo>
                  <a:lnTo>
                    <a:pt x="3178" y="245"/>
                  </a:lnTo>
                  <a:lnTo>
                    <a:pt x="3162" y="261"/>
                  </a:lnTo>
                  <a:lnTo>
                    <a:pt x="3146" y="277"/>
                  </a:lnTo>
                  <a:cubicBezTo>
                    <a:pt x="3138" y="284"/>
                    <a:pt x="3128" y="288"/>
                    <a:pt x="3117" y="288"/>
                  </a:cubicBezTo>
                  <a:lnTo>
                    <a:pt x="3101" y="288"/>
                  </a:lnTo>
                  <a:lnTo>
                    <a:pt x="3119" y="284"/>
                  </a:lnTo>
                  <a:lnTo>
                    <a:pt x="3087" y="300"/>
                  </a:lnTo>
                  <a:lnTo>
                    <a:pt x="3105" y="282"/>
                  </a:lnTo>
                  <a:lnTo>
                    <a:pt x="3089" y="314"/>
                  </a:lnTo>
                  <a:cubicBezTo>
                    <a:pt x="3087" y="318"/>
                    <a:pt x="3085" y="322"/>
                    <a:pt x="3082" y="325"/>
                  </a:cubicBezTo>
                  <a:lnTo>
                    <a:pt x="3066" y="341"/>
                  </a:lnTo>
                  <a:lnTo>
                    <a:pt x="3050" y="357"/>
                  </a:lnTo>
                  <a:cubicBezTo>
                    <a:pt x="3042" y="364"/>
                    <a:pt x="3032" y="368"/>
                    <a:pt x="3021" y="368"/>
                  </a:cubicBezTo>
                  <a:lnTo>
                    <a:pt x="3005" y="368"/>
                  </a:lnTo>
                  <a:lnTo>
                    <a:pt x="2989" y="368"/>
                  </a:lnTo>
                  <a:lnTo>
                    <a:pt x="2973" y="368"/>
                  </a:lnTo>
                  <a:lnTo>
                    <a:pt x="3009" y="346"/>
                  </a:lnTo>
                  <a:lnTo>
                    <a:pt x="2993" y="378"/>
                  </a:lnTo>
                  <a:cubicBezTo>
                    <a:pt x="2986" y="392"/>
                    <a:pt x="2973" y="400"/>
                    <a:pt x="2957" y="400"/>
                  </a:cubicBezTo>
                  <a:lnTo>
                    <a:pt x="2925" y="400"/>
                  </a:lnTo>
                  <a:lnTo>
                    <a:pt x="2954" y="389"/>
                  </a:lnTo>
                  <a:lnTo>
                    <a:pt x="2938" y="405"/>
                  </a:lnTo>
                  <a:cubicBezTo>
                    <a:pt x="2930" y="412"/>
                    <a:pt x="2920" y="416"/>
                    <a:pt x="2909" y="416"/>
                  </a:cubicBezTo>
                  <a:lnTo>
                    <a:pt x="2893" y="416"/>
                  </a:lnTo>
                  <a:lnTo>
                    <a:pt x="2922" y="405"/>
                  </a:lnTo>
                  <a:lnTo>
                    <a:pt x="2906" y="421"/>
                  </a:lnTo>
                  <a:cubicBezTo>
                    <a:pt x="2898" y="428"/>
                    <a:pt x="2888" y="432"/>
                    <a:pt x="2877" y="432"/>
                  </a:cubicBezTo>
                  <a:lnTo>
                    <a:pt x="2861" y="432"/>
                  </a:lnTo>
                  <a:lnTo>
                    <a:pt x="2890" y="421"/>
                  </a:lnTo>
                  <a:lnTo>
                    <a:pt x="2874" y="437"/>
                  </a:lnTo>
                  <a:lnTo>
                    <a:pt x="2858" y="453"/>
                  </a:lnTo>
                  <a:lnTo>
                    <a:pt x="2842" y="469"/>
                  </a:lnTo>
                  <a:lnTo>
                    <a:pt x="2810" y="501"/>
                  </a:lnTo>
                  <a:cubicBezTo>
                    <a:pt x="2802" y="508"/>
                    <a:pt x="2792" y="512"/>
                    <a:pt x="2781" y="512"/>
                  </a:cubicBezTo>
                  <a:lnTo>
                    <a:pt x="2765" y="512"/>
                  </a:lnTo>
                  <a:lnTo>
                    <a:pt x="2803" y="485"/>
                  </a:lnTo>
                  <a:lnTo>
                    <a:pt x="2787" y="533"/>
                  </a:lnTo>
                  <a:cubicBezTo>
                    <a:pt x="2782" y="549"/>
                    <a:pt x="2767" y="560"/>
                    <a:pt x="2749" y="560"/>
                  </a:cubicBezTo>
                  <a:lnTo>
                    <a:pt x="2733" y="560"/>
                  </a:lnTo>
                  <a:lnTo>
                    <a:pt x="2717" y="560"/>
                  </a:lnTo>
                  <a:lnTo>
                    <a:pt x="2753" y="538"/>
                  </a:lnTo>
                  <a:lnTo>
                    <a:pt x="2737" y="570"/>
                  </a:lnTo>
                  <a:cubicBezTo>
                    <a:pt x="2730" y="584"/>
                    <a:pt x="2717" y="592"/>
                    <a:pt x="2701" y="592"/>
                  </a:cubicBezTo>
                  <a:lnTo>
                    <a:pt x="2685" y="592"/>
                  </a:lnTo>
                  <a:lnTo>
                    <a:pt x="2714" y="581"/>
                  </a:lnTo>
                  <a:lnTo>
                    <a:pt x="2698" y="597"/>
                  </a:lnTo>
                  <a:cubicBezTo>
                    <a:pt x="2695" y="600"/>
                    <a:pt x="2691" y="602"/>
                    <a:pt x="2687" y="604"/>
                  </a:cubicBezTo>
                  <a:lnTo>
                    <a:pt x="2655" y="620"/>
                  </a:lnTo>
                  <a:cubicBezTo>
                    <a:pt x="2650" y="623"/>
                    <a:pt x="2644" y="624"/>
                    <a:pt x="2637" y="624"/>
                  </a:cubicBezTo>
                  <a:lnTo>
                    <a:pt x="2621" y="624"/>
                  </a:lnTo>
                  <a:lnTo>
                    <a:pt x="2605" y="624"/>
                  </a:lnTo>
                  <a:lnTo>
                    <a:pt x="2589" y="624"/>
                  </a:lnTo>
                  <a:lnTo>
                    <a:pt x="2618" y="613"/>
                  </a:lnTo>
                  <a:lnTo>
                    <a:pt x="2602" y="629"/>
                  </a:lnTo>
                  <a:lnTo>
                    <a:pt x="2586" y="645"/>
                  </a:lnTo>
                  <a:lnTo>
                    <a:pt x="2595" y="629"/>
                  </a:lnTo>
                  <a:lnTo>
                    <a:pt x="2579" y="677"/>
                  </a:lnTo>
                  <a:cubicBezTo>
                    <a:pt x="2574" y="693"/>
                    <a:pt x="2559" y="704"/>
                    <a:pt x="2541" y="704"/>
                  </a:cubicBezTo>
                  <a:lnTo>
                    <a:pt x="2525" y="704"/>
                  </a:lnTo>
                  <a:lnTo>
                    <a:pt x="2493" y="704"/>
                  </a:lnTo>
                  <a:lnTo>
                    <a:pt x="2531" y="677"/>
                  </a:lnTo>
                  <a:lnTo>
                    <a:pt x="2515" y="725"/>
                  </a:lnTo>
                  <a:cubicBezTo>
                    <a:pt x="2510" y="741"/>
                    <a:pt x="2495" y="752"/>
                    <a:pt x="2477" y="752"/>
                  </a:cubicBezTo>
                  <a:lnTo>
                    <a:pt x="2461" y="752"/>
                  </a:lnTo>
                  <a:lnTo>
                    <a:pt x="2445" y="752"/>
                  </a:lnTo>
                  <a:lnTo>
                    <a:pt x="2481" y="730"/>
                  </a:lnTo>
                  <a:lnTo>
                    <a:pt x="2465" y="762"/>
                  </a:lnTo>
                  <a:cubicBezTo>
                    <a:pt x="2458" y="776"/>
                    <a:pt x="2445" y="784"/>
                    <a:pt x="2429" y="784"/>
                  </a:cubicBezTo>
                  <a:lnTo>
                    <a:pt x="2413" y="784"/>
                  </a:lnTo>
                  <a:lnTo>
                    <a:pt x="2397" y="784"/>
                  </a:lnTo>
                  <a:lnTo>
                    <a:pt x="2426" y="773"/>
                  </a:lnTo>
                  <a:lnTo>
                    <a:pt x="2410" y="789"/>
                  </a:lnTo>
                  <a:cubicBezTo>
                    <a:pt x="2402" y="796"/>
                    <a:pt x="2392" y="800"/>
                    <a:pt x="2381" y="800"/>
                  </a:cubicBezTo>
                  <a:lnTo>
                    <a:pt x="2349" y="800"/>
                  </a:lnTo>
                  <a:lnTo>
                    <a:pt x="2385" y="778"/>
                  </a:lnTo>
                  <a:lnTo>
                    <a:pt x="2369" y="810"/>
                  </a:lnTo>
                  <a:cubicBezTo>
                    <a:pt x="2362" y="824"/>
                    <a:pt x="2349" y="832"/>
                    <a:pt x="2333" y="832"/>
                  </a:cubicBezTo>
                  <a:lnTo>
                    <a:pt x="2317" y="832"/>
                  </a:lnTo>
                  <a:lnTo>
                    <a:pt x="2346" y="821"/>
                  </a:lnTo>
                  <a:lnTo>
                    <a:pt x="2330" y="837"/>
                  </a:lnTo>
                  <a:lnTo>
                    <a:pt x="2314" y="853"/>
                  </a:lnTo>
                  <a:lnTo>
                    <a:pt x="2298" y="869"/>
                  </a:lnTo>
                  <a:cubicBezTo>
                    <a:pt x="2290" y="876"/>
                    <a:pt x="2280" y="880"/>
                    <a:pt x="2269" y="880"/>
                  </a:cubicBezTo>
                  <a:lnTo>
                    <a:pt x="2253" y="880"/>
                  </a:lnTo>
                  <a:lnTo>
                    <a:pt x="2237" y="880"/>
                  </a:lnTo>
                  <a:lnTo>
                    <a:pt x="2205" y="880"/>
                  </a:lnTo>
                  <a:lnTo>
                    <a:pt x="2234" y="869"/>
                  </a:lnTo>
                  <a:lnTo>
                    <a:pt x="2218" y="885"/>
                  </a:lnTo>
                  <a:cubicBezTo>
                    <a:pt x="2210" y="892"/>
                    <a:pt x="2200" y="896"/>
                    <a:pt x="2189" y="896"/>
                  </a:cubicBezTo>
                  <a:lnTo>
                    <a:pt x="2173" y="896"/>
                  </a:lnTo>
                  <a:lnTo>
                    <a:pt x="2157" y="896"/>
                  </a:lnTo>
                  <a:lnTo>
                    <a:pt x="2141" y="896"/>
                  </a:lnTo>
                  <a:lnTo>
                    <a:pt x="2125" y="896"/>
                  </a:lnTo>
                  <a:lnTo>
                    <a:pt x="2154" y="885"/>
                  </a:lnTo>
                  <a:lnTo>
                    <a:pt x="2138" y="901"/>
                  </a:lnTo>
                  <a:cubicBezTo>
                    <a:pt x="2130" y="908"/>
                    <a:pt x="2120" y="912"/>
                    <a:pt x="2109" y="912"/>
                  </a:cubicBezTo>
                  <a:lnTo>
                    <a:pt x="2093" y="912"/>
                  </a:lnTo>
                  <a:lnTo>
                    <a:pt x="2111" y="908"/>
                  </a:lnTo>
                  <a:lnTo>
                    <a:pt x="2079" y="924"/>
                  </a:lnTo>
                  <a:cubicBezTo>
                    <a:pt x="2074" y="927"/>
                    <a:pt x="2068" y="928"/>
                    <a:pt x="2061" y="928"/>
                  </a:cubicBezTo>
                  <a:lnTo>
                    <a:pt x="2045" y="928"/>
                  </a:lnTo>
                  <a:lnTo>
                    <a:pt x="2081" y="906"/>
                  </a:lnTo>
                  <a:lnTo>
                    <a:pt x="2065" y="938"/>
                  </a:lnTo>
                  <a:cubicBezTo>
                    <a:pt x="2063" y="942"/>
                    <a:pt x="2061" y="946"/>
                    <a:pt x="2058" y="949"/>
                  </a:cubicBezTo>
                  <a:lnTo>
                    <a:pt x="2042" y="965"/>
                  </a:lnTo>
                  <a:lnTo>
                    <a:pt x="2026" y="981"/>
                  </a:lnTo>
                  <a:lnTo>
                    <a:pt x="2010" y="997"/>
                  </a:lnTo>
                  <a:lnTo>
                    <a:pt x="2017" y="986"/>
                  </a:lnTo>
                  <a:lnTo>
                    <a:pt x="2001" y="1018"/>
                  </a:lnTo>
                  <a:cubicBezTo>
                    <a:pt x="1994" y="1032"/>
                    <a:pt x="1981" y="1040"/>
                    <a:pt x="1965" y="1040"/>
                  </a:cubicBezTo>
                  <a:lnTo>
                    <a:pt x="1949" y="1040"/>
                  </a:lnTo>
                  <a:lnTo>
                    <a:pt x="1983" y="1023"/>
                  </a:lnTo>
                  <a:lnTo>
                    <a:pt x="1951" y="1071"/>
                  </a:lnTo>
                  <a:cubicBezTo>
                    <a:pt x="1943" y="1082"/>
                    <a:pt x="1931" y="1088"/>
                    <a:pt x="1917" y="1088"/>
                  </a:cubicBezTo>
                  <a:lnTo>
                    <a:pt x="1901" y="1088"/>
                  </a:lnTo>
                  <a:lnTo>
                    <a:pt x="1930" y="1077"/>
                  </a:lnTo>
                  <a:lnTo>
                    <a:pt x="1914" y="1093"/>
                  </a:lnTo>
                  <a:lnTo>
                    <a:pt x="1921" y="1082"/>
                  </a:lnTo>
                  <a:lnTo>
                    <a:pt x="1905" y="1114"/>
                  </a:lnTo>
                  <a:cubicBezTo>
                    <a:pt x="1898" y="1128"/>
                    <a:pt x="1885" y="1136"/>
                    <a:pt x="1869" y="1136"/>
                  </a:cubicBezTo>
                  <a:lnTo>
                    <a:pt x="1853" y="1136"/>
                  </a:lnTo>
                  <a:lnTo>
                    <a:pt x="1882" y="1125"/>
                  </a:lnTo>
                  <a:lnTo>
                    <a:pt x="1866" y="1141"/>
                  </a:lnTo>
                  <a:cubicBezTo>
                    <a:pt x="1858" y="1148"/>
                    <a:pt x="1848" y="1152"/>
                    <a:pt x="1837" y="1152"/>
                  </a:cubicBezTo>
                  <a:lnTo>
                    <a:pt x="1821" y="1152"/>
                  </a:lnTo>
                  <a:lnTo>
                    <a:pt x="1850" y="1141"/>
                  </a:lnTo>
                  <a:lnTo>
                    <a:pt x="1834" y="1157"/>
                  </a:lnTo>
                  <a:cubicBezTo>
                    <a:pt x="1826" y="1164"/>
                    <a:pt x="1816" y="1168"/>
                    <a:pt x="1805" y="1168"/>
                  </a:cubicBezTo>
                  <a:lnTo>
                    <a:pt x="1773" y="1168"/>
                  </a:lnTo>
                  <a:lnTo>
                    <a:pt x="1802" y="1157"/>
                  </a:lnTo>
                  <a:lnTo>
                    <a:pt x="1786" y="1173"/>
                  </a:lnTo>
                  <a:cubicBezTo>
                    <a:pt x="1778" y="1180"/>
                    <a:pt x="1768" y="1184"/>
                    <a:pt x="1757" y="1184"/>
                  </a:cubicBezTo>
                  <a:lnTo>
                    <a:pt x="1741" y="1184"/>
                  </a:lnTo>
                  <a:lnTo>
                    <a:pt x="1725" y="1184"/>
                  </a:lnTo>
                  <a:lnTo>
                    <a:pt x="1761" y="1162"/>
                  </a:lnTo>
                  <a:lnTo>
                    <a:pt x="1745" y="1194"/>
                  </a:lnTo>
                  <a:cubicBezTo>
                    <a:pt x="1738" y="1208"/>
                    <a:pt x="1725" y="1216"/>
                    <a:pt x="1709" y="1216"/>
                  </a:cubicBezTo>
                  <a:lnTo>
                    <a:pt x="1693" y="1216"/>
                  </a:lnTo>
                  <a:lnTo>
                    <a:pt x="1677" y="1216"/>
                  </a:lnTo>
                  <a:lnTo>
                    <a:pt x="1661" y="1216"/>
                  </a:lnTo>
                  <a:lnTo>
                    <a:pt x="1695" y="1199"/>
                  </a:lnTo>
                  <a:lnTo>
                    <a:pt x="1663" y="1247"/>
                  </a:lnTo>
                  <a:cubicBezTo>
                    <a:pt x="1655" y="1258"/>
                    <a:pt x="1643" y="1264"/>
                    <a:pt x="1629" y="1264"/>
                  </a:cubicBezTo>
                  <a:lnTo>
                    <a:pt x="1613" y="1264"/>
                  </a:lnTo>
                  <a:lnTo>
                    <a:pt x="1642" y="1253"/>
                  </a:lnTo>
                  <a:lnTo>
                    <a:pt x="1626" y="1269"/>
                  </a:lnTo>
                  <a:lnTo>
                    <a:pt x="1610" y="1285"/>
                  </a:lnTo>
                  <a:cubicBezTo>
                    <a:pt x="1602" y="1292"/>
                    <a:pt x="1592" y="1296"/>
                    <a:pt x="1581" y="1296"/>
                  </a:cubicBezTo>
                  <a:lnTo>
                    <a:pt x="1565" y="1296"/>
                  </a:lnTo>
                  <a:lnTo>
                    <a:pt x="1594" y="1285"/>
                  </a:lnTo>
                  <a:lnTo>
                    <a:pt x="1578" y="1301"/>
                  </a:lnTo>
                  <a:cubicBezTo>
                    <a:pt x="1570" y="1308"/>
                    <a:pt x="1560" y="1312"/>
                    <a:pt x="1549" y="1312"/>
                  </a:cubicBezTo>
                  <a:lnTo>
                    <a:pt x="1533" y="1312"/>
                  </a:lnTo>
                  <a:lnTo>
                    <a:pt x="1517" y="1312"/>
                  </a:lnTo>
                  <a:lnTo>
                    <a:pt x="1546" y="1301"/>
                  </a:lnTo>
                  <a:lnTo>
                    <a:pt x="1514" y="1333"/>
                  </a:lnTo>
                  <a:cubicBezTo>
                    <a:pt x="1506" y="1340"/>
                    <a:pt x="1496" y="1344"/>
                    <a:pt x="1485" y="1344"/>
                  </a:cubicBezTo>
                  <a:lnTo>
                    <a:pt x="1469" y="1344"/>
                  </a:lnTo>
                  <a:lnTo>
                    <a:pt x="1505" y="1322"/>
                  </a:lnTo>
                  <a:lnTo>
                    <a:pt x="1489" y="1354"/>
                  </a:lnTo>
                  <a:cubicBezTo>
                    <a:pt x="1487" y="1358"/>
                    <a:pt x="1485" y="1362"/>
                    <a:pt x="1482" y="1365"/>
                  </a:cubicBezTo>
                  <a:lnTo>
                    <a:pt x="1466" y="1381"/>
                  </a:lnTo>
                  <a:lnTo>
                    <a:pt x="1450" y="1397"/>
                  </a:lnTo>
                  <a:lnTo>
                    <a:pt x="1434" y="1413"/>
                  </a:lnTo>
                  <a:cubicBezTo>
                    <a:pt x="1426" y="1420"/>
                    <a:pt x="1416" y="1424"/>
                    <a:pt x="1405" y="1424"/>
                  </a:cubicBezTo>
                  <a:lnTo>
                    <a:pt x="1389" y="1424"/>
                  </a:lnTo>
                  <a:lnTo>
                    <a:pt x="1373" y="1424"/>
                  </a:lnTo>
                  <a:lnTo>
                    <a:pt x="1341" y="1424"/>
                  </a:lnTo>
                  <a:lnTo>
                    <a:pt x="1377" y="1402"/>
                  </a:lnTo>
                  <a:lnTo>
                    <a:pt x="1361" y="1434"/>
                  </a:lnTo>
                  <a:cubicBezTo>
                    <a:pt x="1354" y="1448"/>
                    <a:pt x="1341" y="1456"/>
                    <a:pt x="1325" y="1456"/>
                  </a:cubicBezTo>
                  <a:lnTo>
                    <a:pt x="1309" y="1456"/>
                  </a:lnTo>
                  <a:lnTo>
                    <a:pt x="1338" y="1445"/>
                  </a:lnTo>
                  <a:lnTo>
                    <a:pt x="1322" y="1461"/>
                  </a:lnTo>
                  <a:lnTo>
                    <a:pt x="1306" y="1477"/>
                  </a:lnTo>
                  <a:lnTo>
                    <a:pt x="1290" y="1493"/>
                  </a:lnTo>
                  <a:cubicBezTo>
                    <a:pt x="1282" y="1500"/>
                    <a:pt x="1272" y="1504"/>
                    <a:pt x="1261" y="1504"/>
                  </a:cubicBezTo>
                  <a:lnTo>
                    <a:pt x="1245" y="1504"/>
                  </a:lnTo>
                  <a:lnTo>
                    <a:pt x="1274" y="1493"/>
                  </a:lnTo>
                  <a:lnTo>
                    <a:pt x="1258" y="1509"/>
                  </a:lnTo>
                  <a:cubicBezTo>
                    <a:pt x="1255" y="1512"/>
                    <a:pt x="1251" y="1514"/>
                    <a:pt x="1247" y="1516"/>
                  </a:cubicBezTo>
                  <a:lnTo>
                    <a:pt x="1215" y="1532"/>
                  </a:lnTo>
                  <a:lnTo>
                    <a:pt x="1226" y="1525"/>
                  </a:lnTo>
                  <a:lnTo>
                    <a:pt x="1210" y="1541"/>
                  </a:lnTo>
                  <a:cubicBezTo>
                    <a:pt x="1202" y="1548"/>
                    <a:pt x="1192" y="1552"/>
                    <a:pt x="1181" y="1552"/>
                  </a:cubicBezTo>
                  <a:lnTo>
                    <a:pt x="1165" y="1552"/>
                  </a:lnTo>
                  <a:lnTo>
                    <a:pt x="1149" y="1552"/>
                  </a:lnTo>
                  <a:lnTo>
                    <a:pt x="1178" y="1541"/>
                  </a:lnTo>
                  <a:lnTo>
                    <a:pt x="1162" y="1557"/>
                  </a:lnTo>
                  <a:lnTo>
                    <a:pt x="1169" y="1546"/>
                  </a:lnTo>
                  <a:lnTo>
                    <a:pt x="1153" y="1578"/>
                  </a:lnTo>
                  <a:lnTo>
                    <a:pt x="1137" y="1610"/>
                  </a:lnTo>
                  <a:cubicBezTo>
                    <a:pt x="1130" y="1624"/>
                    <a:pt x="1117" y="1632"/>
                    <a:pt x="1101" y="1632"/>
                  </a:cubicBezTo>
                  <a:lnTo>
                    <a:pt x="1085" y="1632"/>
                  </a:lnTo>
                  <a:lnTo>
                    <a:pt x="1114" y="1621"/>
                  </a:lnTo>
                  <a:lnTo>
                    <a:pt x="1082" y="1653"/>
                  </a:lnTo>
                  <a:cubicBezTo>
                    <a:pt x="1074" y="1660"/>
                    <a:pt x="1064" y="1664"/>
                    <a:pt x="1053" y="1664"/>
                  </a:cubicBezTo>
                  <a:lnTo>
                    <a:pt x="1037" y="1664"/>
                  </a:lnTo>
                  <a:lnTo>
                    <a:pt x="1066" y="1653"/>
                  </a:lnTo>
                  <a:lnTo>
                    <a:pt x="1050" y="1669"/>
                  </a:lnTo>
                  <a:cubicBezTo>
                    <a:pt x="1042" y="1676"/>
                    <a:pt x="1032" y="1680"/>
                    <a:pt x="1021" y="1680"/>
                  </a:cubicBezTo>
                  <a:lnTo>
                    <a:pt x="1005" y="1680"/>
                  </a:lnTo>
                  <a:lnTo>
                    <a:pt x="989" y="1680"/>
                  </a:lnTo>
                  <a:lnTo>
                    <a:pt x="1018" y="1669"/>
                  </a:lnTo>
                  <a:lnTo>
                    <a:pt x="1002" y="1685"/>
                  </a:lnTo>
                  <a:lnTo>
                    <a:pt x="1009" y="1674"/>
                  </a:lnTo>
                  <a:lnTo>
                    <a:pt x="993" y="1706"/>
                  </a:lnTo>
                  <a:cubicBezTo>
                    <a:pt x="991" y="1710"/>
                    <a:pt x="989" y="1714"/>
                    <a:pt x="986" y="1717"/>
                  </a:cubicBezTo>
                  <a:lnTo>
                    <a:pt x="970" y="1733"/>
                  </a:lnTo>
                  <a:cubicBezTo>
                    <a:pt x="967" y="1736"/>
                    <a:pt x="963" y="1738"/>
                    <a:pt x="959" y="1740"/>
                  </a:cubicBezTo>
                  <a:lnTo>
                    <a:pt x="927" y="1756"/>
                  </a:lnTo>
                  <a:cubicBezTo>
                    <a:pt x="922" y="1759"/>
                    <a:pt x="916" y="1760"/>
                    <a:pt x="909" y="1760"/>
                  </a:cubicBezTo>
                  <a:lnTo>
                    <a:pt x="893" y="1760"/>
                  </a:lnTo>
                  <a:lnTo>
                    <a:pt x="877" y="1760"/>
                  </a:lnTo>
                  <a:lnTo>
                    <a:pt x="861" y="1760"/>
                  </a:lnTo>
                  <a:lnTo>
                    <a:pt x="845" y="1760"/>
                  </a:lnTo>
                  <a:lnTo>
                    <a:pt x="881" y="1738"/>
                  </a:lnTo>
                  <a:lnTo>
                    <a:pt x="865" y="1770"/>
                  </a:lnTo>
                  <a:cubicBezTo>
                    <a:pt x="863" y="1774"/>
                    <a:pt x="861" y="1778"/>
                    <a:pt x="858" y="1781"/>
                  </a:cubicBezTo>
                  <a:lnTo>
                    <a:pt x="842" y="1797"/>
                  </a:lnTo>
                  <a:cubicBezTo>
                    <a:pt x="834" y="1804"/>
                    <a:pt x="824" y="1808"/>
                    <a:pt x="813" y="1808"/>
                  </a:cubicBezTo>
                  <a:lnTo>
                    <a:pt x="797" y="1808"/>
                  </a:lnTo>
                  <a:lnTo>
                    <a:pt x="765" y="1808"/>
                  </a:lnTo>
                  <a:lnTo>
                    <a:pt x="801" y="1786"/>
                  </a:lnTo>
                  <a:lnTo>
                    <a:pt x="785" y="1818"/>
                  </a:lnTo>
                  <a:cubicBezTo>
                    <a:pt x="783" y="1822"/>
                    <a:pt x="781" y="1826"/>
                    <a:pt x="778" y="1829"/>
                  </a:cubicBezTo>
                  <a:lnTo>
                    <a:pt x="762" y="1845"/>
                  </a:lnTo>
                  <a:cubicBezTo>
                    <a:pt x="754" y="1852"/>
                    <a:pt x="744" y="1856"/>
                    <a:pt x="733" y="1856"/>
                  </a:cubicBezTo>
                  <a:lnTo>
                    <a:pt x="717" y="1856"/>
                  </a:lnTo>
                  <a:lnTo>
                    <a:pt x="753" y="1834"/>
                  </a:lnTo>
                  <a:lnTo>
                    <a:pt x="737" y="1866"/>
                  </a:lnTo>
                  <a:lnTo>
                    <a:pt x="721" y="1898"/>
                  </a:lnTo>
                  <a:cubicBezTo>
                    <a:pt x="714" y="1912"/>
                    <a:pt x="701" y="1920"/>
                    <a:pt x="685" y="1920"/>
                  </a:cubicBezTo>
                  <a:lnTo>
                    <a:pt x="669" y="1920"/>
                  </a:lnTo>
                  <a:lnTo>
                    <a:pt x="698" y="1909"/>
                  </a:lnTo>
                  <a:lnTo>
                    <a:pt x="682" y="1925"/>
                  </a:lnTo>
                  <a:cubicBezTo>
                    <a:pt x="674" y="1932"/>
                    <a:pt x="664" y="1936"/>
                    <a:pt x="653" y="1936"/>
                  </a:cubicBezTo>
                  <a:lnTo>
                    <a:pt x="621" y="1936"/>
                  </a:lnTo>
                  <a:lnTo>
                    <a:pt x="650" y="1925"/>
                  </a:lnTo>
                  <a:lnTo>
                    <a:pt x="634" y="1941"/>
                  </a:lnTo>
                  <a:lnTo>
                    <a:pt x="618" y="1957"/>
                  </a:lnTo>
                  <a:lnTo>
                    <a:pt x="602" y="1973"/>
                  </a:lnTo>
                  <a:cubicBezTo>
                    <a:pt x="594" y="1980"/>
                    <a:pt x="584" y="1984"/>
                    <a:pt x="573" y="1984"/>
                  </a:cubicBezTo>
                  <a:lnTo>
                    <a:pt x="557" y="1984"/>
                  </a:lnTo>
                  <a:lnTo>
                    <a:pt x="586" y="1973"/>
                  </a:lnTo>
                  <a:lnTo>
                    <a:pt x="570" y="1989"/>
                  </a:lnTo>
                  <a:lnTo>
                    <a:pt x="554" y="2005"/>
                  </a:lnTo>
                  <a:lnTo>
                    <a:pt x="538" y="2021"/>
                  </a:lnTo>
                  <a:cubicBezTo>
                    <a:pt x="535" y="2024"/>
                    <a:pt x="531" y="2026"/>
                    <a:pt x="527" y="2028"/>
                  </a:cubicBezTo>
                  <a:lnTo>
                    <a:pt x="495" y="2044"/>
                  </a:lnTo>
                  <a:lnTo>
                    <a:pt x="506" y="2037"/>
                  </a:lnTo>
                  <a:lnTo>
                    <a:pt x="490" y="2053"/>
                  </a:lnTo>
                  <a:lnTo>
                    <a:pt x="474" y="2069"/>
                  </a:lnTo>
                  <a:cubicBezTo>
                    <a:pt x="466" y="2076"/>
                    <a:pt x="456" y="2080"/>
                    <a:pt x="445" y="2080"/>
                  </a:cubicBezTo>
                  <a:lnTo>
                    <a:pt x="429" y="2080"/>
                  </a:lnTo>
                  <a:lnTo>
                    <a:pt x="458" y="2069"/>
                  </a:lnTo>
                  <a:lnTo>
                    <a:pt x="442" y="2085"/>
                  </a:lnTo>
                  <a:cubicBezTo>
                    <a:pt x="434" y="2092"/>
                    <a:pt x="424" y="2096"/>
                    <a:pt x="413" y="2096"/>
                  </a:cubicBezTo>
                  <a:lnTo>
                    <a:pt x="397" y="2096"/>
                  </a:lnTo>
                  <a:lnTo>
                    <a:pt x="381" y="2096"/>
                  </a:lnTo>
                  <a:lnTo>
                    <a:pt x="410" y="2085"/>
                  </a:lnTo>
                  <a:lnTo>
                    <a:pt x="394" y="2101"/>
                  </a:lnTo>
                  <a:lnTo>
                    <a:pt x="362" y="2133"/>
                  </a:lnTo>
                  <a:cubicBezTo>
                    <a:pt x="354" y="2140"/>
                    <a:pt x="344" y="2144"/>
                    <a:pt x="333" y="2144"/>
                  </a:cubicBezTo>
                  <a:lnTo>
                    <a:pt x="317" y="2144"/>
                  </a:lnTo>
                  <a:lnTo>
                    <a:pt x="301" y="2144"/>
                  </a:lnTo>
                  <a:lnTo>
                    <a:pt x="285" y="2144"/>
                  </a:lnTo>
                  <a:lnTo>
                    <a:pt x="314" y="2133"/>
                  </a:lnTo>
                  <a:lnTo>
                    <a:pt x="298" y="2149"/>
                  </a:lnTo>
                  <a:cubicBezTo>
                    <a:pt x="290" y="2156"/>
                    <a:pt x="280" y="2160"/>
                    <a:pt x="269" y="2160"/>
                  </a:cubicBezTo>
                  <a:lnTo>
                    <a:pt x="253" y="2160"/>
                  </a:lnTo>
                  <a:lnTo>
                    <a:pt x="237" y="2160"/>
                  </a:lnTo>
                  <a:lnTo>
                    <a:pt x="221" y="2160"/>
                  </a:lnTo>
                  <a:lnTo>
                    <a:pt x="239" y="2156"/>
                  </a:lnTo>
                  <a:lnTo>
                    <a:pt x="207" y="2172"/>
                  </a:lnTo>
                  <a:lnTo>
                    <a:pt x="218" y="2165"/>
                  </a:lnTo>
                  <a:lnTo>
                    <a:pt x="202" y="2181"/>
                  </a:lnTo>
                  <a:lnTo>
                    <a:pt x="209" y="2170"/>
                  </a:lnTo>
                  <a:lnTo>
                    <a:pt x="193" y="2202"/>
                  </a:lnTo>
                  <a:cubicBezTo>
                    <a:pt x="186" y="2216"/>
                    <a:pt x="173" y="2224"/>
                    <a:pt x="157" y="2224"/>
                  </a:cubicBezTo>
                  <a:lnTo>
                    <a:pt x="141" y="2224"/>
                  </a:lnTo>
                  <a:lnTo>
                    <a:pt x="177" y="2202"/>
                  </a:lnTo>
                  <a:lnTo>
                    <a:pt x="161" y="2234"/>
                  </a:lnTo>
                  <a:cubicBezTo>
                    <a:pt x="154" y="2248"/>
                    <a:pt x="141" y="2256"/>
                    <a:pt x="125" y="2256"/>
                  </a:cubicBezTo>
                  <a:lnTo>
                    <a:pt x="109" y="2256"/>
                  </a:lnTo>
                  <a:lnTo>
                    <a:pt x="138" y="2245"/>
                  </a:lnTo>
                  <a:lnTo>
                    <a:pt x="122" y="2261"/>
                  </a:lnTo>
                  <a:lnTo>
                    <a:pt x="106" y="2277"/>
                  </a:lnTo>
                  <a:cubicBezTo>
                    <a:pt x="103" y="2280"/>
                    <a:pt x="99" y="2282"/>
                    <a:pt x="95" y="2284"/>
                  </a:cubicBezTo>
                  <a:lnTo>
                    <a:pt x="63" y="2300"/>
                  </a:lnTo>
                  <a:cubicBezTo>
                    <a:pt x="44" y="2310"/>
                    <a:pt x="20" y="2302"/>
                    <a:pt x="10" y="2282"/>
                  </a:cubicBezTo>
                  <a:cubicBezTo>
                    <a:pt x="0" y="2263"/>
                    <a:pt x="8" y="2239"/>
                    <a:pt x="28" y="2229"/>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27" name="Freeform 13">
              <a:extLst>
                <a:ext uri="{FF2B5EF4-FFF2-40B4-BE49-F238E27FC236}">
                  <a16:creationId xmlns:a16="http://schemas.microsoft.com/office/drawing/2014/main" id="{9AD63A71-CDA6-4AF7-B755-D44A6DF48040}"/>
                </a:ext>
              </a:extLst>
            </p:cNvPr>
            <p:cNvSpPr>
              <a:spLocks/>
            </p:cNvSpPr>
            <p:nvPr/>
          </p:nvSpPr>
          <p:spPr bwMode="auto">
            <a:xfrm>
              <a:off x="7274038" y="2758266"/>
              <a:ext cx="971825" cy="679113"/>
            </a:xfrm>
            <a:custGeom>
              <a:avLst/>
              <a:gdLst>
                <a:gd name="T0" fmla="*/ 168 w 3696"/>
                <a:gd name="T1" fmla="*/ 2064 h 2160"/>
                <a:gd name="T2" fmla="*/ 309 w 3696"/>
                <a:gd name="T3" fmla="*/ 2087 h 2160"/>
                <a:gd name="T4" fmla="*/ 389 w 3696"/>
                <a:gd name="T5" fmla="*/ 2007 h 2160"/>
                <a:gd name="T6" fmla="*/ 552 w 3696"/>
                <a:gd name="T7" fmla="*/ 1920 h 2160"/>
                <a:gd name="T8" fmla="*/ 664 w 3696"/>
                <a:gd name="T9" fmla="*/ 1872 h 2160"/>
                <a:gd name="T10" fmla="*/ 727 w 3696"/>
                <a:gd name="T11" fmla="*/ 1781 h 2160"/>
                <a:gd name="T12" fmla="*/ 837 w 3696"/>
                <a:gd name="T13" fmla="*/ 1751 h 2160"/>
                <a:gd name="T14" fmla="*/ 965 w 3696"/>
                <a:gd name="T15" fmla="*/ 1671 h 2160"/>
                <a:gd name="T16" fmla="*/ 1077 w 3696"/>
                <a:gd name="T17" fmla="*/ 1623 h 2160"/>
                <a:gd name="T18" fmla="*/ 1189 w 3696"/>
                <a:gd name="T19" fmla="*/ 1511 h 2160"/>
                <a:gd name="T20" fmla="*/ 1276 w 3696"/>
                <a:gd name="T21" fmla="*/ 1372 h 2160"/>
                <a:gd name="T22" fmla="*/ 1381 w 3696"/>
                <a:gd name="T23" fmla="*/ 1335 h 2160"/>
                <a:gd name="T24" fmla="*/ 1528 w 3696"/>
                <a:gd name="T25" fmla="*/ 1200 h 2160"/>
                <a:gd name="T26" fmla="*/ 1640 w 3696"/>
                <a:gd name="T27" fmla="*/ 1104 h 2160"/>
                <a:gd name="T28" fmla="*/ 1735 w 3696"/>
                <a:gd name="T29" fmla="*/ 1077 h 2160"/>
                <a:gd name="T30" fmla="*/ 1864 w 3696"/>
                <a:gd name="T31" fmla="*/ 992 h 2160"/>
                <a:gd name="T32" fmla="*/ 1976 w 3696"/>
                <a:gd name="T33" fmla="*/ 896 h 2160"/>
                <a:gd name="T34" fmla="*/ 2120 w 3696"/>
                <a:gd name="T35" fmla="*/ 848 h 2160"/>
                <a:gd name="T36" fmla="*/ 2264 w 3696"/>
                <a:gd name="T37" fmla="*/ 816 h 2160"/>
                <a:gd name="T38" fmla="*/ 2389 w 3696"/>
                <a:gd name="T39" fmla="*/ 807 h 2160"/>
                <a:gd name="T40" fmla="*/ 2520 w 3696"/>
                <a:gd name="T41" fmla="*/ 640 h 2160"/>
                <a:gd name="T42" fmla="*/ 2664 w 3696"/>
                <a:gd name="T43" fmla="*/ 576 h 2160"/>
                <a:gd name="T44" fmla="*/ 2744 w 3696"/>
                <a:gd name="T45" fmla="*/ 480 h 2160"/>
                <a:gd name="T46" fmla="*/ 2835 w 3696"/>
                <a:gd name="T47" fmla="*/ 428 h 2160"/>
                <a:gd name="T48" fmla="*/ 3016 w 3696"/>
                <a:gd name="T49" fmla="*/ 384 h 2160"/>
                <a:gd name="T50" fmla="*/ 3128 w 3696"/>
                <a:gd name="T51" fmla="*/ 272 h 2160"/>
                <a:gd name="T52" fmla="*/ 3304 w 3696"/>
                <a:gd name="T53" fmla="*/ 272 h 2160"/>
                <a:gd name="T54" fmla="*/ 3416 w 3696"/>
                <a:gd name="T55" fmla="*/ 192 h 2160"/>
                <a:gd name="T56" fmla="*/ 3493 w 3696"/>
                <a:gd name="T57" fmla="*/ 103 h 2160"/>
                <a:gd name="T58" fmla="*/ 3656 w 3696"/>
                <a:gd name="T59" fmla="*/ 0 h 2160"/>
                <a:gd name="T60" fmla="*/ 3544 w 3696"/>
                <a:gd name="T61" fmla="*/ 128 h 2160"/>
                <a:gd name="T62" fmla="*/ 3471 w 3696"/>
                <a:gd name="T63" fmla="*/ 178 h 2160"/>
                <a:gd name="T64" fmla="*/ 3336 w 3696"/>
                <a:gd name="T65" fmla="*/ 352 h 2160"/>
                <a:gd name="T66" fmla="*/ 3160 w 3696"/>
                <a:gd name="T67" fmla="*/ 352 h 2160"/>
                <a:gd name="T68" fmla="*/ 3068 w 3696"/>
                <a:gd name="T69" fmla="*/ 442 h 2160"/>
                <a:gd name="T70" fmla="*/ 2917 w 3696"/>
                <a:gd name="T71" fmla="*/ 453 h 2160"/>
                <a:gd name="T72" fmla="*/ 2796 w 3696"/>
                <a:gd name="T73" fmla="*/ 506 h 2160"/>
                <a:gd name="T74" fmla="*/ 2709 w 3696"/>
                <a:gd name="T75" fmla="*/ 629 h 2160"/>
                <a:gd name="T76" fmla="*/ 2552 w 3696"/>
                <a:gd name="T77" fmla="*/ 720 h 2160"/>
                <a:gd name="T78" fmla="*/ 2478 w 3696"/>
                <a:gd name="T79" fmla="*/ 789 h 2160"/>
                <a:gd name="T80" fmla="*/ 2296 w 3696"/>
                <a:gd name="T81" fmla="*/ 896 h 2160"/>
                <a:gd name="T82" fmla="*/ 2152 w 3696"/>
                <a:gd name="T83" fmla="*/ 928 h 2160"/>
                <a:gd name="T84" fmla="*/ 2008 w 3696"/>
                <a:gd name="T85" fmla="*/ 976 h 2160"/>
                <a:gd name="T86" fmla="*/ 1896 w 3696"/>
                <a:gd name="T87" fmla="*/ 1072 h 2160"/>
                <a:gd name="T88" fmla="*/ 1820 w 3696"/>
                <a:gd name="T89" fmla="*/ 1114 h 2160"/>
                <a:gd name="T90" fmla="*/ 1672 w 3696"/>
                <a:gd name="T91" fmla="*/ 1184 h 2160"/>
                <a:gd name="T92" fmla="*/ 1560 w 3696"/>
                <a:gd name="T93" fmla="*/ 1280 h 2160"/>
                <a:gd name="T94" fmla="*/ 1484 w 3696"/>
                <a:gd name="T95" fmla="*/ 1306 h 2160"/>
                <a:gd name="T96" fmla="*/ 1338 w 3696"/>
                <a:gd name="T97" fmla="*/ 1420 h 2160"/>
                <a:gd name="T98" fmla="*/ 1240 w 3696"/>
                <a:gd name="T99" fmla="*/ 1536 h 2160"/>
                <a:gd name="T100" fmla="*/ 1180 w 3696"/>
                <a:gd name="T101" fmla="*/ 1594 h 2160"/>
                <a:gd name="T102" fmla="*/ 1016 w 3696"/>
                <a:gd name="T103" fmla="*/ 1696 h 2160"/>
                <a:gd name="T104" fmla="*/ 888 w 3696"/>
                <a:gd name="T105" fmla="*/ 1776 h 2160"/>
                <a:gd name="T106" fmla="*/ 776 w 3696"/>
                <a:gd name="T107" fmla="*/ 1840 h 2160"/>
                <a:gd name="T108" fmla="*/ 716 w 3696"/>
                <a:gd name="T109" fmla="*/ 1898 h 2160"/>
                <a:gd name="T110" fmla="*/ 584 w 3696"/>
                <a:gd name="T111" fmla="*/ 2000 h 2160"/>
                <a:gd name="T112" fmla="*/ 440 w 3696"/>
                <a:gd name="T113" fmla="*/ 2032 h 2160"/>
                <a:gd name="T114" fmla="*/ 360 w 3696"/>
                <a:gd name="T115" fmla="*/ 2112 h 2160"/>
                <a:gd name="T116" fmla="*/ 216 w 3696"/>
                <a:gd name="T117" fmla="*/ 2144 h 2160"/>
                <a:gd name="T118" fmla="*/ 72 w 3696"/>
                <a:gd name="T119" fmla="*/ 216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6" h="2160">
                  <a:moveTo>
                    <a:pt x="40" y="2080"/>
                  </a:moveTo>
                  <a:lnTo>
                    <a:pt x="72" y="2080"/>
                  </a:lnTo>
                  <a:lnTo>
                    <a:pt x="88" y="2080"/>
                  </a:lnTo>
                  <a:lnTo>
                    <a:pt x="104" y="2080"/>
                  </a:lnTo>
                  <a:lnTo>
                    <a:pt x="120" y="2080"/>
                  </a:lnTo>
                  <a:lnTo>
                    <a:pt x="92" y="2092"/>
                  </a:lnTo>
                  <a:lnTo>
                    <a:pt x="108" y="2076"/>
                  </a:lnTo>
                  <a:cubicBezTo>
                    <a:pt x="116" y="2069"/>
                    <a:pt x="126" y="2064"/>
                    <a:pt x="136" y="2064"/>
                  </a:cubicBezTo>
                  <a:lnTo>
                    <a:pt x="152" y="2064"/>
                  </a:lnTo>
                  <a:lnTo>
                    <a:pt x="168" y="2064"/>
                  </a:lnTo>
                  <a:lnTo>
                    <a:pt x="200" y="2064"/>
                  </a:lnTo>
                  <a:lnTo>
                    <a:pt x="216" y="2064"/>
                  </a:lnTo>
                  <a:lnTo>
                    <a:pt x="232" y="2064"/>
                  </a:lnTo>
                  <a:lnTo>
                    <a:pt x="248" y="2064"/>
                  </a:lnTo>
                  <a:lnTo>
                    <a:pt x="264" y="2064"/>
                  </a:lnTo>
                  <a:lnTo>
                    <a:pt x="280" y="2064"/>
                  </a:lnTo>
                  <a:lnTo>
                    <a:pt x="296" y="2064"/>
                  </a:lnTo>
                  <a:lnTo>
                    <a:pt x="312" y="2064"/>
                  </a:lnTo>
                  <a:lnTo>
                    <a:pt x="344" y="2064"/>
                  </a:lnTo>
                  <a:lnTo>
                    <a:pt x="309" y="2087"/>
                  </a:lnTo>
                  <a:lnTo>
                    <a:pt x="325" y="2055"/>
                  </a:lnTo>
                  <a:cubicBezTo>
                    <a:pt x="331" y="2041"/>
                    <a:pt x="345" y="2032"/>
                    <a:pt x="360" y="2032"/>
                  </a:cubicBezTo>
                  <a:lnTo>
                    <a:pt x="376" y="2032"/>
                  </a:lnTo>
                  <a:lnTo>
                    <a:pt x="341" y="2055"/>
                  </a:lnTo>
                  <a:lnTo>
                    <a:pt x="357" y="2023"/>
                  </a:lnTo>
                  <a:cubicBezTo>
                    <a:pt x="359" y="2019"/>
                    <a:pt x="361" y="2015"/>
                    <a:pt x="364" y="2012"/>
                  </a:cubicBezTo>
                  <a:lnTo>
                    <a:pt x="380" y="1996"/>
                  </a:lnTo>
                  <a:cubicBezTo>
                    <a:pt x="388" y="1989"/>
                    <a:pt x="398" y="1984"/>
                    <a:pt x="408" y="1984"/>
                  </a:cubicBezTo>
                  <a:lnTo>
                    <a:pt x="424" y="1984"/>
                  </a:lnTo>
                  <a:lnTo>
                    <a:pt x="389" y="2007"/>
                  </a:lnTo>
                  <a:lnTo>
                    <a:pt x="405" y="1975"/>
                  </a:lnTo>
                  <a:cubicBezTo>
                    <a:pt x="411" y="1961"/>
                    <a:pt x="425" y="1952"/>
                    <a:pt x="440" y="1952"/>
                  </a:cubicBezTo>
                  <a:lnTo>
                    <a:pt x="456" y="1952"/>
                  </a:lnTo>
                  <a:lnTo>
                    <a:pt x="488" y="1952"/>
                  </a:lnTo>
                  <a:lnTo>
                    <a:pt x="504" y="1952"/>
                  </a:lnTo>
                  <a:lnTo>
                    <a:pt x="520" y="1952"/>
                  </a:lnTo>
                  <a:lnTo>
                    <a:pt x="536" y="1952"/>
                  </a:lnTo>
                  <a:lnTo>
                    <a:pt x="501" y="1975"/>
                  </a:lnTo>
                  <a:lnTo>
                    <a:pt x="517" y="1943"/>
                  </a:lnTo>
                  <a:cubicBezTo>
                    <a:pt x="523" y="1929"/>
                    <a:pt x="537" y="1920"/>
                    <a:pt x="552" y="1920"/>
                  </a:cubicBezTo>
                  <a:lnTo>
                    <a:pt x="568" y="1920"/>
                  </a:lnTo>
                  <a:lnTo>
                    <a:pt x="584" y="1920"/>
                  </a:lnTo>
                  <a:lnTo>
                    <a:pt x="549" y="1943"/>
                  </a:lnTo>
                  <a:lnTo>
                    <a:pt x="565" y="1911"/>
                  </a:lnTo>
                  <a:cubicBezTo>
                    <a:pt x="571" y="1897"/>
                    <a:pt x="585" y="1888"/>
                    <a:pt x="600" y="1888"/>
                  </a:cubicBezTo>
                  <a:lnTo>
                    <a:pt x="632" y="1888"/>
                  </a:lnTo>
                  <a:lnTo>
                    <a:pt x="604" y="1900"/>
                  </a:lnTo>
                  <a:lnTo>
                    <a:pt x="620" y="1884"/>
                  </a:lnTo>
                  <a:cubicBezTo>
                    <a:pt x="628" y="1877"/>
                    <a:pt x="638" y="1872"/>
                    <a:pt x="648" y="1872"/>
                  </a:cubicBezTo>
                  <a:lnTo>
                    <a:pt x="664" y="1872"/>
                  </a:lnTo>
                  <a:lnTo>
                    <a:pt x="629" y="1895"/>
                  </a:lnTo>
                  <a:lnTo>
                    <a:pt x="645" y="1863"/>
                  </a:lnTo>
                  <a:cubicBezTo>
                    <a:pt x="651" y="1849"/>
                    <a:pt x="665" y="1840"/>
                    <a:pt x="680" y="1840"/>
                  </a:cubicBezTo>
                  <a:lnTo>
                    <a:pt x="696" y="1840"/>
                  </a:lnTo>
                  <a:lnTo>
                    <a:pt x="661" y="1863"/>
                  </a:lnTo>
                  <a:lnTo>
                    <a:pt x="677" y="1831"/>
                  </a:lnTo>
                  <a:cubicBezTo>
                    <a:pt x="679" y="1827"/>
                    <a:pt x="681" y="1823"/>
                    <a:pt x="684" y="1820"/>
                  </a:cubicBezTo>
                  <a:lnTo>
                    <a:pt x="700" y="1804"/>
                  </a:lnTo>
                  <a:lnTo>
                    <a:pt x="716" y="1788"/>
                  </a:lnTo>
                  <a:cubicBezTo>
                    <a:pt x="719" y="1785"/>
                    <a:pt x="723" y="1783"/>
                    <a:pt x="727" y="1781"/>
                  </a:cubicBezTo>
                  <a:lnTo>
                    <a:pt x="759" y="1765"/>
                  </a:lnTo>
                  <a:cubicBezTo>
                    <a:pt x="764" y="1762"/>
                    <a:pt x="770" y="1760"/>
                    <a:pt x="776" y="1760"/>
                  </a:cubicBezTo>
                  <a:lnTo>
                    <a:pt x="792" y="1760"/>
                  </a:lnTo>
                  <a:lnTo>
                    <a:pt x="808" y="1760"/>
                  </a:lnTo>
                  <a:lnTo>
                    <a:pt x="824" y="1760"/>
                  </a:lnTo>
                  <a:lnTo>
                    <a:pt x="840" y="1760"/>
                  </a:lnTo>
                  <a:lnTo>
                    <a:pt x="812" y="1772"/>
                  </a:lnTo>
                  <a:lnTo>
                    <a:pt x="828" y="1756"/>
                  </a:lnTo>
                  <a:lnTo>
                    <a:pt x="844" y="1740"/>
                  </a:lnTo>
                  <a:lnTo>
                    <a:pt x="837" y="1751"/>
                  </a:lnTo>
                  <a:lnTo>
                    <a:pt x="853" y="1719"/>
                  </a:lnTo>
                  <a:cubicBezTo>
                    <a:pt x="859" y="1705"/>
                    <a:pt x="873" y="1696"/>
                    <a:pt x="888" y="1696"/>
                  </a:cubicBezTo>
                  <a:lnTo>
                    <a:pt x="920" y="1696"/>
                  </a:lnTo>
                  <a:lnTo>
                    <a:pt x="936" y="1696"/>
                  </a:lnTo>
                  <a:lnTo>
                    <a:pt x="952" y="1696"/>
                  </a:lnTo>
                  <a:lnTo>
                    <a:pt x="968" y="1696"/>
                  </a:lnTo>
                  <a:lnTo>
                    <a:pt x="984" y="1696"/>
                  </a:lnTo>
                  <a:lnTo>
                    <a:pt x="947" y="1724"/>
                  </a:lnTo>
                  <a:lnTo>
                    <a:pt x="963" y="1676"/>
                  </a:lnTo>
                  <a:cubicBezTo>
                    <a:pt x="963" y="1674"/>
                    <a:pt x="964" y="1672"/>
                    <a:pt x="965" y="1671"/>
                  </a:cubicBezTo>
                  <a:lnTo>
                    <a:pt x="981" y="1639"/>
                  </a:lnTo>
                  <a:cubicBezTo>
                    <a:pt x="987" y="1625"/>
                    <a:pt x="1001" y="1616"/>
                    <a:pt x="1016" y="1616"/>
                  </a:cubicBezTo>
                  <a:lnTo>
                    <a:pt x="1032" y="1616"/>
                  </a:lnTo>
                  <a:lnTo>
                    <a:pt x="1015" y="1621"/>
                  </a:lnTo>
                  <a:lnTo>
                    <a:pt x="1047" y="1605"/>
                  </a:lnTo>
                  <a:cubicBezTo>
                    <a:pt x="1052" y="1602"/>
                    <a:pt x="1058" y="1600"/>
                    <a:pt x="1064" y="1600"/>
                  </a:cubicBezTo>
                  <a:lnTo>
                    <a:pt x="1080" y="1600"/>
                  </a:lnTo>
                  <a:lnTo>
                    <a:pt x="1096" y="1600"/>
                  </a:lnTo>
                  <a:lnTo>
                    <a:pt x="1112" y="1600"/>
                  </a:lnTo>
                  <a:lnTo>
                    <a:pt x="1077" y="1623"/>
                  </a:lnTo>
                  <a:lnTo>
                    <a:pt x="1093" y="1591"/>
                  </a:lnTo>
                  <a:lnTo>
                    <a:pt x="1109" y="1559"/>
                  </a:lnTo>
                  <a:cubicBezTo>
                    <a:pt x="1115" y="1545"/>
                    <a:pt x="1129" y="1536"/>
                    <a:pt x="1144" y="1536"/>
                  </a:cubicBezTo>
                  <a:lnTo>
                    <a:pt x="1160" y="1536"/>
                  </a:lnTo>
                  <a:lnTo>
                    <a:pt x="1132" y="1548"/>
                  </a:lnTo>
                  <a:lnTo>
                    <a:pt x="1148" y="1532"/>
                  </a:lnTo>
                  <a:lnTo>
                    <a:pt x="1180" y="1500"/>
                  </a:lnTo>
                  <a:cubicBezTo>
                    <a:pt x="1188" y="1493"/>
                    <a:pt x="1198" y="1488"/>
                    <a:pt x="1208" y="1488"/>
                  </a:cubicBezTo>
                  <a:lnTo>
                    <a:pt x="1224" y="1488"/>
                  </a:lnTo>
                  <a:lnTo>
                    <a:pt x="1189" y="1511"/>
                  </a:lnTo>
                  <a:lnTo>
                    <a:pt x="1205" y="1479"/>
                  </a:lnTo>
                  <a:cubicBezTo>
                    <a:pt x="1211" y="1465"/>
                    <a:pt x="1225" y="1456"/>
                    <a:pt x="1240" y="1456"/>
                  </a:cubicBezTo>
                  <a:lnTo>
                    <a:pt x="1256" y="1456"/>
                  </a:lnTo>
                  <a:lnTo>
                    <a:pt x="1221" y="1479"/>
                  </a:lnTo>
                  <a:lnTo>
                    <a:pt x="1237" y="1447"/>
                  </a:lnTo>
                  <a:cubicBezTo>
                    <a:pt x="1239" y="1443"/>
                    <a:pt x="1241" y="1439"/>
                    <a:pt x="1244" y="1436"/>
                  </a:cubicBezTo>
                  <a:lnTo>
                    <a:pt x="1260" y="1420"/>
                  </a:lnTo>
                  <a:lnTo>
                    <a:pt x="1251" y="1436"/>
                  </a:lnTo>
                  <a:lnTo>
                    <a:pt x="1267" y="1388"/>
                  </a:lnTo>
                  <a:cubicBezTo>
                    <a:pt x="1268" y="1382"/>
                    <a:pt x="1272" y="1377"/>
                    <a:pt x="1276" y="1372"/>
                  </a:cubicBezTo>
                  <a:lnTo>
                    <a:pt x="1292" y="1356"/>
                  </a:lnTo>
                  <a:cubicBezTo>
                    <a:pt x="1295" y="1353"/>
                    <a:pt x="1299" y="1351"/>
                    <a:pt x="1303" y="1349"/>
                  </a:cubicBezTo>
                  <a:lnTo>
                    <a:pt x="1335" y="1333"/>
                  </a:lnTo>
                  <a:lnTo>
                    <a:pt x="1324" y="1340"/>
                  </a:lnTo>
                  <a:lnTo>
                    <a:pt x="1340" y="1324"/>
                  </a:lnTo>
                  <a:cubicBezTo>
                    <a:pt x="1348" y="1317"/>
                    <a:pt x="1358" y="1312"/>
                    <a:pt x="1368" y="1312"/>
                  </a:cubicBezTo>
                  <a:lnTo>
                    <a:pt x="1384" y="1312"/>
                  </a:lnTo>
                  <a:lnTo>
                    <a:pt x="1400" y="1312"/>
                  </a:lnTo>
                  <a:lnTo>
                    <a:pt x="1416" y="1312"/>
                  </a:lnTo>
                  <a:lnTo>
                    <a:pt x="1381" y="1335"/>
                  </a:lnTo>
                  <a:lnTo>
                    <a:pt x="1397" y="1303"/>
                  </a:lnTo>
                  <a:lnTo>
                    <a:pt x="1413" y="1271"/>
                  </a:lnTo>
                  <a:cubicBezTo>
                    <a:pt x="1419" y="1257"/>
                    <a:pt x="1433" y="1248"/>
                    <a:pt x="1448" y="1248"/>
                  </a:cubicBezTo>
                  <a:lnTo>
                    <a:pt x="1464" y="1248"/>
                  </a:lnTo>
                  <a:lnTo>
                    <a:pt x="1447" y="1253"/>
                  </a:lnTo>
                  <a:lnTo>
                    <a:pt x="1479" y="1237"/>
                  </a:lnTo>
                  <a:lnTo>
                    <a:pt x="1461" y="1255"/>
                  </a:lnTo>
                  <a:lnTo>
                    <a:pt x="1477" y="1223"/>
                  </a:lnTo>
                  <a:cubicBezTo>
                    <a:pt x="1483" y="1209"/>
                    <a:pt x="1497" y="1200"/>
                    <a:pt x="1512" y="1200"/>
                  </a:cubicBezTo>
                  <a:lnTo>
                    <a:pt x="1528" y="1200"/>
                  </a:lnTo>
                  <a:lnTo>
                    <a:pt x="1544" y="1200"/>
                  </a:lnTo>
                  <a:lnTo>
                    <a:pt x="1560" y="1200"/>
                  </a:lnTo>
                  <a:lnTo>
                    <a:pt x="1523" y="1228"/>
                  </a:lnTo>
                  <a:lnTo>
                    <a:pt x="1539" y="1180"/>
                  </a:lnTo>
                  <a:cubicBezTo>
                    <a:pt x="1544" y="1163"/>
                    <a:pt x="1559" y="1152"/>
                    <a:pt x="1576" y="1152"/>
                  </a:cubicBezTo>
                  <a:lnTo>
                    <a:pt x="1592" y="1152"/>
                  </a:lnTo>
                  <a:lnTo>
                    <a:pt x="1608" y="1152"/>
                  </a:lnTo>
                  <a:lnTo>
                    <a:pt x="1575" y="1170"/>
                  </a:lnTo>
                  <a:lnTo>
                    <a:pt x="1607" y="1122"/>
                  </a:lnTo>
                  <a:cubicBezTo>
                    <a:pt x="1615" y="1111"/>
                    <a:pt x="1627" y="1104"/>
                    <a:pt x="1640" y="1104"/>
                  </a:cubicBezTo>
                  <a:lnTo>
                    <a:pt x="1656" y="1104"/>
                  </a:lnTo>
                  <a:lnTo>
                    <a:pt x="1672" y="1104"/>
                  </a:lnTo>
                  <a:lnTo>
                    <a:pt x="1637" y="1127"/>
                  </a:lnTo>
                  <a:lnTo>
                    <a:pt x="1653" y="1095"/>
                  </a:lnTo>
                  <a:cubicBezTo>
                    <a:pt x="1659" y="1081"/>
                    <a:pt x="1673" y="1072"/>
                    <a:pt x="1688" y="1072"/>
                  </a:cubicBezTo>
                  <a:lnTo>
                    <a:pt x="1704" y="1072"/>
                  </a:lnTo>
                  <a:lnTo>
                    <a:pt x="1720" y="1072"/>
                  </a:lnTo>
                  <a:lnTo>
                    <a:pt x="1736" y="1072"/>
                  </a:lnTo>
                  <a:lnTo>
                    <a:pt x="1752" y="1072"/>
                  </a:lnTo>
                  <a:lnTo>
                    <a:pt x="1735" y="1077"/>
                  </a:lnTo>
                  <a:lnTo>
                    <a:pt x="1767" y="1061"/>
                  </a:lnTo>
                  <a:lnTo>
                    <a:pt x="1749" y="1079"/>
                  </a:lnTo>
                  <a:lnTo>
                    <a:pt x="1765" y="1047"/>
                  </a:lnTo>
                  <a:cubicBezTo>
                    <a:pt x="1771" y="1033"/>
                    <a:pt x="1785" y="1024"/>
                    <a:pt x="1800" y="1024"/>
                  </a:cubicBezTo>
                  <a:lnTo>
                    <a:pt x="1816" y="1024"/>
                  </a:lnTo>
                  <a:lnTo>
                    <a:pt x="1832" y="1024"/>
                  </a:lnTo>
                  <a:lnTo>
                    <a:pt x="1804" y="1036"/>
                  </a:lnTo>
                  <a:lnTo>
                    <a:pt x="1820" y="1020"/>
                  </a:lnTo>
                  <a:lnTo>
                    <a:pt x="1836" y="1004"/>
                  </a:lnTo>
                  <a:cubicBezTo>
                    <a:pt x="1844" y="997"/>
                    <a:pt x="1854" y="992"/>
                    <a:pt x="1864" y="992"/>
                  </a:cubicBezTo>
                  <a:lnTo>
                    <a:pt x="1880" y="992"/>
                  </a:lnTo>
                  <a:lnTo>
                    <a:pt x="1896" y="992"/>
                  </a:lnTo>
                  <a:lnTo>
                    <a:pt x="1928" y="992"/>
                  </a:lnTo>
                  <a:lnTo>
                    <a:pt x="1893" y="1015"/>
                  </a:lnTo>
                  <a:lnTo>
                    <a:pt x="1909" y="983"/>
                  </a:lnTo>
                  <a:cubicBezTo>
                    <a:pt x="1911" y="979"/>
                    <a:pt x="1913" y="975"/>
                    <a:pt x="1916" y="972"/>
                  </a:cubicBezTo>
                  <a:lnTo>
                    <a:pt x="1932" y="956"/>
                  </a:lnTo>
                  <a:lnTo>
                    <a:pt x="1923" y="972"/>
                  </a:lnTo>
                  <a:lnTo>
                    <a:pt x="1939" y="924"/>
                  </a:lnTo>
                  <a:cubicBezTo>
                    <a:pt x="1944" y="907"/>
                    <a:pt x="1959" y="896"/>
                    <a:pt x="1976" y="896"/>
                  </a:cubicBezTo>
                  <a:lnTo>
                    <a:pt x="1992" y="896"/>
                  </a:lnTo>
                  <a:lnTo>
                    <a:pt x="2008" y="896"/>
                  </a:lnTo>
                  <a:lnTo>
                    <a:pt x="1971" y="924"/>
                  </a:lnTo>
                  <a:lnTo>
                    <a:pt x="1987" y="876"/>
                  </a:lnTo>
                  <a:cubicBezTo>
                    <a:pt x="1992" y="859"/>
                    <a:pt x="2007" y="848"/>
                    <a:pt x="2024" y="848"/>
                  </a:cubicBezTo>
                  <a:lnTo>
                    <a:pt x="2040" y="848"/>
                  </a:lnTo>
                  <a:lnTo>
                    <a:pt x="2072" y="848"/>
                  </a:lnTo>
                  <a:lnTo>
                    <a:pt x="2088" y="848"/>
                  </a:lnTo>
                  <a:lnTo>
                    <a:pt x="2104" y="848"/>
                  </a:lnTo>
                  <a:lnTo>
                    <a:pt x="2120" y="848"/>
                  </a:lnTo>
                  <a:lnTo>
                    <a:pt x="2136" y="848"/>
                  </a:lnTo>
                  <a:lnTo>
                    <a:pt x="2152" y="848"/>
                  </a:lnTo>
                  <a:lnTo>
                    <a:pt x="2168" y="848"/>
                  </a:lnTo>
                  <a:lnTo>
                    <a:pt x="2184" y="848"/>
                  </a:lnTo>
                  <a:lnTo>
                    <a:pt x="2216" y="848"/>
                  </a:lnTo>
                  <a:lnTo>
                    <a:pt x="2232" y="848"/>
                  </a:lnTo>
                  <a:lnTo>
                    <a:pt x="2197" y="871"/>
                  </a:lnTo>
                  <a:lnTo>
                    <a:pt x="2213" y="839"/>
                  </a:lnTo>
                  <a:cubicBezTo>
                    <a:pt x="2219" y="825"/>
                    <a:pt x="2233" y="816"/>
                    <a:pt x="2248" y="816"/>
                  </a:cubicBezTo>
                  <a:lnTo>
                    <a:pt x="2264" y="816"/>
                  </a:lnTo>
                  <a:lnTo>
                    <a:pt x="2280" y="816"/>
                  </a:lnTo>
                  <a:lnTo>
                    <a:pt x="2296" y="816"/>
                  </a:lnTo>
                  <a:lnTo>
                    <a:pt x="2312" y="816"/>
                  </a:lnTo>
                  <a:lnTo>
                    <a:pt x="2328" y="816"/>
                  </a:lnTo>
                  <a:lnTo>
                    <a:pt x="2360" y="816"/>
                  </a:lnTo>
                  <a:lnTo>
                    <a:pt x="2376" y="816"/>
                  </a:lnTo>
                  <a:lnTo>
                    <a:pt x="2392" y="816"/>
                  </a:lnTo>
                  <a:lnTo>
                    <a:pt x="2408" y="816"/>
                  </a:lnTo>
                  <a:lnTo>
                    <a:pt x="2373" y="839"/>
                  </a:lnTo>
                  <a:lnTo>
                    <a:pt x="2389" y="807"/>
                  </a:lnTo>
                  <a:lnTo>
                    <a:pt x="2387" y="812"/>
                  </a:lnTo>
                  <a:lnTo>
                    <a:pt x="2403" y="764"/>
                  </a:lnTo>
                  <a:cubicBezTo>
                    <a:pt x="2404" y="758"/>
                    <a:pt x="2408" y="753"/>
                    <a:pt x="2412" y="748"/>
                  </a:cubicBezTo>
                  <a:lnTo>
                    <a:pt x="2428" y="732"/>
                  </a:lnTo>
                  <a:lnTo>
                    <a:pt x="2418" y="751"/>
                  </a:lnTo>
                  <a:lnTo>
                    <a:pt x="2434" y="687"/>
                  </a:lnTo>
                  <a:cubicBezTo>
                    <a:pt x="2436" y="675"/>
                    <a:pt x="2444" y="666"/>
                    <a:pt x="2455" y="661"/>
                  </a:cubicBezTo>
                  <a:lnTo>
                    <a:pt x="2487" y="645"/>
                  </a:lnTo>
                  <a:cubicBezTo>
                    <a:pt x="2492" y="642"/>
                    <a:pt x="2498" y="640"/>
                    <a:pt x="2504" y="640"/>
                  </a:cubicBezTo>
                  <a:lnTo>
                    <a:pt x="2520" y="640"/>
                  </a:lnTo>
                  <a:lnTo>
                    <a:pt x="2536" y="640"/>
                  </a:lnTo>
                  <a:lnTo>
                    <a:pt x="2552" y="640"/>
                  </a:lnTo>
                  <a:lnTo>
                    <a:pt x="2568" y="640"/>
                  </a:lnTo>
                  <a:lnTo>
                    <a:pt x="2533" y="663"/>
                  </a:lnTo>
                  <a:lnTo>
                    <a:pt x="2549" y="631"/>
                  </a:lnTo>
                  <a:lnTo>
                    <a:pt x="2565" y="599"/>
                  </a:lnTo>
                  <a:cubicBezTo>
                    <a:pt x="2571" y="585"/>
                    <a:pt x="2585" y="576"/>
                    <a:pt x="2600" y="576"/>
                  </a:cubicBezTo>
                  <a:lnTo>
                    <a:pt x="2616" y="576"/>
                  </a:lnTo>
                  <a:lnTo>
                    <a:pt x="2648" y="576"/>
                  </a:lnTo>
                  <a:lnTo>
                    <a:pt x="2664" y="576"/>
                  </a:lnTo>
                  <a:lnTo>
                    <a:pt x="2636" y="588"/>
                  </a:lnTo>
                  <a:lnTo>
                    <a:pt x="2652" y="572"/>
                  </a:lnTo>
                  <a:cubicBezTo>
                    <a:pt x="2660" y="565"/>
                    <a:pt x="2670" y="560"/>
                    <a:pt x="2680" y="560"/>
                  </a:cubicBezTo>
                  <a:lnTo>
                    <a:pt x="2696" y="560"/>
                  </a:lnTo>
                  <a:lnTo>
                    <a:pt x="2661" y="583"/>
                  </a:lnTo>
                  <a:lnTo>
                    <a:pt x="2677" y="551"/>
                  </a:lnTo>
                  <a:lnTo>
                    <a:pt x="2675" y="556"/>
                  </a:lnTo>
                  <a:lnTo>
                    <a:pt x="2691" y="508"/>
                  </a:lnTo>
                  <a:cubicBezTo>
                    <a:pt x="2696" y="491"/>
                    <a:pt x="2711" y="480"/>
                    <a:pt x="2728" y="480"/>
                  </a:cubicBezTo>
                  <a:lnTo>
                    <a:pt x="2744" y="480"/>
                  </a:lnTo>
                  <a:lnTo>
                    <a:pt x="2709" y="503"/>
                  </a:lnTo>
                  <a:lnTo>
                    <a:pt x="2725" y="471"/>
                  </a:lnTo>
                  <a:cubicBezTo>
                    <a:pt x="2731" y="457"/>
                    <a:pt x="2745" y="448"/>
                    <a:pt x="2760" y="448"/>
                  </a:cubicBezTo>
                  <a:lnTo>
                    <a:pt x="2792" y="448"/>
                  </a:lnTo>
                  <a:lnTo>
                    <a:pt x="2808" y="448"/>
                  </a:lnTo>
                  <a:lnTo>
                    <a:pt x="2824" y="448"/>
                  </a:lnTo>
                  <a:lnTo>
                    <a:pt x="2840" y="448"/>
                  </a:lnTo>
                  <a:lnTo>
                    <a:pt x="2856" y="448"/>
                  </a:lnTo>
                  <a:lnTo>
                    <a:pt x="2819" y="476"/>
                  </a:lnTo>
                  <a:lnTo>
                    <a:pt x="2835" y="428"/>
                  </a:lnTo>
                  <a:cubicBezTo>
                    <a:pt x="2836" y="422"/>
                    <a:pt x="2840" y="417"/>
                    <a:pt x="2844" y="412"/>
                  </a:cubicBezTo>
                  <a:lnTo>
                    <a:pt x="2860" y="396"/>
                  </a:lnTo>
                  <a:cubicBezTo>
                    <a:pt x="2868" y="389"/>
                    <a:pt x="2878" y="384"/>
                    <a:pt x="2888" y="384"/>
                  </a:cubicBezTo>
                  <a:lnTo>
                    <a:pt x="2904" y="384"/>
                  </a:lnTo>
                  <a:lnTo>
                    <a:pt x="2936" y="384"/>
                  </a:lnTo>
                  <a:lnTo>
                    <a:pt x="2952" y="384"/>
                  </a:lnTo>
                  <a:lnTo>
                    <a:pt x="2968" y="384"/>
                  </a:lnTo>
                  <a:lnTo>
                    <a:pt x="2984" y="384"/>
                  </a:lnTo>
                  <a:lnTo>
                    <a:pt x="3000" y="384"/>
                  </a:lnTo>
                  <a:lnTo>
                    <a:pt x="3016" y="384"/>
                  </a:lnTo>
                  <a:lnTo>
                    <a:pt x="3032" y="384"/>
                  </a:lnTo>
                  <a:lnTo>
                    <a:pt x="2997" y="407"/>
                  </a:lnTo>
                  <a:lnTo>
                    <a:pt x="3013" y="375"/>
                  </a:lnTo>
                  <a:cubicBezTo>
                    <a:pt x="3015" y="371"/>
                    <a:pt x="3017" y="367"/>
                    <a:pt x="3020" y="364"/>
                  </a:cubicBezTo>
                  <a:lnTo>
                    <a:pt x="3052" y="332"/>
                  </a:lnTo>
                  <a:lnTo>
                    <a:pt x="3043" y="348"/>
                  </a:lnTo>
                  <a:lnTo>
                    <a:pt x="3059" y="300"/>
                  </a:lnTo>
                  <a:cubicBezTo>
                    <a:pt x="3064" y="283"/>
                    <a:pt x="3079" y="272"/>
                    <a:pt x="3096" y="272"/>
                  </a:cubicBezTo>
                  <a:lnTo>
                    <a:pt x="3112" y="272"/>
                  </a:lnTo>
                  <a:lnTo>
                    <a:pt x="3128" y="272"/>
                  </a:lnTo>
                  <a:lnTo>
                    <a:pt x="3144" y="272"/>
                  </a:lnTo>
                  <a:lnTo>
                    <a:pt x="3160" y="272"/>
                  </a:lnTo>
                  <a:lnTo>
                    <a:pt x="3176" y="272"/>
                  </a:lnTo>
                  <a:lnTo>
                    <a:pt x="3192" y="272"/>
                  </a:lnTo>
                  <a:lnTo>
                    <a:pt x="3224" y="272"/>
                  </a:lnTo>
                  <a:lnTo>
                    <a:pt x="3240" y="272"/>
                  </a:lnTo>
                  <a:lnTo>
                    <a:pt x="3256" y="272"/>
                  </a:lnTo>
                  <a:lnTo>
                    <a:pt x="3272" y="272"/>
                  </a:lnTo>
                  <a:lnTo>
                    <a:pt x="3288" y="272"/>
                  </a:lnTo>
                  <a:lnTo>
                    <a:pt x="3304" y="272"/>
                  </a:lnTo>
                  <a:lnTo>
                    <a:pt x="3320" y="272"/>
                  </a:lnTo>
                  <a:lnTo>
                    <a:pt x="3336" y="272"/>
                  </a:lnTo>
                  <a:lnTo>
                    <a:pt x="3308" y="284"/>
                  </a:lnTo>
                  <a:lnTo>
                    <a:pt x="3340" y="252"/>
                  </a:lnTo>
                  <a:cubicBezTo>
                    <a:pt x="3348" y="245"/>
                    <a:pt x="3358" y="240"/>
                    <a:pt x="3368" y="240"/>
                  </a:cubicBezTo>
                  <a:lnTo>
                    <a:pt x="3384" y="240"/>
                  </a:lnTo>
                  <a:lnTo>
                    <a:pt x="3347" y="268"/>
                  </a:lnTo>
                  <a:lnTo>
                    <a:pt x="3363" y="220"/>
                  </a:lnTo>
                  <a:cubicBezTo>
                    <a:pt x="3368" y="203"/>
                    <a:pt x="3383" y="192"/>
                    <a:pt x="3400" y="192"/>
                  </a:cubicBezTo>
                  <a:lnTo>
                    <a:pt x="3416" y="192"/>
                  </a:lnTo>
                  <a:lnTo>
                    <a:pt x="3378" y="223"/>
                  </a:lnTo>
                  <a:lnTo>
                    <a:pt x="3394" y="159"/>
                  </a:lnTo>
                  <a:cubicBezTo>
                    <a:pt x="3398" y="141"/>
                    <a:pt x="3414" y="128"/>
                    <a:pt x="3432" y="128"/>
                  </a:cubicBezTo>
                  <a:lnTo>
                    <a:pt x="3448" y="128"/>
                  </a:lnTo>
                  <a:lnTo>
                    <a:pt x="3464" y="128"/>
                  </a:lnTo>
                  <a:lnTo>
                    <a:pt x="3480" y="128"/>
                  </a:lnTo>
                  <a:lnTo>
                    <a:pt x="3512" y="128"/>
                  </a:lnTo>
                  <a:lnTo>
                    <a:pt x="3475" y="156"/>
                  </a:lnTo>
                  <a:lnTo>
                    <a:pt x="3491" y="108"/>
                  </a:lnTo>
                  <a:cubicBezTo>
                    <a:pt x="3491" y="106"/>
                    <a:pt x="3492" y="104"/>
                    <a:pt x="3493" y="103"/>
                  </a:cubicBezTo>
                  <a:lnTo>
                    <a:pt x="3509" y="71"/>
                  </a:lnTo>
                  <a:cubicBezTo>
                    <a:pt x="3515" y="57"/>
                    <a:pt x="3529" y="48"/>
                    <a:pt x="3544" y="48"/>
                  </a:cubicBezTo>
                  <a:lnTo>
                    <a:pt x="3560" y="48"/>
                  </a:lnTo>
                  <a:lnTo>
                    <a:pt x="3576" y="48"/>
                  </a:lnTo>
                  <a:lnTo>
                    <a:pt x="3592" y="48"/>
                  </a:lnTo>
                  <a:lnTo>
                    <a:pt x="3555" y="76"/>
                  </a:lnTo>
                  <a:lnTo>
                    <a:pt x="3571" y="28"/>
                  </a:lnTo>
                  <a:cubicBezTo>
                    <a:pt x="3576" y="11"/>
                    <a:pt x="3591" y="0"/>
                    <a:pt x="3608" y="0"/>
                  </a:cubicBezTo>
                  <a:lnTo>
                    <a:pt x="3624" y="0"/>
                  </a:lnTo>
                  <a:lnTo>
                    <a:pt x="3656" y="0"/>
                  </a:lnTo>
                  <a:cubicBezTo>
                    <a:pt x="3679" y="0"/>
                    <a:pt x="3696" y="18"/>
                    <a:pt x="3696" y="40"/>
                  </a:cubicBezTo>
                  <a:cubicBezTo>
                    <a:pt x="3696" y="63"/>
                    <a:pt x="3679" y="80"/>
                    <a:pt x="3656" y="80"/>
                  </a:cubicBezTo>
                  <a:lnTo>
                    <a:pt x="3624" y="80"/>
                  </a:lnTo>
                  <a:lnTo>
                    <a:pt x="3608" y="80"/>
                  </a:lnTo>
                  <a:lnTo>
                    <a:pt x="3646" y="53"/>
                  </a:lnTo>
                  <a:lnTo>
                    <a:pt x="3630" y="101"/>
                  </a:lnTo>
                  <a:cubicBezTo>
                    <a:pt x="3625" y="117"/>
                    <a:pt x="3610" y="128"/>
                    <a:pt x="3592" y="128"/>
                  </a:cubicBezTo>
                  <a:lnTo>
                    <a:pt x="3576" y="128"/>
                  </a:lnTo>
                  <a:lnTo>
                    <a:pt x="3560" y="128"/>
                  </a:lnTo>
                  <a:lnTo>
                    <a:pt x="3544" y="128"/>
                  </a:lnTo>
                  <a:lnTo>
                    <a:pt x="3580" y="106"/>
                  </a:lnTo>
                  <a:lnTo>
                    <a:pt x="3564" y="138"/>
                  </a:lnTo>
                  <a:lnTo>
                    <a:pt x="3566" y="133"/>
                  </a:lnTo>
                  <a:lnTo>
                    <a:pt x="3550" y="181"/>
                  </a:lnTo>
                  <a:cubicBezTo>
                    <a:pt x="3545" y="197"/>
                    <a:pt x="3530" y="208"/>
                    <a:pt x="3512" y="208"/>
                  </a:cubicBezTo>
                  <a:lnTo>
                    <a:pt x="3480" y="208"/>
                  </a:lnTo>
                  <a:lnTo>
                    <a:pt x="3464" y="208"/>
                  </a:lnTo>
                  <a:lnTo>
                    <a:pt x="3448" y="208"/>
                  </a:lnTo>
                  <a:lnTo>
                    <a:pt x="3432" y="208"/>
                  </a:lnTo>
                  <a:lnTo>
                    <a:pt x="3471" y="178"/>
                  </a:lnTo>
                  <a:lnTo>
                    <a:pt x="3455" y="242"/>
                  </a:lnTo>
                  <a:cubicBezTo>
                    <a:pt x="3451" y="260"/>
                    <a:pt x="3435" y="272"/>
                    <a:pt x="3416" y="272"/>
                  </a:cubicBezTo>
                  <a:lnTo>
                    <a:pt x="3400" y="272"/>
                  </a:lnTo>
                  <a:lnTo>
                    <a:pt x="3438" y="245"/>
                  </a:lnTo>
                  <a:lnTo>
                    <a:pt x="3422" y="293"/>
                  </a:lnTo>
                  <a:cubicBezTo>
                    <a:pt x="3417" y="309"/>
                    <a:pt x="3402" y="320"/>
                    <a:pt x="3384" y="320"/>
                  </a:cubicBezTo>
                  <a:lnTo>
                    <a:pt x="3368" y="320"/>
                  </a:lnTo>
                  <a:lnTo>
                    <a:pt x="3397" y="309"/>
                  </a:lnTo>
                  <a:lnTo>
                    <a:pt x="3365" y="341"/>
                  </a:lnTo>
                  <a:cubicBezTo>
                    <a:pt x="3357" y="348"/>
                    <a:pt x="3347" y="352"/>
                    <a:pt x="3336" y="352"/>
                  </a:cubicBezTo>
                  <a:lnTo>
                    <a:pt x="3320" y="352"/>
                  </a:lnTo>
                  <a:lnTo>
                    <a:pt x="3304" y="352"/>
                  </a:lnTo>
                  <a:lnTo>
                    <a:pt x="3288" y="352"/>
                  </a:lnTo>
                  <a:lnTo>
                    <a:pt x="3272" y="352"/>
                  </a:lnTo>
                  <a:lnTo>
                    <a:pt x="3256" y="352"/>
                  </a:lnTo>
                  <a:lnTo>
                    <a:pt x="3240" y="352"/>
                  </a:lnTo>
                  <a:lnTo>
                    <a:pt x="3224" y="352"/>
                  </a:lnTo>
                  <a:lnTo>
                    <a:pt x="3192" y="352"/>
                  </a:lnTo>
                  <a:lnTo>
                    <a:pt x="3176" y="352"/>
                  </a:lnTo>
                  <a:lnTo>
                    <a:pt x="3160" y="352"/>
                  </a:lnTo>
                  <a:lnTo>
                    <a:pt x="3144" y="352"/>
                  </a:lnTo>
                  <a:lnTo>
                    <a:pt x="3128" y="352"/>
                  </a:lnTo>
                  <a:lnTo>
                    <a:pt x="3112" y="352"/>
                  </a:lnTo>
                  <a:lnTo>
                    <a:pt x="3096" y="352"/>
                  </a:lnTo>
                  <a:lnTo>
                    <a:pt x="3134" y="325"/>
                  </a:lnTo>
                  <a:lnTo>
                    <a:pt x="3118" y="373"/>
                  </a:lnTo>
                  <a:cubicBezTo>
                    <a:pt x="3116" y="379"/>
                    <a:pt x="3113" y="384"/>
                    <a:pt x="3109" y="389"/>
                  </a:cubicBezTo>
                  <a:lnTo>
                    <a:pt x="3077" y="421"/>
                  </a:lnTo>
                  <a:lnTo>
                    <a:pt x="3084" y="410"/>
                  </a:lnTo>
                  <a:lnTo>
                    <a:pt x="3068" y="442"/>
                  </a:lnTo>
                  <a:cubicBezTo>
                    <a:pt x="3061" y="456"/>
                    <a:pt x="3048" y="464"/>
                    <a:pt x="3032" y="464"/>
                  </a:cubicBezTo>
                  <a:lnTo>
                    <a:pt x="3016" y="464"/>
                  </a:lnTo>
                  <a:lnTo>
                    <a:pt x="3000" y="464"/>
                  </a:lnTo>
                  <a:lnTo>
                    <a:pt x="2984" y="464"/>
                  </a:lnTo>
                  <a:lnTo>
                    <a:pt x="2968" y="464"/>
                  </a:lnTo>
                  <a:lnTo>
                    <a:pt x="2952" y="464"/>
                  </a:lnTo>
                  <a:lnTo>
                    <a:pt x="2936" y="464"/>
                  </a:lnTo>
                  <a:lnTo>
                    <a:pt x="2904" y="464"/>
                  </a:lnTo>
                  <a:lnTo>
                    <a:pt x="2888" y="464"/>
                  </a:lnTo>
                  <a:lnTo>
                    <a:pt x="2917" y="453"/>
                  </a:lnTo>
                  <a:lnTo>
                    <a:pt x="2901" y="469"/>
                  </a:lnTo>
                  <a:lnTo>
                    <a:pt x="2910" y="453"/>
                  </a:lnTo>
                  <a:lnTo>
                    <a:pt x="2894" y="501"/>
                  </a:lnTo>
                  <a:cubicBezTo>
                    <a:pt x="2889" y="517"/>
                    <a:pt x="2874" y="528"/>
                    <a:pt x="2856" y="528"/>
                  </a:cubicBezTo>
                  <a:lnTo>
                    <a:pt x="2840" y="528"/>
                  </a:lnTo>
                  <a:lnTo>
                    <a:pt x="2824" y="528"/>
                  </a:lnTo>
                  <a:lnTo>
                    <a:pt x="2808" y="528"/>
                  </a:lnTo>
                  <a:lnTo>
                    <a:pt x="2792" y="528"/>
                  </a:lnTo>
                  <a:lnTo>
                    <a:pt x="2760" y="528"/>
                  </a:lnTo>
                  <a:lnTo>
                    <a:pt x="2796" y="506"/>
                  </a:lnTo>
                  <a:lnTo>
                    <a:pt x="2780" y="538"/>
                  </a:lnTo>
                  <a:cubicBezTo>
                    <a:pt x="2773" y="552"/>
                    <a:pt x="2760" y="560"/>
                    <a:pt x="2744" y="560"/>
                  </a:cubicBezTo>
                  <a:lnTo>
                    <a:pt x="2728" y="560"/>
                  </a:lnTo>
                  <a:lnTo>
                    <a:pt x="2766" y="533"/>
                  </a:lnTo>
                  <a:lnTo>
                    <a:pt x="2750" y="581"/>
                  </a:lnTo>
                  <a:cubicBezTo>
                    <a:pt x="2750" y="583"/>
                    <a:pt x="2749" y="585"/>
                    <a:pt x="2748" y="586"/>
                  </a:cubicBezTo>
                  <a:lnTo>
                    <a:pt x="2732" y="618"/>
                  </a:lnTo>
                  <a:cubicBezTo>
                    <a:pt x="2725" y="632"/>
                    <a:pt x="2712" y="640"/>
                    <a:pt x="2696" y="640"/>
                  </a:cubicBezTo>
                  <a:lnTo>
                    <a:pt x="2680" y="640"/>
                  </a:lnTo>
                  <a:lnTo>
                    <a:pt x="2709" y="629"/>
                  </a:lnTo>
                  <a:lnTo>
                    <a:pt x="2693" y="645"/>
                  </a:lnTo>
                  <a:cubicBezTo>
                    <a:pt x="2685" y="652"/>
                    <a:pt x="2675" y="656"/>
                    <a:pt x="2664" y="656"/>
                  </a:cubicBezTo>
                  <a:lnTo>
                    <a:pt x="2648" y="656"/>
                  </a:lnTo>
                  <a:lnTo>
                    <a:pt x="2616" y="656"/>
                  </a:lnTo>
                  <a:lnTo>
                    <a:pt x="2600" y="656"/>
                  </a:lnTo>
                  <a:lnTo>
                    <a:pt x="2636" y="634"/>
                  </a:lnTo>
                  <a:lnTo>
                    <a:pt x="2620" y="666"/>
                  </a:lnTo>
                  <a:lnTo>
                    <a:pt x="2604" y="698"/>
                  </a:lnTo>
                  <a:cubicBezTo>
                    <a:pt x="2597" y="712"/>
                    <a:pt x="2584" y="720"/>
                    <a:pt x="2568" y="720"/>
                  </a:cubicBezTo>
                  <a:lnTo>
                    <a:pt x="2552" y="720"/>
                  </a:lnTo>
                  <a:lnTo>
                    <a:pt x="2536" y="720"/>
                  </a:lnTo>
                  <a:lnTo>
                    <a:pt x="2520" y="720"/>
                  </a:lnTo>
                  <a:lnTo>
                    <a:pt x="2504" y="720"/>
                  </a:lnTo>
                  <a:lnTo>
                    <a:pt x="2522" y="716"/>
                  </a:lnTo>
                  <a:lnTo>
                    <a:pt x="2490" y="732"/>
                  </a:lnTo>
                  <a:lnTo>
                    <a:pt x="2511" y="706"/>
                  </a:lnTo>
                  <a:lnTo>
                    <a:pt x="2495" y="770"/>
                  </a:lnTo>
                  <a:cubicBezTo>
                    <a:pt x="2494" y="777"/>
                    <a:pt x="2490" y="784"/>
                    <a:pt x="2485" y="789"/>
                  </a:cubicBezTo>
                  <a:lnTo>
                    <a:pt x="2469" y="805"/>
                  </a:lnTo>
                  <a:lnTo>
                    <a:pt x="2478" y="789"/>
                  </a:lnTo>
                  <a:lnTo>
                    <a:pt x="2462" y="837"/>
                  </a:lnTo>
                  <a:cubicBezTo>
                    <a:pt x="2462" y="839"/>
                    <a:pt x="2461" y="841"/>
                    <a:pt x="2460" y="842"/>
                  </a:cubicBezTo>
                  <a:lnTo>
                    <a:pt x="2444" y="874"/>
                  </a:lnTo>
                  <a:cubicBezTo>
                    <a:pt x="2437" y="888"/>
                    <a:pt x="2424" y="896"/>
                    <a:pt x="2408" y="896"/>
                  </a:cubicBezTo>
                  <a:lnTo>
                    <a:pt x="2392" y="896"/>
                  </a:lnTo>
                  <a:lnTo>
                    <a:pt x="2376" y="896"/>
                  </a:lnTo>
                  <a:lnTo>
                    <a:pt x="2360" y="896"/>
                  </a:lnTo>
                  <a:lnTo>
                    <a:pt x="2328" y="896"/>
                  </a:lnTo>
                  <a:lnTo>
                    <a:pt x="2312" y="896"/>
                  </a:lnTo>
                  <a:lnTo>
                    <a:pt x="2296" y="896"/>
                  </a:lnTo>
                  <a:lnTo>
                    <a:pt x="2280" y="896"/>
                  </a:lnTo>
                  <a:lnTo>
                    <a:pt x="2264" y="896"/>
                  </a:lnTo>
                  <a:lnTo>
                    <a:pt x="2248" y="896"/>
                  </a:lnTo>
                  <a:lnTo>
                    <a:pt x="2284" y="874"/>
                  </a:lnTo>
                  <a:lnTo>
                    <a:pt x="2268" y="906"/>
                  </a:lnTo>
                  <a:cubicBezTo>
                    <a:pt x="2261" y="920"/>
                    <a:pt x="2248" y="928"/>
                    <a:pt x="2232" y="928"/>
                  </a:cubicBezTo>
                  <a:lnTo>
                    <a:pt x="2216" y="928"/>
                  </a:lnTo>
                  <a:lnTo>
                    <a:pt x="2184" y="928"/>
                  </a:lnTo>
                  <a:lnTo>
                    <a:pt x="2168" y="928"/>
                  </a:lnTo>
                  <a:lnTo>
                    <a:pt x="2152" y="928"/>
                  </a:lnTo>
                  <a:lnTo>
                    <a:pt x="2136" y="928"/>
                  </a:lnTo>
                  <a:lnTo>
                    <a:pt x="2120" y="928"/>
                  </a:lnTo>
                  <a:lnTo>
                    <a:pt x="2104" y="928"/>
                  </a:lnTo>
                  <a:lnTo>
                    <a:pt x="2088" y="928"/>
                  </a:lnTo>
                  <a:lnTo>
                    <a:pt x="2072" y="928"/>
                  </a:lnTo>
                  <a:lnTo>
                    <a:pt x="2040" y="928"/>
                  </a:lnTo>
                  <a:lnTo>
                    <a:pt x="2024" y="928"/>
                  </a:lnTo>
                  <a:lnTo>
                    <a:pt x="2062" y="901"/>
                  </a:lnTo>
                  <a:lnTo>
                    <a:pt x="2046" y="949"/>
                  </a:lnTo>
                  <a:cubicBezTo>
                    <a:pt x="2041" y="965"/>
                    <a:pt x="2026" y="976"/>
                    <a:pt x="2008" y="976"/>
                  </a:cubicBezTo>
                  <a:lnTo>
                    <a:pt x="1992" y="976"/>
                  </a:lnTo>
                  <a:lnTo>
                    <a:pt x="1976" y="976"/>
                  </a:lnTo>
                  <a:lnTo>
                    <a:pt x="2014" y="949"/>
                  </a:lnTo>
                  <a:lnTo>
                    <a:pt x="1998" y="997"/>
                  </a:lnTo>
                  <a:cubicBezTo>
                    <a:pt x="1996" y="1003"/>
                    <a:pt x="1993" y="1008"/>
                    <a:pt x="1989" y="1013"/>
                  </a:cubicBezTo>
                  <a:lnTo>
                    <a:pt x="1973" y="1029"/>
                  </a:lnTo>
                  <a:lnTo>
                    <a:pt x="1980" y="1018"/>
                  </a:lnTo>
                  <a:lnTo>
                    <a:pt x="1964" y="1050"/>
                  </a:lnTo>
                  <a:cubicBezTo>
                    <a:pt x="1957" y="1064"/>
                    <a:pt x="1944" y="1072"/>
                    <a:pt x="1928" y="1072"/>
                  </a:cubicBezTo>
                  <a:lnTo>
                    <a:pt x="1896" y="1072"/>
                  </a:lnTo>
                  <a:lnTo>
                    <a:pt x="1880" y="1072"/>
                  </a:lnTo>
                  <a:lnTo>
                    <a:pt x="1864" y="1072"/>
                  </a:lnTo>
                  <a:lnTo>
                    <a:pt x="1893" y="1061"/>
                  </a:lnTo>
                  <a:lnTo>
                    <a:pt x="1877" y="1077"/>
                  </a:lnTo>
                  <a:lnTo>
                    <a:pt x="1861" y="1093"/>
                  </a:lnTo>
                  <a:cubicBezTo>
                    <a:pt x="1853" y="1100"/>
                    <a:pt x="1843" y="1104"/>
                    <a:pt x="1832" y="1104"/>
                  </a:cubicBezTo>
                  <a:lnTo>
                    <a:pt x="1816" y="1104"/>
                  </a:lnTo>
                  <a:lnTo>
                    <a:pt x="1800" y="1104"/>
                  </a:lnTo>
                  <a:lnTo>
                    <a:pt x="1836" y="1082"/>
                  </a:lnTo>
                  <a:lnTo>
                    <a:pt x="1820" y="1114"/>
                  </a:lnTo>
                  <a:cubicBezTo>
                    <a:pt x="1816" y="1122"/>
                    <a:pt x="1810" y="1128"/>
                    <a:pt x="1802" y="1132"/>
                  </a:cubicBezTo>
                  <a:lnTo>
                    <a:pt x="1770" y="1148"/>
                  </a:lnTo>
                  <a:cubicBezTo>
                    <a:pt x="1765" y="1151"/>
                    <a:pt x="1759" y="1152"/>
                    <a:pt x="1752" y="1152"/>
                  </a:cubicBezTo>
                  <a:lnTo>
                    <a:pt x="1736" y="1152"/>
                  </a:lnTo>
                  <a:lnTo>
                    <a:pt x="1720" y="1152"/>
                  </a:lnTo>
                  <a:lnTo>
                    <a:pt x="1704" y="1152"/>
                  </a:lnTo>
                  <a:lnTo>
                    <a:pt x="1688" y="1152"/>
                  </a:lnTo>
                  <a:lnTo>
                    <a:pt x="1724" y="1130"/>
                  </a:lnTo>
                  <a:lnTo>
                    <a:pt x="1708" y="1162"/>
                  </a:lnTo>
                  <a:cubicBezTo>
                    <a:pt x="1701" y="1176"/>
                    <a:pt x="1688" y="1184"/>
                    <a:pt x="1672" y="1184"/>
                  </a:cubicBezTo>
                  <a:lnTo>
                    <a:pt x="1656" y="1184"/>
                  </a:lnTo>
                  <a:lnTo>
                    <a:pt x="1640" y="1184"/>
                  </a:lnTo>
                  <a:lnTo>
                    <a:pt x="1674" y="1167"/>
                  </a:lnTo>
                  <a:lnTo>
                    <a:pt x="1642" y="1215"/>
                  </a:lnTo>
                  <a:cubicBezTo>
                    <a:pt x="1634" y="1226"/>
                    <a:pt x="1622" y="1232"/>
                    <a:pt x="1608" y="1232"/>
                  </a:cubicBezTo>
                  <a:lnTo>
                    <a:pt x="1592" y="1232"/>
                  </a:lnTo>
                  <a:lnTo>
                    <a:pt x="1576" y="1232"/>
                  </a:lnTo>
                  <a:lnTo>
                    <a:pt x="1614" y="1205"/>
                  </a:lnTo>
                  <a:lnTo>
                    <a:pt x="1598" y="1253"/>
                  </a:lnTo>
                  <a:cubicBezTo>
                    <a:pt x="1593" y="1269"/>
                    <a:pt x="1578" y="1280"/>
                    <a:pt x="1560" y="1280"/>
                  </a:cubicBezTo>
                  <a:lnTo>
                    <a:pt x="1544" y="1280"/>
                  </a:lnTo>
                  <a:lnTo>
                    <a:pt x="1528" y="1280"/>
                  </a:lnTo>
                  <a:lnTo>
                    <a:pt x="1512" y="1280"/>
                  </a:lnTo>
                  <a:lnTo>
                    <a:pt x="1548" y="1258"/>
                  </a:lnTo>
                  <a:lnTo>
                    <a:pt x="1532" y="1290"/>
                  </a:lnTo>
                  <a:cubicBezTo>
                    <a:pt x="1528" y="1298"/>
                    <a:pt x="1522" y="1304"/>
                    <a:pt x="1514" y="1308"/>
                  </a:cubicBezTo>
                  <a:lnTo>
                    <a:pt x="1482" y="1324"/>
                  </a:lnTo>
                  <a:cubicBezTo>
                    <a:pt x="1477" y="1327"/>
                    <a:pt x="1471" y="1328"/>
                    <a:pt x="1464" y="1328"/>
                  </a:cubicBezTo>
                  <a:lnTo>
                    <a:pt x="1448" y="1328"/>
                  </a:lnTo>
                  <a:lnTo>
                    <a:pt x="1484" y="1306"/>
                  </a:lnTo>
                  <a:lnTo>
                    <a:pt x="1468" y="1338"/>
                  </a:lnTo>
                  <a:lnTo>
                    <a:pt x="1452" y="1370"/>
                  </a:lnTo>
                  <a:cubicBezTo>
                    <a:pt x="1445" y="1384"/>
                    <a:pt x="1432" y="1392"/>
                    <a:pt x="1416" y="1392"/>
                  </a:cubicBezTo>
                  <a:lnTo>
                    <a:pt x="1400" y="1392"/>
                  </a:lnTo>
                  <a:lnTo>
                    <a:pt x="1384" y="1392"/>
                  </a:lnTo>
                  <a:lnTo>
                    <a:pt x="1368" y="1392"/>
                  </a:lnTo>
                  <a:lnTo>
                    <a:pt x="1397" y="1381"/>
                  </a:lnTo>
                  <a:lnTo>
                    <a:pt x="1381" y="1397"/>
                  </a:lnTo>
                  <a:cubicBezTo>
                    <a:pt x="1378" y="1400"/>
                    <a:pt x="1374" y="1402"/>
                    <a:pt x="1370" y="1404"/>
                  </a:cubicBezTo>
                  <a:lnTo>
                    <a:pt x="1338" y="1420"/>
                  </a:lnTo>
                  <a:lnTo>
                    <a:pt x="1349" y="1413"/>
                  </a:lnTo>
                  <a:lnTo>
                    <a:pt x="1333" y="1429"/>
                  </a:lnTo>
                  <a:lnTo>
                    <a:pt x="1342" y="1413"/>
                  </a:lnTo>
                  <a:lnTo>
                    <a:pt x="1326" y="1461"/>
                  </a:lnTo>
                  <a:cubicBezTo>
                    <a:pt x="1324" y="1467"/>
                    <a:pt x="1321" y="1472"/>
                    <a:pt x="1317" y="1477"/>
                  </a:cubicBezTo>
                  <a:lnTo>
                    <a:pt x="1301" y="1493"/>
                  </a:lnTo>
                  <a:lnTo>
                    <a:pt x="1308" y="1482"/>
                  </a:lnTo>
                  <a:lnTo>
                    <a:pt x="1292" y="1514"/>
                  </a:lnTo>
                  <a:cubicBezTo>
                    <a:pt x="1285" y="1528"/>
                    <a:pt x="1272" y="1536"/>
                    <a:pt x="1256" y="1536"/>
                  </a:cubicBezTo>
                  <a:lnTo>
                    <a:pt x="1240" y="1536"/>
                  </a:lnTo>
                  <a:lnTo>
                    <a:pt x="1276" y="1514"/>
                  </a:lnTo>
                  <a:lnTo>
                    <a:pt x="1260" y="1546"/>
                  </a:lnTo>
                  <a:cubicBezTo>
                    <a:pt x="1253" y="1560"/>
                    <a:pt x="1240" y="1568"/>
                    <a:pt x="1224" y="1568"/>
                  </a:cubicBezTo>
                  <a:lnTo>
                    <a:pt x="1208" y="1568"/>
                  </a:lnTo>
                  <a:lnTo>
                    <a:pt x="1237" y="1557"/>
                  </a:lnTo>
                  <a:lnTo>
                    <a:pt x="1205" y="1589"/>
                  </a:lnTo>
                  <a:lnTo>
                    <a:pt x="1189" y="1605"/>
                  </a:lnTo>
                  <a:cubicBezTo>
                    <a:pt x="1181" y="1612"/>
                    <a:pt x="1171" y="1616"/>
                    <a:pt x="1160" y="1616"/>
                  </a:cubicBezTo>
                  <a:lnTo>
                    <a:pt x="1144" y="1616"/>
                  </a:lnTo>
                  <a:lnTo>
                    <a:pt x="1180" y="1594"/>
                  </a:lnTo>
                  <a:lnTo>
                    <a:pt x="1164" y="1626"/>
                  </a:lnTo>
                  <a:lnTo>
                    <a:pt x="1148" y="1658"/>
                  </a:lnTo>
                  <a:cubicBezTo>
                    <a:pt x="1141" y="1672"/>
                    <a:pt x="1128" y="1680"/>
                    <a:pt x="1112" y="1680"/>
                  </a:cubicBezTo>
                  <a:lnTo>
                    <a:pt x="1096" y="1680"/>
                  </a:lnTo>
                  <a:lnTo>
                    <a:pt x="1080" y="1680"/>
                  </a:lnTo>
                  <a:lnTo>
                    <a:pt x="1064" y="1680"/>
                  </a:lnTo>
                  <a:lnTo>
                    <a:pt x="1082" y="1676"/>
                  </a:lnTo>
                  <a:lnTo>
                    <a:pt x="1050" y="1692"/>
                  </a:lnTo>
                  <a:cubicBezTo>
                    <a:pt x="1045" y="1695"/>
                    <a:pt x="1039" y="1696"/>
                    <a:pt x="1032" y="1696"/>
                  </a:cubicBezTo>
                  <a:lnTo>
                    <a:pt x="1016" y="1696"/>
                  </a:lnTo>
                  <a:lnTo>
                    <a:pt x="1052" y="1674"/>
                  </a:lnTo>
                  <a:lnTo>
                    <a:pt x="1036" y="1706"/>
                  </a:lnTo>
                  <a:lnTo>
                    <a:pt x="1038" y="1701"/>
                  </a:lnTo>
                  <a:lnTo>
                    <a:pt x="1022" y="1749"/>
                  </a:lnTo>
                  <a:cubicBezTo>
                    <a:pt x="1017" y="1765"/>
                    <a:pt x="1002" y="1776"/>
                    <a:pt x="984" y="1776"/>
                  </a:cubicBezTo>
                  <a:lnTo>
                    <a:pt x="968" y="1776"/>
                  </a:lnTo>
                  <a:lnTo>
                    <a:pt x="952" y="1776"/>
                  </a:lnTo>
                  <a:lnTo>
                    <a:pt x="936" y="1776"/>
                  </a:lnTo>
                  <a:lnTo>
                    <a:pt x="920" y="1776"/>
                  </a:lnTo>
                  <a:lnTo>
                    <a:pt x="888" y="1776"/>
                  </a:lnTo>
                  <a:lnTo>
                    <a:pt x="924" y="1754"/>
                  </a:lnTo>
                  <a:lnTo>
                    <a:pt x="908" y="1786"/>
                  </a:lnTo>
                  <a:cubicBezTo>
                    <a:pt x="906" y="1790"/>
                    <a:pt x="904" y="1794"/>
                    <a:pt x="901" y="1797"/>
                  </a:cubicBezTo>
                  <a:lnTo>
                    <a:pt x="885" y="1813"/>
                  </a:lnTo>
                  <a:lnTo>
                    <a:pt x="869" y="1829"/>
                  </a:lnTo>
                  <a:cubicBezTo>
                    <a:pt x="861" y="1836"/>
                    <a:pt x="851" y="1840"/>
                    <a:pt x="840" y="1840"/>
                  </a:cubicBezTo>
                  <a:lnTo>
                    <a:pt x="824" y="1840"/>
                  </a:lnTo>
                  <a:lnTo>
                    <a:pt x="808" y="1840"/>
                  </a:lnTo>
                  <a:lnTo>
                    <a:pt x="792" y="1840"/>
                  </a:lnTo>
                  <a:lnTo>
                    <a:pt x="776" y="1840"/>
                  </a:lnTo>
                  <a:lnTo>
                    <a:pt x="794" y="1836"/>
                  </a:lnTo>
                  <a:lnTo>
                    <a:pt x="762" y="1852"/>
                  </a:lnTo>
                  <a:lnTo>
                    <a:pt x="773" y="1845"/>
                  </a:lnTo>
                  <a:lnTo>
                    <a:pt x="757" y="1861"/>
                  </a:lnTo>
                  <a:lnTo>
                    <a:pt x="741" y="1877"/>
                  </a:lnTo>
                  <a:lnTo>
                    <a:pt x="748" y="1866"/>
                  </a:lnTo>
                  <a:lnTo>
                    <a:pt x="732" y="1898"/>
                  </a:lnTo>
                  <a:cubicBezTo>
                    <a:pt x="725" y="1912"/>
                    <a:pt x="712" y="1920"/>
                    <a:pt x="696" y="1920"/>
                  </a:cubicBezTo>
                  <a:lnTo>
                    <a:pt x="680" y="1920"/>
                  </a:lnTo>
                  <a:lnTo>
                    <a:pt x="716" y="1898"/>
                  </a:lnTo>
                  <a:lnTo>
                    <a:pt x="700" y="1930"/>
                  </a:lnTo>
                  <a:cubicBezTo>
                    <a:pt x="693" y="1944"/>
                    <a:pt x="680" y="1952"/>
                    <a:pt x="664" y="1952"/>
                  </a:cubicBezTo>
                  <a:lnTo>
                    <a:pt x="648" y="1952"/>
                  </a:lnTo>
                  <a:lnTo>
                    <a:pt x="677" y="1941"/>
                  </a:lnTo>
                  <a:lnTo>
                    <a:pt x="661" y="1957"/>
                  </a:lnTo>
                  <a:cubicBezTo>
                    <a:pt x="653" y="1964"/>
                    <a:pt x="643" y="1968"/>
                    <a:pt x="632" y="1968"/>
                  </a:cubicBezTo>
                  <a:lnTo>
                    <a:pt x="600" y="1968"/>
                  </a:lnTo>
                  <a:lnTo>
                    <a:pt x="636" y="1946"/>
                  </a:lnTo>
                  <a:lnTo>
                    <a:pt x="620" y="1978"/>
                  </a:lnTo>
                  <a:cubicBezTo>
                    <a:pt x="613" y="1992"/>
                    <a:pt x="600" y="2000"/>
                    <a:pt x="584" y="2000"/>
                  </a:cubicBezTo>
                  <a:lnTo>
                    <a:pt x="568" y="2000"/>
                  </a:lnTo>
                  <a:lnTo>
                    <a:pt x="552" y="2000"/>
                  </a:lnTo>
                  <a:lnTo>
                    <a:pt x="588" y="1978"/>
                  </a:lnTo>
                  <a:lnTo>
                    <a:pt x="572" y="2010"/>
                  </a:lnTo>
                  <a:cubicBezTo>
                    <a:pt x="565" y="2024"/>
                    <a:pt x="552" y="2032"/>
                    <a:pt x="536" y="2032"/>
                  </a:cubicBezTo>
                  <a:lnTo>
                    <a:pt x="520" y="2032"/>
                  </a:lnTo>
                  <a:lnTo>
                    <a:pt x="504" y="2032"/>
                  </a:lnTo>
                  <a:lnTo>
                    <a:pt x="488" y="2032"/>
                  </a:lnTo>
                  <a:lnTo>
                    <a:pt x="456" y="2032"/>
                  </a:lnTo>
                  <a:lnTo>
                    <a:pt x="440" y="2032"/>
                  </a:lnTo>
                  <a:lnTo>
                    <a:pt x="476" y="2010"/>
                  </a:lnTo>
                  <a:lnTo>
                    <a:pt x="460" y="2042"/>
                  </a:lnTo>
                  <a:cubicBezTo>
                    <a:pt x="453" y="2056"/>
                    <a:pt x="440" y="2064"/>
                    <a:pt x="424" y="2064"/>
                  </a:cubicBezTo>
                  <a:lnTo>
                    <a:pt x="408" y="2064"/>
                  </a:lnTo>
                  <a:lnTo>
                    <a:pt x="437" y="2053"/>
                  </a:lnTo>
                  <a:lnTo>
                    <a:pt x="421" y="2069"/>
                  </a:lnTo>
                  <a:lnTo>
                    <a:pt x="428" y="2058"/>
                  </a:lnTo>
                  <a:lnTo>
                    <a:pt x="412" y="2090"/>
                  </a:lnTo>
                  <a:cubicBezTo>
                    <a:pt x="405" y="2104"/>
                    <a:pt x="392" y="2112"/>
                    <a:pt x="376" y="2112"/>
                  </a:cubicBezTo>
                  <a:lnTo>
                    <a:pt x="360" y="2112"/>
                  </a:lnTo>
                  <a:lnTo>
                    <a:pt x="396" y="2090"/>
                  </a:lnTo>
                  <a:lnTo>
                    <a:pt x="380" y="2122"/>
                  </a:lnTo>
                  <a:cubicBezTo>
                    <a:pt x="373" y="2136"/>
                    <a:pt x="360" y="2144"/>
                    <a:pt x="344" y="2144"/>
                  </a:cubicBezTo>
                  <a:lnTo>
                    <a:pt x="312" y="2144"/>
                  </a:lnTo>
                  <a:lnTo>
                    <a:pt x="296" y="2144"/>
                  </a:lnTo>
                  <a:lnTo>
                    <a:pt x="280" y="2144"/>
                  </a:lnTo>
                  <a:lnTo>
                    <a:pt x="264" y="2144"/>
                  </a:lnTo>
                  <a:lnTo>
                    <a:pt x="248" y="2144"/>
                  </a:lnTo>
                  <a:lnTo>
                    <a:pt x="232" y="2144"/>
                  </a:lnTo>
                  <a:lnTo>
                    <a:pt x="216" y="2144"/>
                  </a:lnTo>
                  <a:lnTo>
                    <a:pt x="200" y="2144"/>
                  </a:lnTo>
                  <a:lnTo>
                    <a:pt x="168" y="2144"/>
                  </a:lnTo>
                  <a:lnTo>
                    <a:pt x="152" y="2144"/>
                  </a:lnTo>
                  <a:lnTo>
                    <a:pt x="136" y="2144"/>
                  </a:lnTo>
                  <a:lnTo>
                    <a:pt x="165" y="2133"/>
                  </a:lnTo>
                  <a:lnTo>
                    <a:pt x="149" y="2149"/>
                  </a:lnTo>
                  <a:cubicBezTo>
                    <a:pt x="141" y="2156"/>
                    <a:pt x="131" y="2160"/>
                    <a:pt x="120" y="2160"/>
                  </a:cubicBezTo>
                  <a:lnTo>
                    <a:pt x="104" y="2160"/>
                  </a:lnTo>
                  <a:lnTo>
                    <a:pt x="88" y="2160"/>
                  </a:lnTo>
                  <a:lnTo>
                    <a:pt x="72" y="2160"/>
                  </a:lnTo>
                  <a:lnTo>
                    <a:pt x="40" y="2160"/>
                  </a:lnTo>
                  <a:cubicBezTo>
                    <a:pt x="18" y="2160"/>
                    <a:pt x="0" y="2143"/>
                    <a:pt x="0" y="2120"/>
                  </a:cubicBezTo>
                  <a:cubicBezTo>
                    <a:pt x="0" y="2098"/>
                    <a:pt x="18" y="2080"/>
                    <a:pt x="40" y="2080"/>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28" name="Freeform 14">
              <a:extLst>
                <a:ext uri="{FF2B5EF4-FFF2-40B4-BE49-F238E27FC236}">
                  <a16:creationId xmlns:a16="http://schemas.microsoft.com/office/drawing/2014/main" id="{27B55EE4-62F4-432C-A6C9-840F5BF3E487}"/>
                </a:ext>
              </a:extLst>
            </p:cNvPr>
            <p:cNvSpPr>
              <a:spLocks/>
            </p:cNvSpPr>
            <p:nvPr/>
          </p:nvSpPr>
          <p:spPr bwMode="auto">
            <a:xfrm>
              <a:off x="8222983" y="2330725"/>
              <a:ext cx="636262" cy="454914"/>
            </a:xfrm>
            <a:custGeom>
              <a:avLst/>
              <a:gdLst>
                <a:gd name="T0" fmla="*/ 93 w 2421"/>
                <a:gd name="T1" fmla="*/ 1280 h 1446"/>
                <a:gd name="T2" fmla="*/ 156 w 2421"/>
                <a:gd name="T3" fmla="*/ 1218 h 1446"/>
                <a:gd name="T4" fmla="*/ 216 w 2421"/>
                <a:gd name="T5" fmla="*/ 1228 h 1446"/>
                <a:gd name="T6" fmla="*/ 349 w 2421"/>
                <a:gd name="T7" fmla="*/ 1152 h 1446"/>
                <a:gd name="T8" fmla="*/ 392 w 2421"/>
                <a:gd name="T9" fmla="*/ 1132 h 1446"/>
                <a:gd name="T10" fmla="*/ 525 w 2421"/>
                <a:gd name="T11" fmla="*/ 1104 h 1446"/>
                <a:gd name="T12" fmla="*/ 637 w 2421"/>
                <a:gd name="T13" fmla="*/ 1104 h 1446"/>
                <a:gd name="T14" fmla="*/ 701 w 2421"/>
                <a:gd name="T15" fmla="*/ 1008 h 1446"/>
                <a:gd name="T16" fmla="*/ 781 w 2421"/>
                <a:gd name="T17" fmla="*/ 944 h 1446"/>
                <a:gd name="T18" fmla="*/ 877 w 2421"/>
                <a:gd name="T19" fmla="*/ 944 h 1446"/>
                <a:gd name="T20" fmla="*/ 957 w 2421"/>
                <a:gd name="T21" fmla="*/ 880 h 1446"/>
                <a:gd name="T22" fmla="*/ 1021 w 2421"/>
                <a:gd name="T23" fmla="*/ 800 h 1446"/>
                <a:gd name="T24" fmla="*/ 1047 w 2421"/>
                <a:gd name="T25" fmla="*/ 703 h 1446"/>
                <a:gd name="T26" fmla="*/ 1165 w 2421"/>
                <a:gd name="T27" fmla="*/ 672 h 1446"/>
                <a:gd name="T28" fmla="*/ 1245 w 2421"/>
                <a:gd name="T29" fmla="*/ 592 h 1446"/>
                <a:gd name="T30" fmla="*/ 1309 w 2421"/>
                <a:gd name="T31" fmla="*/ 368 h 1446"/>
                <a:gd name="T32" fmla="*/ 1366 w 2421"/>
                <a:gd name="T33" fmla="*/ 321 h 1446"/>
                <a:gd name="T34" fmla="*/ 1501 w 2421"/>
                <a:gd name="T35" fmla="*/ 288 h 1446"/>
                <a:gd name="T36" fmla="*/ 1565 w 2421"/>
                <a:gd name="T37" fmla="*/ 208 h 1446"/>
                <a:gd name="T38" fmla="*/ 1677 w 2421"/>
                <a:gd name="T39" fmla="*/ 208 h 1446"/>
                <a:gd name="T40" fmla="*/ 1736 w 2421"/>
                <a:gd name="T41" fmla="*/ 140 h 1446"/>
                <a:gd name="T42" fmla="*/ 1853 w 2421"/>
                <a:gd name="T43" fmla="*/ 112 h 1446"/>
                <a:gd name="T44" fmla="*/ 1965 w 2421"/>
                <a:gd name="T45" fmla="*/ 112 h 1446"/>
                <a:gd name="T46" fmla="*/ 2077 w 2421"/>
                <a:gd name="T47" fmla="*/ 112 h 1446"/>
                <a:gd name="T48" fmla="*/ 2118 w 2421"/>
                <a:gd name="T49" fmla="*/ 35 h 1446"/>
                <a:gd name="T50" fmla="*/ 2253 w 2421"/>
                <a:gd name="T51" fmla="*/ 0 h 1446"/>
                <a:gd name="T52" fmla="*/ 2365 w 2421"/>
                <a:gd name="T53" fmla="*/ 0 h 1446"/>
                <a:gd name="T54" fmla="*/ 2317 w 2421"/>
                <a:gd name="T55" fmla="*/ 80 h 1446"/>
                <a:gd name="T56" fmla="*/ 2221 w 2421"/>
                <a:gd name="T57" fmla="*/ 80 h 1446"/>
                <a:gd name="T58" fmla="*/ 2141 w 2421"/>
                <a:gd name="T59" fmla="*/ 192 h 1446"/>
                <a:gd name="T60" fmla="*/ 2029 w 2421"/>
                <a:gd name="T61" fmla="*/ 192 h 1446"/>
                <a:gd name="T62" fmla="*/ 1933 w 2421"/>
                <a:gd name="T63" fmla="*/ 192 h 1446"/>
                <a:gd name="T64" fmla="*/ 1821 w 2421"/>
                <a:gd name="T65" fmla="*/ 192 h 1446"/>
                <a:gd name="T66" fmla="*/ 1741 w 2421"/>
                <a:gd name="T67" fmla="*/ 288 h 1446"/>
                <a:gd name="T68" fmla="*/ 1645 w 2421"/>
                <a:gd name="T69" fmla="*/ 288 h 1446"/>
                <a:gd name="T70" fmla="*/ 1533 w 2421"/>
                <a:gd name="T71" fmla="*/ 288 h 1446"/>
                <a:gd name="T72" fmla="*/ 1453 w 2421"/>
                <a:gd name="T73" fmla="*/ 368 h 1446"/>
                <a:gd name="T74" fmla="*/ 1389 w 2421"/>
                <a:gd name="T75" fmla="*/ 448 h 1446"/>
                <a:gd name="T76" fmla="*/ 1277 w 2421"/>
                <a:gd name="T77" fmla="*/ 448 h 1446"/>
                <a:gd name="T78" fmla="*/ 1213 w 2421"/>
                <a:gd name="T79" fmla="*/ 672 h 1446"/>
                <a:gd name="T80" fmla="*/ 1133 w 2421"/>
                <a:gd name="T81" fmla="*/ 752 h 1446"/>
                <a:gd name="T82" fmla="*/ 1069 w 2421"/>
                <a:gd name="T83" fmla="*/ 816 h 1446"/>
                <a:gd name="T84" fmla="*/ 1045 w 2421"/>
                <a:gd name="T85" fmla="*/ 848 h 1446"/>
                <a:gd name="T86" fmla="*/ 980 w 2421"/>
                <a:gd name="T87" fmla="*/ 994 h 1446"/>
                <a:gd name="T88" fmla="*/ 845 w 2421"/>
                <a:gd name="T89" fmla="*/ 1024 h 1446"/>
                <a:gd name="T90" fmla="*/ 733 w 2421"/>
                <a:gd name="T91" fmla="*/ 1024 h 1446"/>
                <a:gd name="T92" fmla="*/ 725 w 2421"/>
                <a:gd name="T93" fmla="*/ 1055 h 1446"/>
                <a:gd name="T94" fmla="*/ 589 w 2421"/>
                <a:gd name="T95" fmla="*/ 1184 h 1446"/>
                <a:gd name="T96" fmla="*/ 493 w 2421"/>
                <a:gd name="T97" fmla="*/ 1184 h 1446"/>
                <a:gd name="T98" fmla="*/ 413 w 2421"/>
                <a:gd name="T99" fmla="*/ 1232 h 1446"/>
                <a:gd name="T100" fmla="*/ 301 w 2421"/>
                <a:gd name="T101" fmla="*/ 1232 h 1446"/>
                <a:gd name="T102" fmla="*/ 237 w 2421"/>
                <a:gd name="T103" fmla="*/ 1280 h 1446"/>
                <a:gd name="T104" fmla="*/ 177 w 2421"/>
                <a:gd name="T105" fmla="*/ 1338 h 1446"/>
                <a:gd name="T106" fmla="*/ 115 w 2421"/>
                <a:gd name="T107" fmla="*/ 1333 h 1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1" h="1446">
                  <a:moveTo>
                    <a:pt x="10" y="1383"/>
                  </a:moveTo>
                  <a:lnTo>
                    <a:pt x="26" y="1351"/>
                  </a:lnTo>
                  <a:lnTo>
                    <a:pt x="24" y="1356"/>
                  </a:lnTo>
                  <a:lnTo>
                    <a:pt x="40" y="1308"/>
                  </a:lnTo>
                  <a:cubicBezTo>
                    <a:pt x="45" y="1291"/>
                    <a:pt x="60" y="1280"/>
                    <a:pt x="77" y="1280"/>
                  </a:cubicBezTo>
                  <a:lnTo>
                    <a:pt x="93" y="1280"/>
                  </a:lnTo>
                  <a:lnTo>
                    <a:pt x="109" y="1280"/>
                  </a:lnTo>
                  <a:lnTo>
                    <a:pt x="125" y="1280"/>
                  </a:lnTo>
                  <a:lnTo>
                    <a:pt x="141" y="1280"/>
                  </a:lnTo>
                  <a:lnTo>
                    <a:pt x="106" y="1303"/>
                  </a:lnTo>
                  <a:lnTo>
                    <a:pt x="122" y="1271"/>
                  </a:lnTo>
                  <a:lnTo>
                    <a:pt x="156" y="1218"/>
                  </a:lnTo>
                  <a:cubicBezTo>
                    <a:pt x="164" y="1207"/>
                    <a:pt x="176" y="1200"/>
                    <a:pt x="189" y="1200"/>
                  </a:cubicBezTo>
                  <a:lnTo>
                    <a:pt x="205" y="1200"/>
                  </a:lnTo>
                  <a:lnTo>
                    <a:pt x="221" y="1200"/>
                  </a:lnTo>
                  <a:lnTo>
                    <a:pt x="237" y="1200"/>
                  </a:lnTo>
                  <a:lnTo>
                    <a:pt x="253" y="1200"/>
                  </a:lnTo>
                  <a:lnTo>
                    <a:pt x="216" y="1228"/>
                  </a:lnTo>
                  <a:lnTo>
                    <a:pt x="232" y="1180"/>
                  </a:lnTo>
                  <a:cubicBezTo>
                    <a:pt x="237" y="1163"/>
                    <a:pt x="252" y="1152"/>
                    <a:pt x="269" y="1152"/>
                  </a:cubicBezTo>
                  <a:lnTo>
                    <a:pt x="285" y="1152"/>
                  </a:lnTo>
                  <a:lnTo>
                    <a:pt x="301" y="1152"/>
                  </a:lnTo>
                  <a:lnTo>
                    <a:pt x="333" y="1152"/>
                  </a:lnTo>
                  <a:lnTo>
                    <a:pt x="349" y="1152"/>
                  </a:lnTo>
                  <a:lnTo>
                    <a:pt x="365" y="1152"/>
                  </a:lnTo>
                  <a:lnTo>
                    <a:pt x="381" y="1152"/>
                  </a:lnTo>
                  <a:lnTo>
                    <a:pt x="397" y="1152"/>
                  </a:lnTo>
                  <a:lnTo>
                    <a:pt x="413" y="1152"/>
                  </a:lnTo>
                  <a:lnTo>
                    <a:pt x="376" y="1180"/>
                  </a:lnTo>
                  <a:lnTo>
                    <a:pt x="392" y="1132"/>
                  </a:lnTo>
                  <a:cubicBezTo>
                    <a:pt x="397" y="1115"/>
                    <a:pt x="412" y="1104"/>
                    <a:pt x="429" y="1104"/>
                  </a:cubicBezTo>
                  <a:lnTo>
                    <a:pt x="445" y="1104"/>
                  </a:lnTo>
                  <a:lnTo>
                    <a:pt x="477" y="1104"/>
                  </a:lnTo>
                  <a:lnTo>
                    <a:pt x="493" y="1104"/>
                  </a:lnTo>
                  <a:lnTo>
                    <a:pt x="509" y="1104"/>
                  </a:lnTo>
                  <a:lnTo>
                    <a:pt x="525" y="1104"/>
                  </a:lnTo>
                  <a:lnTo>
                    <a:pt x="541" y="1104"/>
                  </a:lnTo>
                  <a:lnTo>
                    <a:pt x="557" y="1104"/>
                  </a:lnTo>
                  <a:lnTo>
                    <a:pt x="573" y="1104"/>
                  </a:lnTo>
                  <a:lnTo>
                    <a:pt x="589" y="1104"/>
                  </a:lnTo>
                  <a:lnTo>
                    <a:pt x="621" y="1104"/>
                  </a:lnTo>
                  <a:lnTo>
                    <a:pt x="637" y="1104"/>
                  </a:lnTo>
                  <a:lnTo>
                    <a:pt x="653" y="1104"/>
                  </a:lnTo>
                  <a:lnTo>
                    <a:pt x="669" y="1104"/>
                  </a:lnTo>
                  <a:lnTo>
                    <a:pt x="630" y="1138"/>
                  </a:lnTo>
                  <a:lnTo>
                    <a:pt x="646" y="1042"/>
                  </a:lnTo>
                  <a:cubicBezTo>
                    <a:pt x="649" y="1023"/>
                    <a:pt x="666" y="1008"/>
                    <a:pt x="685" y="1008"/>
                  </a:cubicBezTo>
                  <a:lnTo>
                    <a:pt x="701" y="1008"/>
                  </a:lnTo>
                  <a:lnTo>
                    <a:pt x="717" y="1008"/>
                  </a:lnTo>
                  <a:lnTo>
                    <a:pt x="679" y="1039"/>
                  </a:lnTo>
                  <a:lnTo>
                    <a:pt x="695" y="975"/>
                  </a:lnTo>
                  <a:cubicBezTo>
                    <a:pt x="699" y="957"/>
                    <a:pt x="715" y="944"/>
                    <a:pt x="733" y="944"/>
                  </a:cubicBezTo>
                  <a:lnTo>
                    <a:pt x="765" y="944"/>
                  </a:lnTo>
                  <a:lnTo>
                    <a:pt x="781" y="944"/>
                  </a:lnTo>
                  <a:lnTo>
                    <a:pt x="797" y="944"/>
                  </a:lnTo>
                  <a:lnTo>
                    <a:pt x="813" y="944"/>
                  </a:lnTo>
                  <a:lnTo>
                    <a:pt x="829" y="944"/>
                  </a:lnTo>
                  <a:lnTo>
                    <a:pt x="845" y="944"/>
                  </a:lnTo>
                  <a:lnTo>
                    <a:pt x="861" y="944"/>
                  </a:lnTo>
                  <a:lnTo>
                    <a:pt x="877" y="944"/>
                  </a:lnTo>
                  <a:lnTo>
                    <a:pt x="909" y="944"/>
                  </a:lnTo>
                  <a:lnTo>
                    <a:pt x="925" y="944"/>
                  </a:lnTo>
                  <a:lnTo>
                    <a:pt x="941" y="944"/>
                  </a:lnTo>
                  <a:lnTo>
                    <a:pt x="903" y="975"/>
                  </a:lnTo>
                  <a:lnTo>
                    <a:pt x="919" y="911"/>
                  </a:lnTo>
                  <a:cubicBezTo>
                    <a:pt x="923" y="893"/>
                    <a:pt x="939" y="880"/>
                    <a:pt x="957" y="880"/>
                  </a:cubicBezTo>
                  <a:lnTo>
                    <a:pt x="973" y="880"/>
                  </a:lnTo>
                  <a:lnTo>
                    <a:pt x="989" y="880"/>
                  </a:lnTo>
                  <a:lnTo>
                    <a:pt x="950" y="913"/>
                  </a:lnTo>
                  <a:lnTo>
                    <a:pt x="966" y="833"/>
                  </a:lnTo>
                  <a:cubicBezTo>
                    <a:pt x="970" y="814"/>
                    <a:pt x="986" y="800"/>
                    <a:pt x="1005" y="800"/>
                  </a:cubicBezTo>
                  <a:lnTo>
                    <a:pt x="1021" y="800"/>
                  </a:lnTo>
                  <a:lnTo>
                    <a:pt x="986" y="823"/>
                  </a:lnTo>
                  <a:lnTo>
                    <a:pt x="1018" y="759"/>
                  </a:lnTo>
                  <a:cubicBezTo>
                    <a:pt x="1024" y="745"/>
                    <a:pt x="1038" y="736"/>
                    <a:pt x="1053" y="736"/>
                  </a:cubicBezTo>
                  <a:lnTo>
                    <a:pt x="1069" y="736"/>
                  </a:lnTo>
                  <a:lnTo>
                    <a:pt x="1031" y="767"/>
                  </a:lnTo>
                  <a:lnTo>
                    <a:pt x="1047" y="703"/>
                  </a:lnTo>
                  <a:cubicBezTo>
                    <a:pt x="1051" y="685"/>
                    <a:pt x="1067" y="672"/>
                    <a:pt x="1085" y="672"/>
                  </a:cubicBezTo>
                  <a:lnTo>
                    <a:pt x="1101" y="672"/>
                  </a:lnTo>
                  <a:lnTo>
                    <a:pt x="1117" y="672"/>
                  </a:lnTo>
                  <a:lnTo>
                    <a:pt x="1133" y="672"/>
                  </a:lnTo>
                  <a:lnTo>
                    <a:pt x="1149" y="672"/>
                  </a:lnTo>
                  <a:lnTo>
                    <a:pt x="1165" y="672"/>
                  </a:lnTo>
                  <a:lnTo>
                    <a:pt x="1197" y="672"/>
                  </a:lnTo>
                  <a:lnTo>
                    <a:pt x="1158" y="705"/>
                  </a:lnTo>
                  <a:lnTo>
                    <a:pt x="1174" y="625"/>
                  </a:lnTo>
                  <a:cubicBezTo>
                    <a:pt x="1178" y="606"/>
                    <a:pt x="1194" y="592"/>
                    <a:pt x="1213" y="592"/>
                  </a:cubicBezTo>
                  <a:lnTo>
                    <a:pt x="1229" y="592"/>
                  </a:lnTo>
                  <a:lnTo>
                    <a:pt x="1245" y="592"/>
                  </a:lnTo>
                  <a:lnTo>
                    <a:pt x="1206" y="628"/>
                  </a:lnTo>
                  <a:lnTo>
                    <a:pt x="1222" y="484"/>
                  </a:lnTo>
                  <a:lnTo>
                    <a:pt x="1238" y="401"/>
                  </a:lnTo>
                  <a:cubicBezTo>
                    <a:pt x="1242" y="382"/>
                    <a:pt x="1258" y="368"/>
                    <a:pt x="1277" y="368"/>
                  </a:cubicBezTo>
                  <a:lnTo>
                    <a:pt x="1293" y="368"/>
                  </a:lnTo>
                  <a:lnTo>
                    <a:pt x="1309" y="368"/>
                  </a:lnTo>
                  <a:lnTo>
                    <a:pt x="1341" y="368"/>
                  </a:lnTo>
                  <a:lnTo>
                    <a:pt x="1357" y="368"/>
                  </a:lnTo>
                  <a:lnTo>
                    <a:pt x="1373" y="368"/>
                  </a:lnTo>
                  <a:lnTo>
                    <a:pt x="1389" y="368"/>
                  </a:lnTo>
                  <a:lnTo>
                    <a:pt x="1350" y="401"/>
                  </a:lnTo>
                  <a:lnTo>
                    <a:pt x="1366" y="321"/>
                  </a:lnTo>
                  <a:cubicBezTo>
                    <a:pt x="1370" y="302"/>
                    <a:pt x="1386" y="288"/>
                    <a:pt x="1405" y="288"/>
                  </a:cubicBezTo>
                  <a:lnTo>
                    <a:pt x="1421" y="288"/>
                  </a:lnTo>
                  <a:lnTo>
                    <a:pt x="1437" y="288"/>
                  </a:lnTo>
                  <a:lnTo>
                    <a:pt x="1453" y="288"/>
                  </a:lnTo>
                  <a:lnTo>
                    <a:pt x="1485" y="288"/>
                  </a:lnTo>
                  <a:lnTo>
                    <a:pt x="1501" y="288"/>
                  </a:lnTo>
                  <a:lnTo>
                    <a:pt x="1462" y="321"/>
                  </a:lnTo>
                  <a:lnTo>
                    <a:pt x="1478" y="241"/>
                  </a:lnTo>
                  <a:cubicBezTo>
                    <a:pt x="1482" y="222"/>
                    <a:pt x="1498" y="208"/>
                    <a:pt x="1517" y="208"/>
                  </a:cubicBezTo>
                  <a:lnTo>
                    <a:pt x="1533" y="208"/>
                  </a:lnTo>
                  <a:lnTo>
                    <a:pt x="1549" y="208"/>
                  </a:lnTo>
                  <a:lnTo>
                    <a:pt x="1565" y="208"/>
                  </a:lnTo>
                  <a:lnTo>
                    <a:pt x="1581" y="208"/>
                  </a:lnTo>
                  <a:lnTo>
                    <a:pt x="1597" y="208"/>
                  </a:lnTo>
                  <a:lnTo>
                    <a:pt x="1629" y="208"/>
                  </a:lnTo>
                  <a:lnTo>
                    <a:pt x="1645" y="208"/>
                  </a:lnTo>
                  <a:lnTo>
                    <a:pt x="1661" y="208"/>
                  </a:lnTo>
                  <a:lnTo>
                    <a:pt x="1677" y="208"/>
                  </a:lnTo>
                  <a:lnTo>
                    <a:pt x="1693" y="208"/>
                  </a:lnTo>
                  <a:lnTo>
                    <a:pt x="1709" y="208"/>
                  </a:lnTo>
                  <a:lnTo>
                    <a:pt x="1725" y="208"/>
                  </a:lnTo>
                  <a:lnTo>
                    <a:pt x="1741" y="208"/>
                  </a:lnTo>
                  <a:lnTo>
                    <a:pt x="1704" y="236"/>
                  </a:lnTo>
                  <a:lnTo>
                    <a:pt x="1736" y="140"/>
                  </a:lnTo>
                  <a:cubicBezTo>
                    <a:pt x="1741" y="123"/>
                    <a:pt x="1756" y="112"/>
                    <a:pt x="1773" y="112"/>
                  </a:cubicBezTo>
                  <a:lnTo>
                    <a:pt x="1789" y="112"/>
                  </a:lnTo>
                  <a:lnTo>
                    <a:pt x="1805" y="112"/>
                  </a:lnTo>
                  <a:lnTo>
                    <a:pt x="1821" y="112"/>
                  </a:lnTo>
                  <a:lnTo>
                    <a:pt x="1837" y="112"/>
                  </a:lnTo>
                  <a:lnTo>
                    <a:pt x="1853" y="112"/>
                  </a:lnTo>
                  <a:lnTo>
                    <a:pt x="1869" y="112"/>
                  </a:lnTo>
                  <a:lnTo>
                    <a:pt x="1885" y="112"/>
                  </a:lnTo>
                  <a:lnTo>
                    <a:pt x="1917" y="112"/>
                  </a:lnTo>
                  <a:lnTo>
                    <a:pt x="1933" y="112"/>
                  </a:lnTo>
                  <a:lnTo>
                    <a:pt x="1949" y="112"/>
                  </a:lnTo>
                  <a:lnTo>
                    <a:pt x="1965" y="112"/>
                  </a:lnTo>
                  <a:lnTo>
                    <a:pt x="1981" y="112"/>
                  </a:lnTo>
                  <a:lnTo>
                    <a:pt x="1997" y="112"/>
                  </a:lnTo>
                  <a:lnTo>
                    <a:pt x="2013" y="112"/>
                  </a:lnTo>
                  <a:lnTo>
                    <a:pt x="2029" y="112"/>
                  </a:lnTo>
                  <a:lnTo>
                    <a:pt x="2061" y="112"/>
                  </a:lnTo>
                  <a:lnTo>
                    <a:pt x="2077" y="112"/>
                  </a:lnTo>
                  <a:lnTo>
                    <a:pt x="2093" y="112"/>
                  </a:lnTo>
                  <a:lnTo>
                    <a:pt x="2109" y="112"/>
                  </a:lnTo>
                  <a:lnTo>
                    <a:pt x="2125" y="112"/>
                  </a:lnTo>
                  <a:lnTo>
                    <a:pt x="2141" y="112"/>
                  </a:lnTo>
                  <a:lnTo>
                    <a:pt x="2102" y="147"/>
                  </a:lnTo>
                  <a:lnTo>
                    <a:pt x="2118" y="35"/>
                  </a:lnTo>
                  <a:cubicBezTo>
                    <a:pt x="2121" y="15"/>
                    <a:pt x="2138" y="0"/>
                    <a:pt x="2157" y="0"/>
                  </a:cubicBezTo>
                  <a:lnTo>
                    <a:pt x="2173" y="0"/>
                  </a:lnTo>
                  <a:lnTo>
                    <a:pt x="2205" y="0"/>
                  </a:lnTo>
                  <a:lnTo>
                    <a:pt x="2221" y="0"/>
                  </a:lnTo>
                  <a:lnTo>
                    <a:pt x="2237" y="0"/>
                  </a:lnTo>
                  <a:lnTo>
                    <a:pt x="2253" y="0"/>
                  </a:lnTo>
                  <a:lnTo>
                    <a:pt x="2269" y="0"/>
                  </a:lnTo>
                  <a:lnTo>
                    <a:pt x="2285" y="0"/>
                  </a:lnTo>
                  <a:lnTo>
                    <a:pt x="2301" y="0"/>
                  </a:lnTo>
                  <a:lnTo>
                    <a:pt x="2317" y="0"/>
                  </a:lnTo>
                  <a:lnTo>
                    <a:pt x="2349" y="0"/>
                  </a:lnTo>
                  <a:lnTo>
                    <a:pt x="2365" y="0"/>
                  </a:lnTo>
                  <a:lnTo>
                    <a:pt x="2381" y="0"/>
                  </a:lnTo>
                  <a:cubicBezTo>
                    <a:pt x="2404" y="0"/>
                    <a:pt x="2421" y="18"/>
                    <a:pt x="2421" y="40"/>
                  </a:cubicBezTo>
                  <a:cubicBezTo>
                    <a:pt x="2421" y="63"/>
                    <a:pt x="2404" y="80"/>
                    <a:pt x="2381" y="80"/>
                  </a:cubicBezTo>
                  <a:lnTo>
                    <a:pt x="2365" y="80"/>
                  </a:lnTo>
                  <a:lnTo>
                    <a:pt x="2349" y="80"/>
                  </a:lnTo>
                  <a:lnTo>
                    <a:pt x="2317" y="80"/>
                  </a:lnTo>
                  <a:lnTo>
                    <a:pt x="2301" y="80"/>
                  </a:lnTo>
                  <a:lnTo>
                    <a:pt x="2285" y="80"/>
                  </a:lnTo>
                  <a:lnTo>
                    <a:pt x="2269" y="80"/>
                  </a:lnTo>
                  <a:lnTo>
                    <a:pt x="2253" y="80"/>
                  </a:lnTo>
                  <a:lnTo>
                    <a:pt x="2237" y="80"/>
                  </a:lnTo>
                  <a:lnTo>
                    <a:pt x="2221" y="80"/>
                  </a:lnTo>
                  <a:lnTo>
                    <a:pt x="2205" y="80"/>
                  </a:lnTo>
                  <a:lnTo>
                    <a:pt x="2173" y="80"/>
                  </a:lnTo>
                  <a:lnTo>
                    <a:pt x="2157" y="80"/>
                  </a:lnTo>
                  <a:lnTo>
                    <a:pt x="2197" y="46"/>
                  </a:lnTo>
                  <a:lnTo>
                    <a:pt x="2181" y="158"/>
                  </a:lnTo>
                  <a:cubicBezTo>
                    <a:pt x="2178" y="178"/>
                    <a:pt x="2161" y="192"/>
                    <a:pt x="2141" y="192"/>
                  </a:cubicBezTo>
                  <a:lnTo>
                    <a:pt x="2125" y="192"/>
                  </a:lnTo>
                  <a:lnTo>
                    <a:pt x="2109" y="192"/>
                  </a:lnTo>
                  <a:lnTo>
                    <a:pt x="2093" y="192"/>
                  </a:lnTo>
                  <a:lnTo>
                    <a:pt x="2077" y="192"/>
                  </a:lnTo>
                  <a:lnTo>
                    <a:pt x="2061" y="192"/>
                  </a:lnTo>
                  <a:lnTo>
                    <a:pt x="2029" y="192"/>
                  </a:lnTo>
                  <a:lnTo>
                    <a:pt x="2013" y="192"/>
                  </a:lnTo>
                  <a:lnTo>
                    <a:pt x="1997" y="192"/>
                  </a:lnTo>
                  <a:lnTo>
                    <a:pt x="1981" y="192"/>
                  </a:lnTo>
                  <a:lnTo>
                    <a:pt x="1965" y="192"/>
                  </a:lnTo>
                  <a:lnTo>
                    <a:pt x="1949" y="192"/>
                  </a:lnTo>
                  <a:lnTo>
                    <a:pt x="1933" y="192"/>
                  </a:lnTo>
                  <a:lnTo>
                    <a:pt x="1917" y="192"/>
                  </a:lnTo>
                  <a:lnTo>
                    <a:pt x="1885" y="192"/>
                  </a:lnTo>
                  <a:lnTo>
                    <a:pt x="1869" y="192"/>
                  </a:lnTo>
                  <a:lnTo>
                    <a:pt x="1853" y="192"/>
                  </a:lnTo>
                  <a:lnTo>
                    <a:pt x="1837" y="192"/>
                  </a:lnTo>
                  <a:lnTo>
                    <a:pt x="1821" y="192"/>
                  </a:lnTo>
                  <a:lnTo>
                    <a:pt x="1805" y="192"/>
                  </a:lnTo>
                  <a:lnTo>
                    <a:pt x="1789" y="192"/>
                  </a:lnTo>
                  <a:lnTo>
                    <a:pt x="1773" y="192"/>
                  </a:lnTo>
                  <a:lnTo>
                    <a:pt x="1811" y="165"/>
                  </a:lnTo>
                  <a:lnTo>
                    <a:pt x="1779" y="261"/>
                  </a:lnTo>
                  <a:cubicBezTo>
                    <a:pt x="1774" y="277"/>
                    <a:pt x="1759" y="288"/>
                    <a:pt x="1741" y="288"/>
                  </a:cubicBezTo>
                  <a:lnTo>
                    <a:pt x="1725" y="288"/>
                  </a:lnTo>
                  <a:lnTo>
                    <a:pt x="1709" y="288"/>
                  </a:lnTo>
                  <a:lnTo>
                    <a:pt x="1693" y="288"/>
                  </a:lnTo>
                  <a:lnTo>
                    <a:pt x="1677" y="288"/>
                  </a:lnTo>
                  <a:lnTo>
                    <a:pt x="1661" y="288"/>
                  </a:lnTo>
                  <a:lnTo>
                    <a:pt x="1645" y="288"/>
                  </a:lnTo>
                  <a:lnTo>
                    <a:pt x="1629" y="288"/>
                  </a:lnTo>
                  <a:lnTo>
                    <a:pt x="1597" y="288"/>
                  </a:lnTo>
                  <a:lnTo>
                    <a:pt x="1581" y="288"/>
                  </a:lnTo>
                  <a:lnTo>
                    <a:pt x="1565" y="288"/>
                  </a:lnTo>
                  <a:lnTo>
                    <a:pt x="1549" y="288"/>
                  </a:lnTo>
                  <a:lnTo>
                    <a:pt x="1533" y="288"/>
                  </a:lnTo>
                  <a:lnTo>
                    <a:pt x="1517" y="288"/>
                  </a:lnTo>
                  <a:lnTo>
                    <a:pt x="1557" y="256"/>
                  </a:lnTo>
                  <a:lnTo>
                    <a:pt x="1541" y="336"/>
                  </a:lnTo>
                  <a:cubicBezTo>
                    <a:pt x="1537" y="355"/>
                    <a:pt x="1521" y="368"/>
                    <a:pt x="1501" y="368"/>
                  </a:cubicBezTo>
                  <a:lnTo>
                    <a:pt x="1485" y="368"/>
                  </a:lnTo>
                  <a:lnTo>
                    <a:pt x="1453" y="368"/>
                  </a:lnTo>
                  <a:lnTo>
                    <a:pt x="1437" y="368"/>
                  </a:lnTo>
                  <a:lnTo>
                    <a:pt x="1421" y="368"/>
                  </a:lnTo>
                  <a:lnTo>
                    <a:pt x="1405" y="368"/>
                  </a:lnTo>
                  <a:lnTo>
                    <a:pt x="1445" y="336"/>
                  </a:lnTo>
                  <a:lnTo>
                    <a:pt x="1429" y="416"/>
                  </a:lnTo>
                  <a:cubicBezTo>
                    <a:pt x="1425" y="435"/>
                    <a:pt x="1409" y="448"/>
                    <a:pt x="1389" y="448"/>
                  </a:cubicBezTo>
                  <a:lnTo>
                    <a:pt x="1373" y="448"/>
                  </a:lnTo>
                  <a:lnTo>
                    <a:pt x="1357" y="448"/>
                  </a:lnTo>
                  <a:lnTo>
                    <a:pt x="1341" y="448"/>
                  </a:lnTo>
                  <a:lnTo>
                    <a:pt x="1309" y="448"/>
                  </a:lnTo>
                  <a:lnTo>
                    <a:pt x="1293" y="448"/>
                  </a:lnTo>
                  <a:lnTo>
                    <a:pt x="1277" y="448"/>
                  </a:lnTo>
                  <a:lnTo>
                    <a:pt x="1317" y="416"/>
                  </a:lnTo>
                  <a:lnTo>
                    <a:pt x="1301" y="493"/>
                  </a:lnTo>
                  <a:lnTo>
                    <a:pt x="1285" y="637"/>
                  </a:lnTo>
                  <a:cubicBezTo>
                    <a:pt x="1283" y="657"/>
                    <a:pt x="1266" y="672"/>
                    <a:pt x="1245" y="672"/>
                  </a:cubicBezTo>
                  <a:lnTo>
                    <a:pt x="1229" y="672"/>
                  </a:lnTo>
                  <a:lnTo>
                    <a:pt x="1213" y="672"/>
                  </a:lnTo>
                  <a:lnTo>
                    <a:pt x="1253" y="640"/>
                  </a:lnTo>
                  <a:lnTo>
                    <a:pt x="1237" y="720"/>
                  </a:lnTo>
                  <a:cubicBezTo>
                    <a:pt x="1233" y="739"/>
                    <a:pt x="1217" y="752"/>
                    <a:pt x="1197" y="752"/>
                  </a:cubicBezTo>
                  <a:lnTo>
                    <a:pt x="1165" y="752"/>
                  </a:lnTo>
                  <a:lnTo>
                    <a:pt x="1149" y="752"/>
                  </a:lnTo>
                  <a:lnTo>
                    <a:pt x="1133" y="752"/>
                  </a:lnTo>
                  <a:lnTo>
                    <a:pt x="1117" y="752"/>
                  </a:lnTo>
                  <a:lnTo>
                    <a:pt x="1101" y="752"/>
                  </a:lnTo>
                  <a:lnTo>
                    <a:pt x="1085" y="752"/>
                  </a:lnTo>
                  <a:lnTo>
                    <a:pt x="1124" y="722"/>
                  </a:lnTo>
                  <a:lnTo>
                    <a:pt x="1108" y="786"/>
                  </a:lnTo>
                  <a:cubicBezTo>
                    <a:pt x="1104" y="804"/>
                    <a:pt x="1088" y="816"/>
                    <a:pt x="1069" y="816"/>
                  </a:cubicBezTo>
                  <a:lnTo>
                    <a:pt x="1053" y="816"/>
                  </a:lnTo>
                  <a:lnTo>
                    <a:pt x="1089" y="794"/>
                  </a:lnTo>
                  <a:lnTo>
                    <a:pt x="1057" y="858"/>
                  </a:lnTo>
                  <a:cubicBezTo>
                    <a:pt x="1050" y="872"/>
                    <a:pt x="1037" y="880"/>
                    <a:pt x="1021" y="880"/>
                  </a:cubicBezTo>
                  <a:lnTo>
                    <a:pt x="1005" y="880"/>
                  </a:lnTo>
                  <a:lnTo>
                    <a:pt x="1045" y="848"/>
                  </a:lnTo>
                  <a:lnTo>
                    <a:pt x="1029" y="928"/>
                  </a:lnTo>
                  <a:cubicBezTo>
                    <a:pt x="1025" y="947"/>
                    <a:pt x="1009" y="960"/>
                    <a:pt x="989" y="960"/>
                  </a:cubicBezTo>
                  <a:lnTo>
                    <a:pt x="973" y="960"/>
                  </a:lnTo>
                  <a:lnTo>
                    <a:pt x="957" y="960"/>
                  </a:lnTo>
                  <a:lnTo>
                    <a:pt x="996" y="930"/>
                  </a:lnTo>
                  <a:lnTo>
                    <a:pt x="980" y="994"/>
                  </a:lnTo>
                  <a:cubicBezTo>
                    <a:pt x="976" y="1012"/>
                    <a:pt x="960" y="1024"/>
                    <a:pt x="941" y="1024"/>
                  </a:cubicBezTo>
                  <a:lnTo>
                    <a:pt x="925" y="1024"/>
                  </a:lnTo>
                  <a:lnTo>
                    <a:pt x="909" y="1024"/>
                  </a:lnTo>
                  <a:lnTo>
                    <a:pt x="877" y="1024"/>
                  </a:lnTo>
                  <a:lnTo>
                    <a:pt x="861" y="1024"/>
                  </a:lnTo>
                  <a:lnTo>
                    <a:pt x="845" y="1024"/>
                  </a:lnTo>
                  <a:lnTo>
                    <a:pt x="829" y="1024"/>
                  </a:lnTo>
                  <a:lnTo>
                    <a:pt x="813" y="1024"/>
                  </a:lnTo>
                  <a:lnTo>
                    <a:pt x="797" y="1024"/>
                  </a:lnTo>
                  <a:lnTo>
                    <a:pt x="781" y="1024"/>
                  </a:lnTo>
                  <a:lnTo>
                    <a:pt x="765" y="1024"/>
                  </a:lnTo>
                  <a:lnTo>
                    <a:pt x="733" y="1024"/>
                  </a:lnTo>
                  <a:lnTo>
                    <a:pt x="772" y="994"/>
                  </a:lnTo>
                  <a:lnTo>
                    <a:pt x="756" y="1058"/>
                  </a:lnTo>
                  <a:cubicBezTo>
                    <a:pt x="752" y="1076"/>
                    <a:pt x="736" y="1088"/>
                    <a:pt x="717" y="1088"/>
                  </a:cubicBezTo>
                  <a:lnTo>
                    <a:pt x="701" y="1088"/>
                  </a:lnTo>
                  <a:lnTo>
                    <a:pt x="685" y="1088"/>
                  </a:lnTo>
                  <a:lnTo>
                    <a:pt x="725" y="1055"/>
                  </a:lnTo>
                  <a:lnTo>
                    <a:pt x="709" y="1151"/>
                  </a:lnTo>
                  <a:cubicBezTo>
                    <a:pt x="706" y="1170"/>
                    <a:pt x="689" y="1184"/>
                    <a:pt x="669" y="1184"/>
                  </a:cubicBezTo>
                  <a:lnTo>
                    <a:pt x="653" y="1184"/>
                  </a:lnTo>
                  <a:lnTo>
                    <a:pt x="637" y="1184"/>
                  </a:lnTo>
                  <a:lnTo>
                    <a:pt x="621" y="1184"/>
                  </a:lnTo>
                  <a:lnTo>
                    <a:pt x="589" y="1184"/>
                  </a:lnTo>
                  <a:lnTo>
                    <a:pt x="573" y="1184"/>
                  </a:lnTo>
                  <a:lnTo>
                    <a:pt x="557" y="1184"/>
                  </a:lnTo>
                  <a:lnTo>
                    <a:pt x="541" y="1184"/>
                  </a:lnTo>
                  <a:lnTo>
                    <a:pt x="525" y="1184"/>
                  </a:lnTo>
                  <a:lnTo>
                    <a:pt x="509" y="1184"/>
                  </a:lnTo>
                  <a:lnTo>
                    <a:pt x="493" y="1184"/>
                  </a:lnTo>
                  <a:lnTo>
                    <a:pt x="477" y="1184"/>
                  </a:lnTo>
                  <a:lnTo>
                    <a:pt x="445" y="1184"/>
                  </a:lnTo>
                  <a:lnTo>
                    <a:pt x="429" y="1184"/>
                  </a:lnTo>
                  <a:lnTo>
                    <a:pt x="467" y="1157"/>
                  </a:lnTo>
                  <a:lnTo>
                    <a:pt x="451" y="1205"/>
                  </a:lnTo>
                  <a:cubicBezTo>
                    <a:pt x="446" y="1221"/>
                    <a:pt x="431" y="1232"/>
                    <a:pt x="413" y="1232"/>
                  </a:cubicBezTo>
                  <a:lnTo>
                    <a:pt x="397" y="1232"/>
                  </a:lnTo>
                  <a:lnTo>
                    <a:pt x="381" y="1232"/>
                  </a:lnTo>
                  <a:lnTo>
                    <a:pt x="365" y="1232"/>
                  </a:lnTo>
                  <a:lnTo>
                    <a:pt x="349" y="1232"/>
                  </a:lnTo>
                  <a:lnTo>
                    <a:pt x="333" y="1232"/>
                  </a:lnTo>
                  <a:lnTo>
                    <a:pt x="301" y="1232"/>
                  </a:lnTo>
                  <a:lnTo>
                    <a:pt x="285" y="1232"/>
                  </a:lnTo>
                  <a:lnTo>
                    <a:pt x="269" y="1232"/>
                  </a:lnTo>
                  <a:lnTo>
                    <a:pt x="307" y="1205"/>
                  </a:lnTo>
                  <a:lnTo>
                    <a:pt x="291" y="1253"/>
                  </a:lnTo>
                  <a:cubicBezTo>
                    <a:pt x="286" y="1269"/>
                    <a:pt x="271" y="1280"/>
                    <a:pt x="253" y="1280"/>
                  </a:cubicBezTo>
                  <a:lnTo>
                    <a:pt x="237" y="1280"/>
                  </a:lnTo>
                  <a:lnTo>
                    <a:pt x="221" y="1280"/>
                  </a:lnTo>
                  <a:lnTo>
                    <a:pt x="205" y="1280"/>
                  </a:lnTo>
                  <a:lnTo>
                    <a:pt x="189" y="1280"/>
                  </a:lnTo>
                  <a:lnTo>
                    <a:pt x="223" y="1263"/>
                  </a:lnTo>
                  <a:lnTo>
                    <a:pt x="193" y="1306"/>
                  </a:lnTo>
                  <a:lnTo>
                    <a:pt x="177" y="1338"/>
                  </a:lnTo>
                  <a:cubicBezTo>
                    <a:pt x="170" y="1352"/>
                    <a:pt x="157" y="1360"/>
                    <a:pt x="141" y="1360"/>
                  </a:cubicBezTo>
                  <a:lnTo>
                    <a:pt x="125" y="1360"/>
                  </a:lnTo>
                  <a:lnTo>
                    <a:pt x="109" y="1360"/>
                  </a:lnTo>
                  <a:lnTo>
                    <a:pt x="93" y="1360"/>
                  </a:lnTo>
                  <a:lnTo>
                    <a:pt x="77" y="1360"/>
                  </a:lnTo>
                  <a:lnTo>
                    <a:pt x="115" y="1333"/>
                  </a:lnTo>
                  <a:lnTo>
                    <a:pt x="99" y="1381"/>
                  </a:lnTo>
                  <a:cubicBezTo>
                    <a:pt x="99" y="1383"/>
                    <a:pt x="98" y="1385"/>
                    <a:pt x="97" y="1386"/>
                  </a:cubicBezTo>
                  <a:lnTo>
                    <a:pt x="81" y="1418"/>
                  </a:lnTo>
                  <a:cubicBezTo>
                    <a:pt x="71" y="1438"/>
                    <a:pt x="47" y="1446"/>
                    <a:pt x="28" y="1436"/>
                  </a:cubicBezTo>
                  <a:cubicBezTo>
                    <a:pt x="8" y="1426"/>
                    <a:pt x="0" y="1402"/>
                    <a:pt x="10" y="1383"/>
                  </a:cubicBezTo>
                  <a:close/>
                </a:path>
              </a:pathLst>
            </a:custGeom>
            <a:grpFill/>
            <a:ln w="6350" cap="flat">
              <a:solidFill>
                <a:schemeClr val="tx1">
                  <a:lumMod val="65000"/>
                  <a:lumOff val="35000"/>
                </a:schemeClr>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grpSp>
      <p:grpSp>
        <p:nvGrpSpPr>
          <p:cNvPr id="329" name="Group 328">
            <a:extLst>
              <a:ext uri="{FF2B5EF4-FFF2-40B4-BE49-F238E27FC236}">
                <a16:creationId xmlns:a16="http://schemas.microsoft.com/office/drawing/2014/main" id="{63760E7E-73BC-4D8D-9CF8-6324655F861C}"/>
              </a:ext>
            </a:extLst>
          </p:cNvPr>
          <p:cNvGrpSpPr/>
          <p:nvPr/>
        </p:nvGrpSpPr>
        <p:grpSpPr>
          <a:xfrm>
            <a:off x="5380505" y="2982835"/>
            <a:ext cx="3478740" cy="1948701"/>
            <a:chOff x="5380505" y="2904256"/>
            <a:chExt cx="3478740" cy="1948701"/>
          </a:xfrm>
          <a:solidFill>
            <a:srgbClr val="6B4487"/>
          </a:solidFill>
        </p:grpSpPr>
        <p:sp>
          <p:nvSpPr>
            <p:cNvPr id="330" name="Freeform 15">
              <a:extLst>
                <a:ext uri="{FF2B5EF4-FFF2-40B4-BE49-F238E27FC236}">
                  <a16:creationId xmlns:a16="http://schemas.microsoft.com/office/drawing/2014/main" id="{C639E84D-DED7-4014-B34B-1EC58A806CDB}"/>
                </a:ext>
              </a:extLst>
            </p:cNvPr>
            <p:cNvSpPr>
              <a:spLocks/>
            </p:cNvSpPr>
            <p:nvPr/>
          </p:nvSpPr>
          <p:spPr bwMode="auto">
            <a:xfrm>
              <a:off x="5380505" y="4278122"/>
              <a:ext cx="968556" cy="574835"/>
            </a:xfrm>
            <a:custGeom>
              <a:avLst/>
              <a:gdLst>
                <a:gd name="T0" fmla="*/ 161 w 3685"/>
                <a:gd name="T1" fmla="*/ 1628 h 1830"/>
                <a:gd name="T2" fmla="*/ 289 w 3685"/>
                <a:gd name="T3" fmla="*/ 1580 h 1830"/>
                <a:gd name="T4" fmla="*/ 417 w 3685"/>
                <a:gd name="T5" fmla="*/ 1548 h 1830"/>
                <a:gd name="T6" fmla="*/ 529 w 3685"/>
                <a:gd name="T7" fmla="*/ 1468 h 1830"/>
                <a:gd name="T8" fmla="*/ 657 w 3685"/>
                <a:gd name="T9" fmla="*/ 1404 h 1830"/>
                <a:gd name="T10" fmla="*/ 778 w 3685"/>
                <a:gd name="T11" fmla="*/ 1319 h 1830"/>
                <a:gd name="T12" fmla="*/ 893 w 3685"/>
                <a:gd name="T13" fmla="*/ 1248 h 1830"/>
                <a:gd name="T14" fmla="*/ 1009 w 3685"/>
                <a:gd name="T15" fmla="*/ 1212 h 1830"/>
                <a:gd name="T16" fmla="*/ 1121 w 3685"/>
                <a:gd name="T17" fmla="*/ 1148 h 1830"/>
                <a:gd name="T18" fmla="*/ 1233 w 3685"/>
                <a:gd name="T19" fmla="*/ 1084 h 1830"/>
                <a:gd name="T20" fmla="*/ 1405 w 3685"/>
                <a:gd name="T21" fmla="*/ 1008 h 1830"/>
                <a:gd name="T22" fmla="*/ 1500 w 3685"/>
                <a:gd name="T23" fmla="*/ 965 h 1830"/>
                <a:gd name="T24" fmla="*/ 1613 w 3685"/>
                <a:gd name="T25" fmla="*/ 896 h 1830"/>
                <a:gd name="T26" fmla="*/ 1713 w 3685"/>
                <a:gd name="T27" fmla="*/ 844 h 1830"/>
                <a:gd name="T28" fmla="*/ 1869 w 3685"/>
                <a:gd name="T29" fmla="*/ 784 h 1830"/>
                <a:gd name="T30" fmla="*/ 1997 w 3685"/>
                <a:gd name="T31" fmla="*/ 736 h 1830"/>
                <a:gd name="T32" fmla="*/ 2081 w 3685"/>
                <a:gd name="T33" fmla="*/ 684 h 1830"/>
                <a:gd name="T34" fmla="*/ 2205 w 3685"/>
                <a:gd name="T35" fmla="*/ 608 h 1830"/>
                <a:gd name="T36" fmla="*/ 2321 w 3685"/>
                <a:gd name="T37" fmla="*/ 556 h 1830"/>
                <a:gd name="T38" fmla="*/ 2477 w 3685"/>
                <a:gd name="T39" fmla="*/ 512 h 1830"/>
                <a:gd name="T40" fmla="*/ 2561 w 3685"/>
                <a:gd name="T41" fmla="*/ 492 h 1830"/>
                <a:gd name="T42" fmla="*/ 2682 w 3685"/>
                <a:gd name="T43" fmla="*/ 423 h 1830"/>
                <a:gd name="T44" fmla="*/ 2801 w 3685"/>
                <a:gd name="T45" fmla="*/ 380 h 1830"/>
                <a:gd name="T46" fmla="*/ 2925 w 3685"/>
                <a:gd name="T47" fmla="*/ 320 h 1830"/>
                <a:gd name="T48" fmla="*/ 3037 w 3685"/>
                <a:gd name="T49" fmla="*/ 256 h 1830"/>
                <a:gd name="T50" fmla="*/ 3121 w 3685"/>
                <a:gd name="T51" fmla="*/ 236 h 1830"/>
                <a:gd name="T52" fmla="*/ 3242 w 3685"/>
                <a:gd name="T53" fmla="*/ 167 h 1830"/>
                <a:gd name="T54" fmla="*/ 3377 w 3685"/>
                <a:gd name="T55" fmla="*/ 124 h 1830"/>
                <a:gd name="T56" fmla="*/ 3516 w 3685"/>
                <a:gd name="T57" fmla="*/ 53 h 1830"/>
                <a:gd name="T58" fmla="*/ 3629 w 3685"/>
                <a:gd name="T59" fmla="*/ 0 h 1830"/>
                <a:gd name="T60" fmla="*/ 3601 w 3685"/>
                <a:gd name="T61" fmla="*/ 74 h 1830"/>
                <a:gd name="T62" fmla="*/ 3466 w 3685"/>
                <a:gd name="T63" fmla="*/ 165 h 1830"/>
                <a:gd name="T64" fmla="*/ 3325 w 3685"/>
                <a:gd name="T65" fmla="*/ 224 h 1830"/>
                <a:gd name="T66" fmla="*/ 3197 w 3685"/>
                <a:gd name="T67" fmla="*/ 288 h 1830"/>
                <a:gd name="T68" fmla="*/ 3119 w 3685"/>
                <a:gd name="T69" fmla="*/ 316 h 1830"/>
                <a:gd name="T70" fmla="*/ 3018 w 3685"/>
                <a:gd name="T71" fmla="*/ 373 h 1830"/>
                <a:gd name="T72" fmla="*/ 2877 w 3685"/>
                <a:gd name="T73" fmla="*/ 432 h 1830"/>
                <a:gd name="T74" fmla="*/ 2765 w 3685"/>
                <a:gd name="T75" fmla="*/ 480 h 1830"/>
                <a:gd name="T76" fmla="*/ 2637 w 3685"/>
                <a:gd name="T77" fmla="*/ 528 h 1830"/>
                <a:gd name="T78" fmla="*/ 2525 w 3685"/>
                <a:gd name="T79" fmla="*/ 576 h 1830"/>
                <a:gd name="T80" fmla="*/ 2397 w 3685"/>
                <a:gd name="T81" fmla="*/ 608 h 1830"/>
                <a:gd name="T82" fmla="*/ 2298 w 3685"/>
                <a:gd name="T83" fmla="*/ 661 h 1830"/>
                <a:gd name="T84" fmla="*/ 2157 w 3685"/>
                <a:gd name="T85" fmla="*/ 720 h 1830"/>
                <a:gd name="T86" fmla="*/ 2029 w 3685"/>
                <a:gd name="T87" fmla="*/ 800 h 1830"/>
                <a:gd name="T88" fmla="*/ 1946 w 3685"/>
                <a:gd name="T89" fmla="*/ 853 h 1830"/>
                <a:gd name="T90" fmla="*/ 1791 w 3685"/>
                <a:gd name="T91" fmla="*/ 908 h 1830"/>
                <a:gd name="T92" fmla="*/ 1690 w 3685"/>
                <a:gd name="T93" fmla="*/ 949 h 1830"/>
                <a:gd name="T94" fmla="*/ 1578 w 3685"/>
                <a:gd name="T95" fmla="*/ 1013 h 1830"/>
                <a:gd name="T96" fmla="*/ 1437 w 3685"/>
                <a:gd name="T97" fmla="*/ 1072 h 1830"/>
                <a:gd name="T98" fmla="*/ 1309 w 3685"/>
                <a:gd name="T99" fmla="*/ 1104 h 1830"/>
                <a:gd name="T100" fmla="*/ 1210 w 3685"/>
                <a:gd name="T101" fmla="*/ 1189 h 1830"/>
                <a:gd name="T102" fmla="*/ 1085 w 3685"/>
                <a:gd name="T103" fmla="*/ 1232 h 1830"/>
                <a:gd name="T104" fmla="*/ 941 w 3685"/>
                <a:gd name="T105" fmla="*/ 1312 h 1830"/>
                <a:gd name="T106" fmla="*/ 845 w 3685"/>
                <a:gd name="T107" fmla="*/ 1360 h 1830"/>
                <a:gd name="T108" fmla="*/ 733 w 3685"/>
                <a:gd name="T109" fmla="*/ 1440 h 1830"/>
                <a:gd name="T110" fmla="*/ 605 w 3685"/>
                <a:gd name="T111" fmla="*/ 1504 h 1830"/>
                <a:gd name="T112" fmla="*/ 527 w 3685"/>
                <a:gd name="T113" fmla="*/ 1564 h 1830"/>
                <a:gd name="T114" fmla="*/ 381 w 3685"/>
                <a:gd name="T115" fmla="*/ 1648 h 1830"/>
                <a:gd name="T116" fmla="*/ 253 w 3685"/>
                <a:gd name="T117" fmla="*/ 1696 h 1830"/>
                <a:gd name="T118" fmla="*/ 93 w 3685"/>
                <a:gd name="T119" fmla="*/ 1776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85" h="1830">
                  <a:moveTo>
                    <a:pt x="12" y="1762"/>
                  </a:moveTo>
                  <a:lnTo>
                    <a:pt x="44" y="1714"/>
                  </a:lnTo>
                  <a:cubicBezTo>
                    <a:pt x="52" y="1703"/>
                    <a:pt x="64" y="1696"/>
                    <a:pt x="77" y="1696"/>
                  </a:cubicBezTo>
                  <a:lnTo>
                    <a:pt x="93" y="1696"/>
                  </a:lnTo>
                  <a:lnTo>
                    <a:pt x="109" y="1696"/>
                  </a:lnTo>
                  <a:lnTo>
                    <a:pt x="81" y="1708"/>
                  </a:lnTo>
                  <a:lnTo>
                    <a:pt x="97" y="1692"/>
                  </a:lnTo>
                  <a:lnTo>
                    <a:pt x="113" y="1676"/>
                  </a:lnTo>
                  <a:lnTo>
                    <a:pt x="129" y="1660"/>
                  </a:lnTo>
                  <a:lnTo>
                    <a:pt x="145" y="1644"/>
                  </a:lnTo>
                  <a:lnTo>
                    <a:pt x="161" y="1628"/>
                  </a:lnTo>
                  <a:cubicBezTo>
                    <a:pt x="169" y="1621"/>
                    <a:pt x="179" y="1616"/>
                    <a:pt x="189" y="1616"/>
                  </a:cubicBezTo>
                  <a:lnTo>
                    <a:pt x="221" y="1616"/>
                  </a:lnTo>
                  <a:lnTo>
                    <a:pt x="237" y="1616"/>
                  </a:lnTo>
                  <a:lnTo>
                    <a:pt x="253" y="1616"/>
                  </a:lnTo>
                  <a:lnTo>
                    <a:pt x="225" y="1628"/>
                  </a:lnTo>
                  <a:lnTo>
                    <a:pt x="241" y="1612"/>
                  </a:lnTo>
                  <a:lnTo>
                    <a:pt x="257" y="1596"/>
                  </a:lnTo>
                  <a:cubicBezTo>
                    <a:pt x="265" y="1589"/>
                    <a:pt x="275" y="1584"/>
                    <a:pt x="285" y="1584"/>
                  </a:cubicBezTo>
                  <a:lnTo>
                    <a:pt x="301" y="1584"/>
                  </a:lnTo>
                  <a:lnTo>
                    <a:pt x="273" y="1596"/>
                  </a:lnTo>
                  <a:lnTo>
                    <a:pt x="289" y="1580"/>
                  </a:lnTo>
                  <a:cubicBezTo>
                    <a:pt x="297" y="1573"/>
                    <a:pt x="307" y="1568"/>
                    <a:pt x="317" y="1568"/>
                  </a:cubicBezTo>
                  <a:lnTo>
                    <a:pt x="333" y="1568"/>
                  </a:lnTo>
                  <a:lnTo>
                    <a:pt x="365" y="1568"/>
                  </a:lnTo>
                  <a:lnTo>
                    <a:pt x="381" y="1568"/>
                  </a:lnTo>
                  <a:lnTo>
                    <a:pt x="353" y="1580"/>
                  </a:lnTo>
                  <a:lnTo>
                    <a:pt x="369" y="1564"/>
                  </a:lnTo>
                  <a:lnTo>
                    <a:pt x="385" y="1548"/>
                  </a:lnTo>
                  <a:cubicBezTo>
                    <a:pt x="393" y="1541"/>
                    <a:pt x="403" y="1536"/>
                    <a:pt x="413" y="1536"/>
                  </a:cubicBezTo>
                  <a:lnTo>
                    <a:pt x="429" y="1536"/>
                  </a:lnTo>
                  <a:lnTo>
                    <a:pt x="445" y="1536"/>
                  </a:lnTo>
                  <a:lnTo>
                    <a:pt x="417" y="1548"/>
                  </a:lnTo>
                  <a:lnTo>
                    <a:pt x="433" y="1532"/>
                  </a:lnTo>
                  <a:lnTo>
                    <a:pt x="449" y="1516"/>
                  </a:lnTo>
                  <a:cubicBezTo>
                    <a:pt x="452" y="1513"/>
                    <a:pt x="456" y="1511"/>
                    <a:pt x="460" y="1509"/>
                  </a:cubicBezTo>
                  <a:lnTo>
                    <a:pt x="492" y="1493"/>
                  </a:lnTo>
                  <a:cubicBezTo>
                    <a:pt x="497" y="1490"/>
                    <a:pt x="503" y="1488"/>
                    <a:pt x="509" y="1488"/>
                  </a:cubicBezTo>
                  <a:lnTo>
                    <a:pt x="525" y="1488"/>
                  </a:lnTo>
                  <a:lnTo>
                    <a:pt x="490" y="1511"/>
                  </a:lnTo>
                  <a:lnTo>
                    <a:pt x="506" y="1479"/>
                  </a:lnTo>
                  <a:cubicBezTo>
                    <a:pt x="512" y="1465"/>
                    <a:pt x="526" y="1456"/>
                    <a:pt x="541" y="1456"/>
                  </a:cubicBezTo>
                  <a:lnTo>
                    <a:pt x="557" y="1456"/>
                  </a:lnTo>
                  <a:lnTo>
                    <a:pt x="529" y="1468"/>
                  </a:lnTo>
                  <a:lnTo>
                    <a:pt x="545" y="1452"/>
                  </a:lnTo>
                  <a:lnTo>
                    <a:pt x="561" y="1436"/>
                  </a:lnTo>
                  <a:cubicBezTo>
                    <a:pt x="569" y="1429"/>
                    <a:pt x="579" y="1424"/>
                    <a:pt x="589" y="1424"/>
                  </a:cubicBezTo>
                  <a:lnTo>
                    <a:pt x="605" y="1424"/>
                  </a:lnTo>
                  <a:lnTo>
                    <a:pt x="621" y="1424"/>
                  </a:lnTo>
                  <a:lnTo>
                    <a:pt x="604" y="1429"/>
                  </a:lnTo>
                  <a:lnTo>
                    <a:pt x="636" y="1413"/>
                  </a:lnTo>
                  <a:cubicBezTo>
                    <a:pt x="641" y="1410"/>
                    <a:pt x="647" y="1408"/>
                    <a:pt x="653" y="1408"/>
                  </a:cubicBezTo>
                  <a:lnTo>
                    <a:pt x="669" y="1408"/>
                  </a:lnTo>
                  <a:lnTo>
                    <a:pt x="641" y="1420"/>
                  </a:lnTo>
                  <a:lnTo>
                    <a:pt x="657" y="1404"/>
                  </a:lnTo>
                  <a:lnTo>
                    <a:pt x="673" y="1388"/>
                  </a:lnTo>
                  <a:lnTo>
                    <a:pt x="689" y="1372"/>
                  </a:lnTo>
                  <a:cubicBezTo>
                    <a:pt x="697" y="1365"/>
                    <a:pt x="707" y="1360"/>
                    <a:pt x="717" y="1360"/>
                  </a:cubicBezTo>
                  <a:lnTo>
                    <a:pt x="733" y="1360"/>
                  </a:lnTo>
                  <a:lnTo>
                    <a:pt x="749" y="1360"/>
                  </a:lnTo>
                  <a:lnTo>
                    <a:pt x="714" y="1383"/>
                  </a:lnTo>
                  <a:lnTo>
                    <a:pt x="730" y="1351"/>
                  </a:lnTo>
                  <a:cubicBezTo>
                    <a:pt x="736" y="1337"/>
                    <a:pt x="750" y="1328"/>
                    <a:pt x="765" y="1328"/>
                  </a:cubicBezTo>
                  <a:lnTo>
                    <a:pt x="797" y="1328"/>
                  </a:lnTo>
                  <a:lnTo>
                    <a:pt x="762" y="1351"/>
                  </a:lnTo>
                  <a:lnTo>
                    <a:pt x="778" y="1319"/>
                  </a:lnTo>
                  <a:cubicBezTo>
                    <a:pt x="780" y="1315"/>
                    <a:pt x="782" y="1311"/>
                    <a:pt x="785" y="1308"/>
                  </a:cubicBezTo>
                  <a:lnTo>
                    <a:pt x="801" y="1292"/>
                  </a:lnTo>
                  <a:cubicBezTo>
                    <a:pt x="809" y="1285"/>
                    <a:pt x="819" y="1280"/>
                    <a:pt x="829" y="1280"/>
                  </a:cubicBezTo>
                  <a:lnTo>
                    <a:pt x="845" y="1280"/>
                  </a:lnTo>
                  <a:lnTo>
                    <a:pt x="817" y="1292"/>
                  </a:lnTo>
                  <a:lnTo>
                    <a:pt x="833" y="1276"/>
                  </a:lnTo>
                  <a:cubicBezTo>
                    <a:pt x="841" y="1269"/>
                    <a:pt x="851" y="1264"/>
                    <a:pt x="861" y="1264"/>
                  </a:cubicBezTo>
                  <a:lnTo>
                    <a:pt x="877" y="1264"/>
                  </a:lnTo>
                  <a:lnTo>
                    <a:pt x="849" y="1276"/>
                  </a:lnTo>
                  <a:lnTo>
                    <a:pt x="865" y="1260"/>
                  </a:lnTo>
                  <a:cubicBezTo>
                    <a:pt x="873" y="1253"/>
                    <a:pt x="883" y="1248"/>
                    <a:pt x="893" y="1248"/>
                  </a:cubicBezTo>
                  <a:lnTo>
                    <a:pt x="909" y="1248"/>
                  </a:lnTo>
                  <a:lnTo>
                    <a:pt x="892" y="1253"/>
                  </a:lnTo>
                  <a:lnTo>
                    <a:pt x="924" y="1237"/>
                  </a:lnTo>
                  <a:cubicBezTo>
                    <a:pt x="929" y="1234"/>
                    <a:pt x="935" y="1232"/>
                    <a:pt x="941" y="1232"/>
                  </a:cubicBezTo>
                  <a:lnTo>
                    <a:pt x="957" y="1232"/>
                  </a:lnTo>
                  <a:lnTo>
                    <a:pt x="973" y="1232"/>
                  </a:lnTo>
                  <a:lnTo>
                    <a:pt x="989" y="1232"/>
                  </a:lnTo>
                  <a:lnTo>
                    <a:pt x="1005" y="1232"/>
                  </a:lnTo>
                  <a:lnTo>
                    <a:pt x="977" y="1244"/>
                  </a:lnTo>
                  <a:lnTo>
                    <a:pt x="993" y="1228"/>
                  </a:lnTo>
                  <a:lnTo>
                    <a:pt x="1009" y="1212"/>
                  </a:lnTo>
                  <a:lnTo>
                    <a:pt x="1000" y="1228"/>
                  </a:lnTo>
                  <a:lnTo>
                    <a:pt x="1016" y="1180"/>
                  </a:lnTo>
                  <a:cubicBezTo>
                    <a:pt x="1021" y="1163"/>
                    <a:pt x="1036" y="1152"/>
                    <a:pt x="1053" y="1152"/>
                  </a:cubicBezTo>
                  <a:lnTo>
                    <a:pt x="1085" y="1152"/>
                  </a:lnTo>
                  <a:lnTo>
                    <a:pt x="1101" y="1152"/>
                  </a:lnTo>
                  <a:lnTo>
                    <a:pt x="1073" y="1164"/>
                  </a:lnTo>
                  <a:lnTo>
                    <a:pt x="1089" y="1148"/>
                  </a:lnTo>
                  <a:cubicBezTo>
                    <a:pt x="1097" y="1141"/>
                    <a:pt x="1107" y="1136"/>
                    <a:pt x="1117" y="1136"/>
                  </a:cubicBezTo>
                  <a:lnTo>
                    <a:pt x="1133" y="1136"/>
                  </a:lnTo>
                  <a:lnTo>
                    <a:pt x="1149" y="1136"/>
                  </a:lnTo>
                  <a:lnTo>
                    <a:pt x="1121" y="1148"/>
                  </a:lnTo>
                  <a:lnTo>
                    <a:pt x="1137" y="1132"/>
                  </a:lnTo>
                  <a:cubicBezTo>
                    <a:pt x="1145" y="1125"/>
                    <a:pt x="1155" y="1120"/>
                    <a:pt x="1165" y="1120"/>
                  </a:cubicBezTo>
                  <a:lnTo>
                    <a:pt x="1181" y="1120"/>
                  </a:lnTo>
                  <a:lnTo>
                    <a:pt x="1153" y="1132"/>
                  </a:lnTo>
                  <a:lnTo>
                    <a:pt x="1169" y="1116"/>
                  </a:lnTo>
                  <a:cubicBezTo>
                    <a:pt x="1177" y="1109"/>
                    <a:pt x="1187" y="1104"/>
                    <a:pt x="1197" y="1104"/>
                  </a:cubicBezTo>
                  <a:lnTo>
                    <a:pt x="1229" y="1104"/>
                  </a:lnTo>
                  <a:lnTo>
                    <a:pt x="1245" y="1104"/>
                  </a:lnTo>
                  <a:lnTo>
                    <a:pt x="1210" y="1127"/>
                  </a:lnTo>
                  <a:lnTo>
                    <a:pt x="1226" y="1095"/>
                  </a:lnTo>
                  <a:cubicBezTo>
                    <a:pt x="1228" y="1091"/>
                    <a:pt x="1230" y="1087"/>
                    <a:pt x="1233" y="1084"/>
                  </a:cubicBezTo>
                  <a:lnTo>
                    <a:pt x="1249" y="1068"/>
                  </a:lnTo>
                  <a:lnTo>
                    <a:pt x="1265" y="1052"/>
                  </a:lnTo>
                  <a:lnTo>
                    <a:pt x="1281" y="1036"/>
                  </a:lnTo>
                  <a:cubicBezTo>
                    <a:pt x="1289" y="1029"/>
                    <a:pt x="1299" y="1024"/>
                    <a:pt x="1309" y="1024"/>
                  </a:cubicBezTo>
                  <a:lnTo>
                    <a:pt x="1325" y="1024"/>
                  </a:lnTo>
                  <a:lnTo>
                    <a:pt x="1341" y="1024"/>
                  </a:lnTo>
                  <a:lnTo>
                    <a:pt x="1373" y="1024"/>
                  </a:lnTo>
                  <a:lnTo>
                    <a:pt x="1345" y="1036"/>
                  </a:lnTo>
                  <a:lnTo>
                    <a:pt x="1361" y="1020"/>
                  </a:lnTo>
                  <a:cubicBezTo>
                    <a:pt x="1369" y="1013"/>
                    <a:pt x="1379" y="1008"/>
                    <a:pt x="1389" y="1008"/>
                  </a:cubicBezTo>
                  <a:lnTo>
                    <a:pt x="1405" y="1008"/>
                  </a:lnTo>
                  <a:lnTo>
                    <a:pt x="1377" y="1020"/>
                  </a:lnTo>
                  <a:lnTo>
                    <a:pt x="1393" y="1004"/>
                  </a:lnTo>
                  <a:cubicBezTo>
                    <a:pt x="1401" y="997"/>
                    <a:pt x="1411" y="992"/>
                    <a:pt x="1421" y="992"/>
                  </a:cubicBezTo>
                  <a:lnTo>
                    <a:pt x="1437" y="992"/>
                  </a:lnTo>
                  <a:lnTo>
                    <a:pt x="1453" y="992"/>
                  </a:lnTo>
                  <a:lnTo>
                    <a:pt x="1425" y="1004"/>
                  </a:lnTo>
                  <a:lnTo>
                    <a:pt x="1441" y="988"/>
                  </a:lnTo>
                  <a:cubicBezTo>
                    <a:pt x="1449" y="981"/>
                    <a:pt x="1459" y="976"/>
                    <a:pt x="1469" y="976"/>
                  </a:cubicBezTo>
                  <a:lnTo>
                    <a:pt x="1485" y="976"/>
                  </a:lnTo>
                  <a:lnTo>
                    <a:pt x="1468" y="981"/>
                  </a:lnTo>
                  <a:lnTo>
                    <a:pt x="1500" y="965"/>
                  </a:lnTo>
                  <a:cubicBezTo>
                    <a:pt x="1505" y="962"/>
                    <a:pt x="1511" y="960"/>
                    <a:pt x="1517" y="960"/>
                  </a:cubicBezTo>
                  <a:lnTo>
                    <a:pt x="1533" y="960"/>
                  </a:lnTo>
                  <a:lnTo>
                    <a:pt x="1505" y="972"/>
                  </a:lnTo>
                  <a:lnTo>
                    <a:pt x="1521" y="956"/>
                  </a:lnTo>
                  <a:lnTo>
                    <a:pt x="1537" y="940"/>
                  </a:lnTo>
                  <a:cubicBezTo>
                    <a:pt x="1545" y="933"/>
                    <a:pt x="1555" y="928"/>
                    <a:pt x="1565" y="928"/>
                  </a:cubicBezTo>
                  <a:lnTo>
                    <a:pt x="1581" y="928"/>
                  </a:lnTo>
                  <a:lnTo>
                    <a:pt x="1597" y="928"/>
                  </a:lnTo>
                  <a:lnTo>
                    <a:pt x="1562" y="951"/>
                  </a:lnTo>
                  <a:lnTo>
                    <a:pt x="1578" y="919"/>
                  </a:lnTo>
                  <a:cubicBezTo>
                    <a:pt x="1584" y="905"/>
                    <a:pt x="1598" y="896"/>
                    <a:pt x="1613" y="896"/>
                  </a:cubicBezTo>
                  <a:lnTo>
                    <a:pt x="1629" y="896"/>
                  </a:lnTo>
                  <a:lnTo>
                    <a:pt x="1612" y="901"/>
                  </a:lnTo>
                  <a:lnTo>
                    <a:pt x="1644" y="885"/>
                  </a:lnTo>
                  <a:lnTo>
                    <a:pt x="1633" y="892"/>
                  </a:lnTo>
                  <a:lnTo>
                    <a:pt x="1649" y="876"/>
                  </a:lnTo>
                  <a:cubicBezTo>
                    <a:pt x="1657" y="869"/>
                    <a:pt x="1667" y="864"/>
                    <a:pt x="1677" y="864"/>
                  </a:cubicBezTo>
                  <a:lnTo>
                    <a:pt x="1693" y="864"/>
                  </a:lnTo>
                  <a:lnTo>
                    <a:pt x="1709" y="864"/>
                  </a:lnTo>
                  <a:lnTo>
                    <a:pt x="1681" y="876"/>
                  </a:lnTo>
                  <a:lnTo>
                    <a:pt x="1697" y="860"/>
                  </a:lnTo>
                  <a:lnTo>
                    <a:pt x="1713" y="844"/>
                  </a:lnTo>
                  <a:cubicBezTo>
                    <a:pt x="1721" y="837"/>
                    <a:pt x="1731" y="832"/>
                    <a:pt x="1741" y="832"/>
                  </a:cubicBezTo>
                  <a:lnTo>
                    <a:pt x="1757" y="832"/>
                  </a:lnTo>
                  <a:lnTo>
                    <a:pt x="1773" y="832"/>
                  </a:lnTo>
                  <a:lnTo>
                    <a:pt x="1756" y="837"/>
                  </a:lnTo>
                  <a:lnTo>
                    <a:pt x="1788" y="821"/>
                  </a:lnTo>
                  <a:lnTo>
                    <a:pt x="1777" y="828"/>
                  </a:lnTo>
                  <a:lnTo>
                    <a:pt x="1793" y="812"/>
                  </a:lnTo>
                  <a:lnTo>
                    <a:pt x="1809" y="796"/>
                  </a:lnTo>
                  <a:cubicBezTo>
                    <a:pt x="1817" y="789"/>
                    <a:pt x="1827" y="784"/>
                    <a:pt x="1837" y="784"/>
                  </a:cubicBezTo>
                  <a:lnTo>
                    <a:pt x="1853" y="784"/>
                  </a:lnTo>
                  <a:lnTo>
                    <a:pt x="1869" y="784"/>
                  </a:lnTo>
                  <a:lnTo>
                    <a:pt x="1885" y="784"/>
                  </a:lnTo>
                  <a:lnTo>
                    <a:pt x="1901" y="784"/>
                  </a:lnTo>
                  <a:lnTo>
                    <a:pt x="1917" y="784"/>
                  </a:lnTo>
                  <a:lnTo>
                    <a:pt x="1889" y="796"/>
                  </a:lnTo>
                  <a:lnTo>
                    <a:pt x="1921" y="764"/>
                  </a:lnTo>
                  <a:cubicBezTo>
                    <a:pt x="1929" y="757"/>
                    <a:pt x="1939" y="752"/>
                    <a:pt x="1949" y="752"/>
                  </a:cubicBezTo>
                  <a:lnTo>
                    <a:pt x="1965" y="752"/>
                  </a:lnTo>
                  <a:lnTo>
                    <a:pt x="1981" y="752"/>
                  </a:lnTo>
                  <a:lnTo>
                    <a:pt x="1953" y="764"/>
                  </a:lnTo>
                  <a:lnTo>
                    <a:pt x="1969" y="748"/>
                  </a:lnTo>
                  <a:cubicBezTo>
                    <a:pt x="1977" y="741"/>
                    <a:pt x="1987" y="736"/>
                    <a:pt x="1997" y="736"/>
                  </a:cubicBezTo>
                  <a:lnTo>
                    <a:pt x="2013" y="736"/>
                  </a:lnTo>
                  <a:lnTo>
                    <a:pt x="1985" y="748"/>
                  </a:lnTo>
                  <a:lnTo>
                    <a:pt x="2001" y="732"/>
                  </a:lnTo>
                  <a:cubicBezTo>
                    <a:pt x="2009" y="725"/>
                    <a:pt x="2019" y="720"/>
                    <a:pt x="2029" y="720"/>
                  </a:cubicBezTo>
                  <a:lnTo>
                    <a:pt x="2045" y="720"/>
                  </a:lnTo>
                  <a:lnTo>
                    <a:pt x="2061" y="720"/>
                  </a:lnTo>
                  <a:lnTo>
                    <a:pt x="2044" y="725"/>
                  </a:lnTo>
                  <a:lnTo>
                    <a:pt x="2076" y="709"/>
                  </a:lnTo>
                  <a:lnTo>
                    <a:pt x="2058" y="727"/>
                  </a:lnTo>
                  <a:lnTo>
                    <a:pt x="2074" y="695"/>
                  </a:lnTo>
                  <a:cubicBezTo>
                    <a:pt x="2076" y="691"/>
                    <a:pt x="2078" y="687"/>
                    <a:pt x="2081" y="684"/>
                  </a:cubicBezTo>
                  <a:lnTo>
                    <a:pt x="2097" y="668"/>
                  </a:lnTo>
                  <a:lnTo>
                    <a:pt x="2113" y="652"/>
                  </a:lnTo>
                  <a:cubicBezTo>
                    <a:pt x="2121" y="645"/>
                    <a:pt x="2131" y="640"/>
                    <a:pt x="2141" y="640"/>
                  </a:cubicBezTo>
                  <a:lnTo>
                    <a:pt x="2157" y="640"/>
                  </a:lnTo>
                  <a:lnTo>
                    <a:pt x="2129" y="652"/>
                  </a:lnTo>
                  <a:lnTo>
                    <a:pt x="2145" y="636"/>
                  </a:lnTo>
                  <a:cubicBezTo>
                    <a:pt x="2153" y="629"/>
                    <a:pt x="2163" y="624"/>
                    <a:pt x="2173" y="624"/>
                  </a:cubicBezTo>
                  <a:lnTo>
                    <a:pt x="2189" y="624"/>
                  </a:lnTo>
                  <a:lnTo>
                    <a:pt x="2161" y="636"/>
                  </a:lnTo>
                  <a:lnTo>
                    <a:pt x="2177" y="620"/>
                  </a:lnTo>
                  <a:cubicBezTo>
                    <a:pt x="2185" y="613"/>
                    <a:pt x="2195" y="608"/>
                    <a:pt x="2205" y="608"/>
                  </a:cubicBezTo>
                  <a:lnTo>
                    <a:pt x="2237" y="608"/>
                  </a:lnTo>
                  <a:lnTo>
                    <a:pt x="2253" y="608"/>
                  </a:lnTo>
                  <a:lnTo>
                    <a:pt x="2225" y="620"/>
                  </a:lnTo>
                  <a:lnTo>
                    <a:pt x="2241" y="604"/>
                  </a:lnTo>
                  <a:lnTo>
                    <a:pt x="2257" y="588"/>
                  </a:lnTo>
                  <a:lnTo>
                    <a:pt x="2273" y="572"/>
                  </a:lnTo>
                  <a:cubicBezTo>
                    <a:pt x="2281" y="565"/>
                    <a:pt x="2291" y="560"/>
                    <a:pt x="2301" y="560"/>
                  </a:cubicBezTo>
                  <a:lnTo>
                    <a:pt x="2317" y="560"/>
                  </a:lnTo>
                  <a:lnTo>
                    <a:pt x="2333" y="560"/>
                  </a:lnTo>
                  <a:lnTo>
                    <a:pt x="2305" y="572"/>
                  </a:lnTo>
                  <a:lnTo>
                    <a:pt x="2321" y="556"/>
                  </a:lnTo>
                  <a:cubicBezTo>
                    <a:pt x="2324" y="553"/>
                    <a:pt x="2328" y="551"/>
                    <a:pt x="2332" y="549"/>
                  </a:cubicBezTo>
                  <a:lnTo>
                    <a:pt x="2364" y="533"/>
                  </a:lnTo>
                  <a:cubicBezTo>
                    <a:pt x="2369" y="530"/>
                    <a:pt x="2375" y="528"/>
                    <a:pt x="2381" y="528"/>
                  </a:cubicBezTo>
                  <a:lnTo>
                    <a:pt x="2397" y="528"/>
                  </a:lnTo>
                  <a:lnTo>
                    <a:pt x="2413" y="528"/>
                  </a:lnTo>
                  <a:lnTo>
                    <a:pt x="2385" y="540"/>
                  </a:lnTo>
                  <a:lnTo>
                    <a:pt x="2401" y="524"/>
                  </a:lnTo>
                  <a:cubicBezTo>
                    <a:pt x="2409" y="517"/>
                    <a:pt x="2419" y="512"/>
                    <a:pt x="2429" y="512"/>
                  </a:cubicBezTo>
                  <a:lnTo>
                    <a:pt x="2445" y="512"/>
                  </a:lnTo>
                  <a:lnTo>
                    <a:pt x="2461" y="512"/>
                  </a:lnTo>
                  <a:lnTo>
                    <a:pt x="2477" y="512"/>
                  </a:lnTo>
                  <a:lnTo>
                    <a:pt x="2449" y="524"/>
                  </a:lnTo>
                  <a:lnTo>
                    <a:pt x="2465" y="508"/>
                  </a:lnTo>
                  <a:cubicBezTo>
                    <a:pt x="2473" y="501"/>
                    <a:pt x="2483" y="496"/>
                    <a:pt x="2493" y="496"/>
                  </a:cubicBezTo>
                  <a:lnTo>
                    <a:pt x="2525" y="496"/>
                  </a:lnTo>
                  <a:lnTo>
                    <a:pt x="2497" y="508"/>
                  </a:lnTo>
                  <a:lnTo>
                    <a:pt x="2513" y="492"/>
                  </a:lnTo>
                  <a:cubicBezTo>
                    <a:pt x="2521" y="485"/>
                    <a:pt x="2531" y="480"/>
                    <a:pt x="2541" y="480"/>
                  </a:cubicBezTo>
                  <a:lnTo>
                    <a:pt x="2557" y="480"/>
                  </a:lnTo>
                  <a:lnTo>
                    <a:pt x="2573" y="480"/>
                  </a:lnTo>
                  <a:lnTo>
                    <a:pt x="2589" y="480"/>
                  </a:lnTo>
                  <a:lnTo>
                    <a:pt x="2561" y="492"/>
                  </a:lnTo>
                  <a:lnTo>
                    <a:pt x="2577" y="476"/>
                  </a:lnTo>
                  <a:lnTo>
                    <a:pt x="2593" y="460"/>
                  </a:lnTo>
                  <a:cubicBezTo>
                    <a:pt x="2601" y="453"/>
                    <a:pt x="2611" y="448"/>
                    <a:pt x="2621" y="448"/>
                  </a:cubicBezTo>
                  <a:lnTo>
                    <a:pt x="2637" y="448"/>
                  </a:lnTo>
                  <a:lnTo>
                    <a:pt x="2620" y="453"/>
                  </a:lnTo>
                  <a:lnTo>
                    <a:pt x="2652" y="437"/>
                  </a:lnTo>
                  <a:cubicBezTo>
                    <a:pt x="2657" y="434"/>
                    <a:pt x="2663" y="432"/>
                    <a:pt x="2669" y="432"/>
                  </a:cubicBezTo>
                  <a:lnTo>
                    <a:pt x="2685" y="432"/>
                  </a:lnTo>
                  <a:lnTo>
                    <a:pt x="2701" y="432"/>
                  </a:lnTo>
                  <a:lnTo>
                    <a:pt x="2666" y="455"/>
                  </a:lnTo>
                  <a:lnTo>
                    <a:pt x="2682" y="423"/>
                  </a:lnTo>
                  <a:cubicBezTo>
                    <a:pt x="2688" y="409"/>
                    <a:pt x="2702" y="400"/>
                    <a:pt x="2717" y="400"/>
                  </a:cubicBezTo>
                  <a:lnTo>
                    <a:pt x="2733" y="400"/>
                  </a:lnTo>
                  <a:lnTo>
                    <a:pt x="2749" y="400"/>
                  </a:lnTo>
                  <a:lnTo>
                    <a:pt x="2765" y="400"/>
                  </a:lnTo>
                  <a:lnTo>
                    <a:pt x="2737" y="412"/>
                  </a:lnTo>
                  <a:lnTo>
                    <a:pt x="2753" y="396"/>
                  </a:lnTo>
                  <a:cubicBezTo>
                    <a:pt x="2756" y="393"/>
                    <a:pt x="2760" y="391"/>
                    <a:pt x="2764" y="389"/>
                  </a:cubicBezTo>
                  <a:lnTo>
                    <a:pt x="2796" y="373"/>
                  </a:lnTo>
                  <a:cubicBezTo>
                    <a:pt x="2801" y="370"/>
                    <a:pt x="2807" y="368"/>
                    <a:pt x="2813" y="368"/>
                  </a:cubicBezTo>
                  <a:lnTo>
                    <a:pt x="2829" y="368"/>
                  </a:lnTo>
                  <a:lnTo>
                    <a:pt x="2801" y="380"/>
                  </a:lnTo>
                  <a:lnTo>
                    <a:pt x="2817" y="364"/>
                  </a:lnTo>
                  <a:cubicBezTo>
                    <a:pt x="2825" y="357"/>
                    <a:pt x="2835" y="352"/>
                    <a:pt x="2845" y="352"/>
                  </a:cubicBezTo>
                  <a:lnTo>
                    <a:pt x="2861" y="352"/>
                  </a:lnTo>
                  <a:lnTo>
                    <a:pt x="2877" y="352"/>
                  </a:lnTo>
                  <a:lnTo>
                    <a:pt x="2849" y="364"/>
                  </a:lnTo>
                  <a:lnTo>
                    <a:pt x="2865" y="348"/>
                  </a:lnTo>
                  <a:cubicBezTo>
                    <a:pt x="2873" y="341"/>
                    <a:pt x="2883" y="336"/>
                    <a:pt x="2893" y="336"/>
                  </a:cubicBezTo>
                  <a:lnTo>
                    <a:pt x="2909" y="336"/>
                  </a:lnTo>
                  <a:lnTo>
                    <a:pt x="2881" y="348"/>
                  </a:lnTo>
                  <a:lnTo>
                    <a:pt x="2897" y="332"/>
                  </a:lnTo>
                  <a:cubicBezTo>
                    <a:pt x="2905" y="325"/>
                    <a:pt x="2915" y="320"/>
                    <a:pt x="2925" y="320"/>
                  </a:cubicBezTo>
                  <a:lnTo>
                    <a:pt x="2957" y="320"/>
                  </a:lnTo>
                  <a:lnTo>
                    <a:pt x="2973" y="320"/>
                  </a:lnTo>
                  <a:lnTo>
                    <a:pt x="2945" y="332"/>
                  </a:lnTo>
                  <a:lnTo>
                    <a:pt x="2961" y="316"/>
                  </a:lnTo>
                  <a:lnTo>
                    <a:pt x="2954" y="327"/>
                  </a:lnTo>
                  <a:lnTo>
                    <a:pt x="2970" y="295"/>
                  </a:lnTo>
                  <a:cubicBezTo>
                    <a:pt x="2976" y="281"/>
                    <a:pt x="2990" y="272"/>
                    <a:pt x="3005" y="272"/>
                  </a:cubicBezTo>
                  <a:lnTo>
                    <a:pt x="3021" y="272"/>
                  </a:lnTo>
                  <a:lnTo>
                    <a:pt x="2993" y="284"/>
                  </a:lnTo>
                  <a:lnTo>
                    <a:pt x="3009" y="268"/>
                  </a:lnTo>
                  <a:cubicBezTo>
                    <a:pt x="3017" y="261"/>
                    <a:pt x="3027" y="256"/>
                    <a:pt x="3037" y="256"/>
                  </a:cubicBezTo>
                  <a:lnTo>
                    <a:pt x="3053" y="256"/>
                  </a:lnTo>
                  <a:lnTo>
                    <a:pt x="3069" y="256"/>
                  </a:lnTo>
                  <a:lnTo>
                    <a:pt x="3052" y="261"/>
                  </a:lnTo>
                  <a:lnTo>
                    <a:pt x="3084" y="245"/>
                  </a:lnTo>
                  <a:cubicBezTo>
                    <a:pt x="3089" y="242"/>
                    <a:pt x="3095" y="240"/>
                    <a:pt x="3101" y="240"/>
                  </a:cubicBezTo>
                  <a:lnTo>
                    <a:pt x="3117" y="240"/>
                  </a:lnTo>
                  <a:lnTo>
                    <a:pt x="3089" y="252"/>
                  </a:lnTo>
                  <a:lnTo>
                    <a:pt x="3105" y="236"/>
                  </a:lnTo>
                  <a:cubicBezTo>
                    <a:pt x="3113" y="229"/>
                    <a:pt x="3123" y="224"/>
                    <a:pt x="3133" y="224"/>
                  </a:cubicBezTo>
                  <a:lnTo>
                    <a:pt x="3149" y="224"/>
                  </a:lnTo>
                  <a:lnTo>
                    <a:pt x="3121" y="236"/>
                  </a:lnTo>
                  <a:lnTo>
                    <a:pt x="3137" y="220"/>
                  </a:lnTo>
                  <a:cubicBezTo>
                    <a:pt x="3145" y="213"/>
                    <a:pt x="3155" y="208"/>
                    <a:pt x="3165" y="208"/>
                  </a:cubicBezTo>
                  <a:lnTo>
                    <a:pt x="3181" y="208"/>
                  </a:lnTo>
                  <a:lnTo>
                    <a:pt x="3197" y="208"/>
                  </a:lnTo>
                  <a:lnTo>
                    <a:pt x="3213" y="208"/>
                  </a:lnTo>
                  <a:lnTo>
                    <a:pt x="3196" y="213"/>
                  </a:lnTo>
                  <a:lnTo>
                    <a:pt x="3228" y="197"/>
                  </a:lnTo>
                  <a:lnTo>
                    <a:pt x="3217" y="204"/>
                  </a:lnTo>
                  <a:lnTo>
                    <a:pt x="3233" y="188"/>
                  </a:lnTo>
                  <a:lnTo>
                    <a:pt x="3226" y="199"/>
                  </a:lnTo>
                  <a:lnTo>
                    <a:pt x="3242" y="167"/>
                  </a:lnTo>
                  <a:cubicBezTo>
                    <a:pt x="3248" y="153"/>
                    <a:pt x="3262" y="144"/>
                    <a:pt x="3277" y="144"/>
                  </a:cubicBezTo>
                  <a:lnTo>
                    <a:pt x="3293" y="144"/>
                  </a:lnTo>
                  <a:lnTo>
                    <a:pt x="3309" y="144"/>
                  </a:lnTo>
                  <a:lnTo>
                    <a:pt x="3325" y="144"/>
                  </a:lnTo>
                  <a:lnTo>
                    <a:pt x="3297" y="156"/>
                  </a:lnTo>
                  <a:lnTo>
                    <a:pt x="3313" y="140"/>
                  </a:lnTo>
                  <a:cubicBezTo>
                    <a:pt x="3321" y="133"/>
                    <a:pt x="3331" y="128"/>
                    <a:pt x="3341" y="128"/>
                  </a:cubicBezTo>
                  <a:lnTo>
                    <a:pt x="3357" y="128"/>
                  </a:lnTo>
                  <a:lnTo>
                    <a:pt x="3389" y="128"/>
                  </a:lnTo>
                  <a:lnTo>
                    <a:pt x="3361" y="140"/>
                  </a:lnTo>
                  <a:lnTo>
                    <a:pt x="3377" y="124"/>
                  </a:lnTo>
                  <a:cubicBezTo>
                    <a:pt x="3385" y="117"/>
                    <a:pt x="3395" y="112"/>
                    <a:pt x="3405" y="112"/>
                  </a:cubicBezTo>
                  <a:lnTo>
                    <a:pt x="3421" y="112"/>
                  </a:lnTo>
                  <a:lnTo>
                    <a:pt x="3393" y="124"/>
                  </a:lnTo>
                  <a:lnTo>
                    <a:pt x="3409" y="108"/>
                  </a:lnTo>
                  <a:lnTo>
                    <a:pt x="3425" y="92"/>
                  </a:lnTo>
                  <a:lnTo>
                    <a:pt x="3441" y="76"/>
                  </a:lnTo>
                  <a:cubicBezTo>
                    <a:pt x="3449" y="69"/>
                    <a:pt x="3459" y="64"/>
                    <a:pt x="3469" y="64"/>
                  </a:cubicBezTo>
                  <a:lnTo>
                    <a:pt x="3485" y="64"/>
                  </a:lnTo>
                  <a:lnTo>
                    <a:pt x="3501" y="64"/>
                  </a:lnTo>
                  <a:lnTo>
                    <a:pt x="3484" y="69"/>
                  </a:lnTo>
                  <a:lnTo>
                    <a:pt x="3516" y="53"/>
                  </a:lnTo>
                  <a:cubicBezTo>
                    <a:pt x="3521" y="50"/>
                    <a:pt x="3527" y="48"/>
                    <a:pt x="3533" y="48"/>
                  </a:cubicBezTo>
                  <a:lnTo>
                    <a:pt x="3549" y="48"/>
                  </a:lnTo>
                  <a:lnTo>
                    <a:pt x="3514" y="71"/>
                  </a:lnTo>
                  <a:lnTo>
                    <a:pt x="3530" y="39"/>
                  </a:lnTo>
                  <a:cubicBezTo>
                    <a:pt x="3536" y="25"/>
                    <a:pt x="3550" y="16"/>
                    <a:pt x="3565" y="16"/>
                  </a:cubicBezTo>
                  <a:lnTo>
                    <a:pt x="3581" y="16"/>
                  </a:lnTo>
                  <a:lnTo>
                    <a:pt x="3597" y="16"/>
                  </a:lnTo>
                  <a:lnTo>
                    <a:pt x="3569" y="28"/>
                  </a:lnTo>
                  <a:lnTo>
                    <a:pt x="3585" y="12"/>
                  </a:lnTo>
                  <a:cubicBezTo>
                    <a:pt x="3593" y="5"/>
                    <a:pt x="3603" y="0"/>
                    <a:pt x="3613" y="0"/>
                  </a:cubicBezTo>
                  <a:lnTo>
                    <a:pt x="3629" y="0"/>
                  </a:lnTo>
                  <a:lnTo>
                    <a:pt x="3645" y="0"/>
                  </a:lnTo>
                  <a:cubicBezTo>
                    <a:pt x="3668" y="0"/>
                    <a:pt x="3685" y="18"/>
                    <a:pt x="3685" y="40"/>
                  </a:cubicBezTo>
                  <a:cubicBezTo>
                    <a:pt x="3685" y="63"/>
                    <a:pt x="3668" y="80"/>
                    <a:pt x="3645" y="80"/>
                  </a:cubicBezTo>
                  <a:lnTo>
                    <a:pt x="3629" y="80"/>
                  </a:lnTo>
                  <a:lnTo>
                    <a:pt x="3613" y="80"/>
                  </a:lnTo>
                  <a:lnTo>
                    <a:pt x="3642" y="69"/>
                  </a:lnTo>
                  <a:lnTo>
                    <a:pt x="3626" y="85"/>
                  </a:lnTo>
                  <a:cubicBezTo>
                    <a:pt x="3618" y="92"/>
                    <a:pt x="3608" y="96"/>
                    <a:pt x="3597" y="96"/>
                  </a:cubicBezTo>
                  <a:lnTo>
                    <a:pt x="3581" y="96"/>
                  </a:lnTo>
                  <a:lnTo>
                    <a:pt x="3565" y="96"/>
                  </a:lnTo>
                  <a:lnTo>
                    <a:pt x="3601" y="74"/>
                  </a:lnTo>
                  <a:lnTo>
                    <a:pt x="3585" y="106"/>
                  </a:lnTo>
                  <a:cubicBezTo>
                    <a:pt x="3578" y="120"/>
                    <a:pt x="3565" y="128"/>
                    <a:pt x="3549" y="128"/>
                  </a:cubicBezTo>
                  <a:lnTo>
                    <a:pt x="3533" y="128"/>
                  </a:lnTo>
                  <a:lnTo>
                    <a:pt x="3551" y="124"/>
                  </a:lnTo>
                  <a:lnTo>
                    <a:pt x="3519" y="140"/>
                  </a:lnTo>
                  <a:cubicBezTo>
                    <a:pt x="3514" y="143"/>
                    <a:pt x="3508" y="144"/>
                    <a:pt x="3501" y="144"/>
                  </a:cubicBezTo>
                  <a:lnTo>
                    <a:pt x="3485" y="144"/>
                  </a:lnTo>
                  <a:lnTo>
                    <a:pt x="3469" y="144"/>
                  </a:lnTo>
                  <a:lnTo>
                    <a:pt x="3498" y="133"/>
                  </a:lnTo>
                  <a:lnTo>
                    <a:pt x="3482" y="149"/>
                  </a:lnTo>
                  <a:lnTo>
                    <a:pt x="3466" y="165"/>
                  </a:lnTo>
                  <a:lnTo>
                    <a:pt x="3450" y="181"/>
                  </a:lnTo>
                  <a:cubicBezTo>
                    <a:pt x="3442" y="188"/>
                    <a:pt x="3432" y="192"/>
                    <a:pt x="3421" y="192"/>
                  </a:cubicBezTo>
                  <a:lnTo>
                    <a:pt x="3405" y="192"/>
                  </a:lnTo>
                  <a:lnTo>
                    <a:pt x="3434" y="181"/>
                  </a:lnTo>
                  <a:lnTo>
                    <a:pt x="3418" y="197"/>
                  </a:lnTo>
                  <a:cubicBezTo>
                    <a:pt x="3410" y="204"/>
                    <a:pt x="3400" y="208"/>
                    <a:pt x="3389" y="208"/>
                  </a:cubicBezTo>
                  <a:lnTo>
                    <a:pt x="3357" y="208"/>
                  </a:lnTo>
                  <a:lnTo>
                    <a:pt x="3341" y="208"/>
                  </a:lnTo>
                  <a:lnTo>
                    <a:pt x="3370" y="197"/>
                  </a:lnTo>
                  <a:lnTo>
                    <a:pt x="3354" y="213"/>
                  </a:lnTo>
                  <a:cubicBezTo>
                    <a:pt x="3346" y="220"/>
                    <a:pt x="3336" y="224"/>
                    <a:pt x="3325" y="224"/>
                  </a:cubicBezTo>
                  <a:lnTo>
                    <a:pt x="3309" y="224"/>
                  </a:lnTo>
                  <a:lnTo>
                    <a:pt x="3293" y="224"/>
                  </a:lnTo>
                  <a:lnTo>
                    <a:pt x="3277" y="224"/>
                  </a:lnTo>
                  <a:lnTo>
                    <a:pt x="3313" y="202"/>
                  </a:lnTo>
                  <a:lnTo>
                    <a:pt x="3297" y="234"/>
                  </a:lnTo>
                  <a:cubicBezTo>
                    <a:pt x="3295" y="238"/>
                    <a:pt x="3293" y="242"/>
                    <a:pt x="3290" y="245"/>
                  </a:cubicBezTo>
                  <a:lnTo>
                    <a:pt x="3274" y="261"/>
                  </a:lnTo>
                  <a:cubicBezTo>
                    <a:pt x="3271" y="264"/>
                    <a:pt x="3267" y="266"/>
                    <a:pt x="3263" y="268"/>
                  </a:cubicBezTo>
                  <a:lnTo>
                    <a:pt x="3231" y="284"/>
                  </a:lnTo>
                  <a:cubicBezTo>
                    <a:pt x="3226" y="287"/>
                    <a:pt x="3220" y="288"/>
                    <a:pt x="3213" y="288"/>
                  </a:cubicBezTo>
                  <a:lnTo>
                    <a:pt x="3197" y="288"/>
                  </a:lnTo>
                  <a:lnTo>
                    <a:pt x="3181" y="288"/>
                  </a:lnTo>
                  <a:lnTo>
                    <a:pt x="3165" y="288"/>
                  </a:lnTo>
                  <a:lnTo>
                    <a:pt x="3194" y="277"/>
                  </a:lnTo>
                  <a:lnTo>
                    <a:pt x="3178" y="293"/>
                  </a:lnTo>
                  <a:cubicBezTo>
                    <a:pt x="3170" y="300"/>
                    <a:pt x="3160" y="304"/>
                    <a:pt x="3149" y="304"/>
                  </a:cubicBezTo>
                  <a:lnTo>
                    <a:pt x="3133" y="304"/>
                  </a:lnTo>
                  <a:lnTo>
                    <a:pt x="3162" y="293"/>
                  </a:lnTo>
                  <a:lnTo>
                    <a:pt x="3146" y="309"/>
                  </a:lnTo>
                  <a:cubicBezTo>
                    <a:pt x="3138" y="316"/>
                    <a:pt x="3128" y="320"/>
                    <a:pt x="3117" y="320"/>
                  </a:cubicBezTo>
                  <a:lnTo>
                    <a:pt x="3101" y="320"/>
                  </a:lnTo>
                  <a:lnTo>
                    <a:pt x="3119" y="316"/>
                  </a:lnTo>
                  <a:lnTo>
                    <a:pt x="3087" y="332"/>
                  </a:lnTo>
                  <a:cubicBezTo>
                    <a:pt x="3082" y="335"/>
                    <a:pt x="3076" y="336"/>
                    <a:pt x="3069" y="336"/>
                  </a:cubicBezTo>
                  <a:lnTo>
                    <a:pt x="3053" y="336"/>
                  </a:lnTo>
                  <a:lnTo>
                    <a:pt x="3037" y="336"/>
                  </a:lnTo>
                  <a:lnTo>
                    <a:pt x="3066" y="325"/>
                  </a:lnTo>
                  <a:lnTo>
                    <a:pt x="3050" y="341"/>
                  </a:lnTo>
                  <a:cubicBezTo>
                    <a:pt x="3042" y="348"/>
                    <a:pt x="3032" y="352"/>
                    <a:pt x="3021" y="352"/>
                  </a:cubicBezTo>
                  <a:lnTo>
                    <a:pt x="3005" y="352"/>
                  </a:lnTo>
                  <a:lnTo>
                    <a:pt x="3041" y="330"/>
                  </a:lnTo>
                  <a:lnTo>
                    <a:pt x="3025" y="362"/>
                  </a:lnTo>
                  <a:cubicBezTo>
                    <a:pt x="3023" y="366"/>
                    <a:pt x="3021" y="370"/>
                    <a:pt x="3018" y="373"/>
                  </a:cubicBezTo>
                  <a:lnTo>
                    <a:pt x="3002" y="389"/>
                  </a:lnTo>
                  <a:cubicBezTo>
                    <a:pt x="2994" y="396"/>
                    <a:pt x="2984" y="400"/>
                    <a:pt x="2973" y="400"/>
                  </a:cubicBezTo>
                  <a:lnTo>
                    <a:pt x="2957" y="400"/>
                  </a:lnTo>
                  <a:lnTo>
                    <a:pt x="2925" y="400"/>
                  </a:lnTo>
                  <a:lnTo>
                    <a:pt x="2954" y="389"/>
                  </a:lnTo>
                  <a:lnTo>
                    <a:pt x="2938" y="405"/>
                  </a:lnTo>
                  <a:cubicBezTo>
                    <a:pt x="2930" y="412"/>
                    <a:pt x="2920" y="416"/>
                    <a:pt x="2909" y="416"/>
                  </a:cubicBezTo>
                  <a:lnTo>
                    <a:pt x="2893" y="416"/>
                  </a:lnTo>
                  <a:lnTo>
                    <a:pt x="2922" y="405"/>
                  </a:lnTo>
                  <a:lnTo>
                    <a:pt x="2906" y="421"/>
                  </a:lnTo>
                  <a:cubicBezTo>
                    <a:pt x="2898" y="428"/>
                    <a:pt x="2888" y="432"/>
                    <a:pt x="2877" y="432"/>
                  </a:cubicBezTo>
                  <a:lnTo>
                    <a:pt x="2861" y="432"/>
                  </a:lnTo>
                  <a:lnTo>
                    <a:pt x="2845" y="432"/>
                  </a:lnTo>
                  <a:lnTo>
                    <a:pt x="2874" y="421"/>
                  </a:lnTo>
                  <a:lnTo>
                    <a:pt x="2858" y="437"/>
                  </a:lnTo>
                  <a:cubicBezTo>
                    <a:pt x="2850" y="444"/>
                    <a:pt x="2840" y="448"/>
                    <a:pt x="2829" y="448"/>
                  </a:cubicBezTo>
                  <a:lnTo>
                    <a:pt x="2813" y="448"/>
                  </a:lnTo>
                  <a:lnTo>
                    <a:pt x="2831" y="444"/>
                  </a:lnTo>
                  <a:lnTo>
                    <a:pt x="2799" y="460"/>
                  </a:lnTo>
                  <a:lnTo>
                    <a:pt x="2810" y="453"/>
                  </a:lnTo>
                  <a:lnTo>
                    <a:pt x="2794" y="469"/>
                  </a:lnTo>
                  <a:cubicBezTo>
                    <a:pt x="2786" y="476"/>
                    <a:pt x="2776" y="480"/>
                    <a:pt x="2765" y="480"/>
                  </a:cubicBezTo>
                  <a:lnTo>
                    <a:pt x="2749" y="480"/>
                  </a:lnTo>
                  <a:lnTo>
                    <a:pt x="2733" y="480"/>
                  </a:lnTo>
                  <a:lnTo>
                    <a:pt x="2717" y="480"/>
                  </a:lnTo>
                  <a:lnTo>
                    <a:pt x="2753" y="458"/>
                  </a:lnTo>
                  <a:lnTo>
                    <a:pt x="2737" y="490"/>
                  </a:lnTo>
                  <a:cubicBezTo>
                    <a:pt x="2730" y="504"/>
                    <a:pt x="2717" y="512"/>
                    <a:pt x="2701" y="512"/>
                  </a:cubicBezTo>
                  <a:lnTo>
                    <a:pt x="2685" y="512"/>
                  </a:lnTo>
                  <a:lnTo>
                    <a:pt x="2669" y="512"/>
                  </a:lnTo>
                  <a:lnTo>
                    <a:pt x="2687" y="508"/>
                  </a:lnTo>
                  <a:lnTo>
                    <a:pt x="2655" y="524"/>
                  </a:lnTo>
                  <a:cubicBezTo>
                    <a:pt x="2650" y="527"/>
                    <a:pt x="2644" y="528"/>
                    <a:pt x="2637" y="528"/>
                  </a:cubicBezTo>
                  <a:lnTo>
                    <a:pt x="2621" y="528"/>
                  </a:lnTo>
                  <a:lnTo>
                    <a:pt x="2650" y="517"/>
                  </a:lnTo>
                  <a:lnTo>
                    <a:pt x="2634" y="533"/>
                  </a:lnTo>
                  <a:lnTo>
                    <a:pt x="2618" y="549"/>
                  </a:lnTo>
                  <a:cubicBezTo>
                    <a:pt x="2610" y="556"/>
                    <a:pt x="2600" y="560"/>
                    <a:pt x="2589" y="560"/>
                  </a:cubicBezTo>
                  <a:lnTo>
                    <a:pt x="2573" y="560"/>
                  </a:lnTo>
                  <a:lnTo>
                    <a:pt x="2557" y="560"/>
                  </a:lnTo>
                  <a:lnTo>
                    <a:pt x="2541" y="560"/>
                  </a:lnTo>
                  <a:lnTo>
                    <a:pt x="2570" y="549"/>
                  </a:lnTo>
                  <a:lnTo>
                    <a:pt x="2554" y="565"/>
                  </a:lnTo>
                  <a:cubicBezTo>
                    <a:pt x="2546" y="572"/>
                    <a:pt x="2536" y="576"/>
                    <a:pt x="2525" y="576"/>
                  </a:cubicBezTo>
                  <a:lnTo>
                    <a:pt x="2493" y="576"/>
                  </a:lnTo>
                  <a:lnTo>
                    <a:pt x="2522" y="565"/>
                  </a:lnTo>
                  <a:lnTo>
                    <a:pt x="2506" y="581"/>
                  </a:lnTo>
                  <a:cubicBezTo>
                    <a:pt x="2498" y="588"/>
                    <a:pt x="2488" y="592"/>
                    <a:pt x="2477" y="592"/>
                  </a:cubicBezTo>
                  <a:lnTo>
                    <a:pt x="2461" y="592"/>
                  </a:lnTo>
                  <a:lnTo>
                    <a:pt x="2445" y="592"/>
                  </a:lnTo>
                  <a:lnTo>
                    <a:pt x="2429" y="592"/>
                  </a:lnTo>
                  <a:lnTo>
                    <a:pt x="2458" y="581"/>
                  </a:lnTo>
                  <a:lnTo>
                    <a:pt x="2442" y="597"/>
                  </a:lnTo>
                  <a:cubicBezTo>
                    <a:pt x="2434" y="604"/>
                    <a:pt x="2424" y="608"/>
                    <a:pt x="2413" y="608"/>
                  </a:cubicBezTo>
                  <a:lnTo>
                    <a:pt x="2397" y="608"/>
                  </a:lnTo>
                  <a:lnTo>
                    <a:pt x="2381" y="608"/>
                  </a:lnTo>
                  <a:lnTo>
                    <a:pt x="2399" y="604"/>
                  </a:lnTo>
                  <a:lnTo>
                    <a:pt x="2367" y="620"/>
                  </a:lnTo>
                  <a:lnTo>
                    <a:pt x="2378" y="613"/>
                  </a:lnTo>
                  <a:lnTo>
                    <a:pt x="2362" y="629"/>
                  </a:lnTo>
                  <a:cubicBezTo>
                    <a:pt x="2354" y="636"/>
                    <a:pt x="2344" y="640"/>
                    <a:pt x="2333" y="640"/>
                  </a:cubicBezTo>
                  <a:lnTo>
                    <a:pt x="2317" y="640"/>
                  </a:lnTo>
                  <a:lnTo>
                    <a:pt x="2301" y="640"/>
                  </a:lnTo>
                  <a:lnTo>
                    <a:pt x="2330" y="629"/>
                  </a:lnTo>
                  <a:lnTo>
                    <a:pt x="2314" y="645"/>
                  </a:lnTo>
                  <a:lnTo>
                    <a:pt x="2298" y="661"/>
                  </a:lnTo>
                  <a:lnTo>
                    <a:pt x="2282" y="677"/>
                  </a:lnTo>
                  <a:cubicBezTo>
                    <a:pt x="2274" y="684"/>
                    <a:pt x="2264" y="688"/>
                    <a:pt x="2253" y="688"/>
                  </a:cubicBezTo>
                  <a:lnTo>
                    <a:pt x="2237" y="688"/>
                  </a:lnTo>
                  <a:lnTo>
                    <a:pt x="2205" y="688"/>
                  </a:lnTo>
                  <a:lnTo>
                    <a:pt x="2234" y="677"/>
                  </a:lnTo>
                  <a:lnTo>
                    <a:pt x="2218" y="693"/>
                  </a:lnTo>
                  <a:cubicBezTo>
                    <a:pt x="2210" y="700"/>
                    <a:pt x="2200" y="704"/>
                    <a:pt x="2189" y="704"/>
                  </a:cubicBezTo>
                  <a:lnTo>
                    <a:pt x="2173" y="704"/>
                  </a:lnTo>
                  <a:lnTo>
                    <a:pt x="2202" y="693"/>
                  </a:lnTo>
                  <a:lnTo>
                    <a:pt x="2186" y="709"/>
                  </a:lnTo>
                  <a:cubicBezTo>
                    <a:pt x="2178" y="716"/>
                    <a:pt x="2168" y="720"/>
                    <a:pt x="2157" y="720"/>
                  </a:cubicBezTo>
                  <a:lnTo>
                    <a:pt x="2141" y="720"/>
                  </a:lnTo>
                  <a:lnTo>
                    <a:pt x="2170" y="709"/>
                  </a:lnTo>
                  <a:lnTo>
                    <a:pt x="2154" y="725"/>
                  </a:lnTo>
                  <a:lnTo>
                    <a:pt x="2138" y="741"/>
                  </a:lnTo>
                  <a:lnTo>
                    <a:pt x="2145" y="730"/>
                  </a:lnTo>
                  <a:lnTo>
                    <a:pt x="2129" y="762"/>
                  </a:lnTo>
                  <a:cubicBezTo>
                    <a:pt x="2125" y="770"/>
                    <a:pt x="2119" y="776"/>
                    <a:pt x="2111" y="780"/>
                  </a:cubicBezTo>
                  <a:lnTo>
                    <a:pt x="2079" y="796"/>
                  </a:lnTo>
                  <a:cubicBezTo>
                    <a:pt x="2074" y="799"/>
                    <a:pt x="2068" y="800"/>
                    <a:pt x="2061" y="800"/>
                  </a:cubicBezTo>
                  <a:lnTo>
                    <a:pt x="2045" y="800"/>
                  </a:lnTo>
                  <a:lnTo>
                    <a:pt x="2029" y="800"/>
                  </a:lnTo>
                  <a:lnTo>
                    <a:pt x="2058" y="789"/>
                  </a:lnTo>
                  <a:lnTo>
                    <a:pt x="2042" y="805"/>
                  </a:lnTo>
                  <a:cubicBezTo>
                    <a:pt x="2034" y="812"/>
                    <a:pt x="2024" y="816"/>
                    <a:pt x="2013" y="816"/>
                  </a:cubicBezTo>
                  <a:lnTo>
                    <a:pt x="1997" y="816"/>
                  </a:lnTo>
                  <a:lnTo>
                    <a:pt x="2026" y="805"/>
                  </a:lnTo>
                  <a:lnTo>
                    <a:pt x="2010" y="821"/>
                  </a:lnTo>
                  <a:cubicBezTo>
                    <a:pt x="2002" y="828"/>
                    <a:pt x="1992" y="832"/>
                    <a:pt x="1981" y="832"/>
                  </a:cubicBezTo>
                  <a:lnTo>
                    <a:pt x="1965" y="832"/>
                  </a:lnTo>
                  <a:lnTo>
                    <a:pt x="1949" y="832"/>
                  </a:lnTo>
                  <a:lnTo>
                    <a:pt x="1978" y="821"/>
                  </a:lnTo>
                  <a:lnTo>
                    <a:pt x="1946" y="853"/>
                  </a:lnTo>
                  <a:cubicBezTo>
                    <a:pt x="1938" y="860"/>
                    <a:pt x="1928" y="864"/>
                    <a:pt x="1917" y="864"/>
                  </a:cubicBezTo>
                  <a:lnTo>
                    <a:pt x="1901" y="864"/>
                  </a:lnTo>
                  <a:lnTo>
                    <a:pt x="1885" y="864"/>
                  </a:lnTo>
                  <a:lnTo>
                    <a:pt x="1869" y="864"/>
                  </a:lnTo>
                  <a:lnTo>
                    <a:pt x="1853" y="864"/>
                  </a:lnTo>
                  <a:lnTo>
                    <a:pt x="1837" y="864"/>
                  </a:lnTo>
                  <a:lnTo>
                    <a:pt x="1866" y="853"/>
                  </a:lnTo>
                  <a:lnTo>
                    <a:pt x="1850" y="869"/>
                  </a:lnTo>
                  <a:lnTo>
                    <a:pt x="1834" y="885"/>
                  </a:lnTo>
                  <a:cubicBezTo>
                    <a:pt x="1831" y="888"/>
                    <a:pt x="1827" y="890"/>
                    <a:pt x="1823" y="892"/>
                  </a:cubicBezTo>
                  <a:lnTo>
                    <a:pt x="1791" y="908"/>
                  </a:lnTo>
                  <a:cubicBezTo>
                    <a:pt x="1786" y="911"/>
                    <a:pt x="1780" y="912"/>
                    <a:pt x="1773" y="912"/>
                  </a:cubicBezTo>
                  <a:lnTo>
                    <a:pt x="1757" y="912"/>
                  </a:lnTo>
                  <a:lnTo>
                    <a:pt x="1741" y="912"/>
                  </a:lnTo>
                  <a:lnTo>
                    <a:pt x="1770" y="901"/>
                  </a:lnTo>
                  <a:lnTo>
                    <a:pt x="1754" y="917"/>
                  </a:lnTo>
                  <a:lnTo>
                    <a:pt x="1738" y="933"/>
                  </a:lnTo>
                  <a:cubicBezTo>
                    <a:pt x="1730" y="940"/>
                    <a:pt x="1720" y="944"/>
                    <a:pt x="1709" y="944"/>
                  </a:cubicBezTo>
                  <a:lnTo>
                    <a:pt x="1693" y="944"/>
                  </a:lnTo>
                  <a:lnTo>
                    <a:pt x="1677" y="944"/>
                  </a:lnTo>
                  <a:lnTo>
                    <a:pt x="1706" y="933"/>
                  </a:lnTo>
                  <a:lnTo>
                    <a:pt x="1690" y="949"/>
                  </a:lnTo>
                  <a:cubicBezTo>
                    <a:pt x="1687" y="952"/>
                    <a:pt x="1683" y="954"/>
                    <a:pt x="1679" y="956"/>
                  </a:cubicBezTo>
                  <a:lnTo>
                    <a:pt x="1647" y="972"/>
                  </a:lnTo>
                  <a:cubicBezTo>
                    <a:pt x="1642" y="975"/>
                    <a:pt x="1636" y="976"/>
                    <a:pt x="1629" y="976"/>
                  </a:cubicBezTo>
                  <a:lnTo>
                    <a:pt x="1613" y="976"/>
                  </a:lnTo>
                  <a:lnTo>
                    <a:pt x="1649" y="954"/>
                  </a:lnTo>
                  <a:lnTo>
                    <a:pt x="1633" y="986"/>
                  </a:lnTo>
                  <a:cubicBezTo>
                    <a:pt x="1626" y="1000"/>
                    <a:pt x="1613" y="1008"/>
                    <a:pt x="1597" y="1008"/>
                  </a:cubicBezTo>
                  <a:lnTo>
                    <a:pt x="1581" y="1008"/>
                  </a:lnTo>
                  <a:lnTo>
                    <a:pt x="1565" y="1008"/>
                  </a:lnTo>
                  <a:lnTo>
                    <a:pt x="1594" y="997"/>
                  </a:lnTo>
                  <a:lnTo>
                    <a:pt x="1578" y="1013"/>
                  </a:lnTo>
                  <a:lnTo>
                    <a:pt x="1562" y="1029"/>
                  </a:lnTo>
                  <a:cubicBezTo>
                    <a:pt x="1554" y="1036"/>
                    <a:pt x="1544" y="1040"/>
                    <a:pt x="1533" y="1040"/>
                  </a:cubicBezTo>
                  <a:lnTo>
                    <a:pt x="1517" y="1040"/>
                  </a:lnTo>
                  <a:lnTo>
                    <a:pt x="1535" y="1036"/>
                  </a:lnTo>
                  <a:lnTo>
                    <a:pt x="1503" y="1052"/>
                  </a:lnTo>
                  <a:cubicBezTo>
                    <a:pt x="1498" y="1055"/>
                    <a:pt x="1492" y="1056"/>
                    <a:pt x="1485" y="1056"/>
                  </a:cubicBezTo>
                  <a:lnTo>
                    <a:pt x="1469" y="1056"/>
                  </a:lnTo>
                  <a:lnTo>
                    <a:pt x="1498" y="1045"/>
                  </a:lnTo>
                  <a:lnTo>
                    <a:pt x="1482" y="1061"/>
                  </a:lnTo>
                  <a:cubicBezTo>
                    <a:pt x="1474" y="1068"/>
                    <a:pt x="1464" y="1072"/>
                    <a:pt x="1453" y="1072"/>
                  </a:cubicBezTo>
                  <a:lnTo>
                    <a:pt x="1437" y="1072"/>
                  </a:lnTo>
                  <a:lnTo>
                    <a:pt x="1421" y="1072"/>
                  </a:lnTo>
                  <a:lnTo>
                    <a:pt x="1450" y="1061"/>
                  </a:lnTo>
                  <a:lnTo>
                    <a:pt x="1434" y="1077"/>
                  </a:lnTo>
                  <a:cubicBezTo>
                    <a:pt x="1426" y="1084"/>
                    <a:pt x="1416" y="1088"/>
                    <a:pt x="1405" y="1088"/>
                  </a:cubicBezTo>
                  <a:lnTo>
                    <a:pt x="1389" y="1088"/>
                  </a:lnTo>
                  <a:lnTo>
                    <a:pt x="1418" y="1077"/>
                  </a:lnTo>
                  <a:lnTo>
                    <a:pt x="1402" y="1093"/>
                  </a:lnTo>
                  <a:cubicBezTo>
                    <a:pt x="1394" y="1100"/>
                    <a:pt x="1384" y="1104"/>
                    <a:pt x="1373" y="1104"/>
                  </a:cubicBezTo>
                  <a:lnTo>
                    <a:pt x="1341" y="1104"/>
                  </a:lnTo>
                  <a:lnTo>
                    <a:pt x="1325" y="1104"/>
                  </a:lnTo>
                  <a:lnTo>
                    <a:pt x="1309" y="1104"/>
                  </a:lnTo>
                  <a:lnTo>
                    <a:pt x="1338" y="1093"/>
                  </a:lnTo>
                  <a:lnTo>
                    <a:pt x="1322" y="1109"/>
                  </a:lnTo>
                  <a:lnTo>
                    <a:pt x="1306" y="1125"/>
                  </a:lnTo>
                  <a:lnTo>
                    <a:pt x="1290" y="1141"/>
                  </a:lnTo>
                  <a:lnTo>
                    <a:pt x="1297" y="1130"/>
                  </a:lnTo>
                  <a:lnTo>
                    <a:pt x="1281" y="1162"/>
                  </a:lnTo>
                  <a:cubicBezTo>
                    <a:pt x="1274" y="1176"/>
                    <a:pt x="1261" y="1184"/>
                    <a:pt x="1245" y="1184"/>
                  </a:cubicBezTo>
                  <a:lnTo>
                    <a:pt x="1229" y="1184"/>
                  </a:lnTo>
                  <a:lnTo>
                    <a:pt x="1197" y="1184"/>
                  </a:lnTo>
                  <a:lnTo>
                    <a:pt x="1226" y="1173"/>
                  </a:lnTo>
                  <a:lnTo>
                    <a:pt x="1210" y="1189"/>
                  </a:lnTo>
                  <a:cubicBezTo>
                    <a:pt x="1202" y="1196"/>
                    <a:pt x="1192" y="1200"/>
                    <a:pt x="1181" y="1200"/>
                  </a:cubicBezTo>
                  <a:lnTo>
                    <a:pt x="1165" y="1200"/>
                  </a:lnTo>
                  <a:lnTo>
                    <a:pt x="1194" y="1189"/>
                  </a:lnTo>
                  <a:lnTo>
                    <a:pt x="1178" y="1205"/>
                  </a:lnTo>
                  <a:cubicBezTo>
                    <a:pt x="1170" y="1212"/>
                    <a:pt x="1160" y="1216"/>
                    <a:pt x="1149" y="1216"/>
                  </a:cubicBezTo>
                  <a:lnTo>
                    <a:pt x="1133" y="1216"/>
                  </a:lnTo>
                  <a:lnTo>
                    <a:pt x="1117" y="1216"/>
                  </a:lnTo>
                  <a:lnTo>
                    <a:pt x="1146" y="1205"/>
                  </a:lnTo>
                  <a:lnTo>
                    <a:pt x="1130" y="1221"/>
                  </a:lnTo>
                  <a:cubicBezTo>
                    <a:pt x="1122" y="1228"/>
                    <a:pt x="1112" y="1232"/>
                    <a:pt x="1101" y="1232"/>
                  </a:cubicBezTo>
                  <a:lnTo>
                    <a:pt x="1085" y="1232"/>
                  </a:lnTo>
                  <a:lnTo>
                    <a:pt x="1053" y="1232"/>
                  </a:lnTo>
                  <a:lnTo>
                    <a:pt x="1091" y="1205"/>
                  </a:lnTo>
                  <a:lnTo>
                    <a:pt x="1075" y="1253"/>
                  </a:lnTo>
                  <a:cubicBezTo>
                    <a:pt x="1073" y="1259"/>
                    <a:pt x="1070" y="1264"/>
                    <a:pt x="1066" y="1269"/>
                  </a:cubicBezTo>
                  <a:lnTo>
                    <a:pt x="1050" y="1285"/>
                  </a:lnTo>
                  <a:lnTo>
                    <a:pt x="1034" y="1301"/>
                  </a:lnTo>
                  <a:cubicBezTo>
                    <a:pt x="1026" y="1308"/>
                    <a:pt x="1016" y="1312"/>
                    <a:pt x="1005" y="1312"/>
                  </a:cubicBezTo>
                  <a:lnTo>
                    <a:pt x="989" y="1312"/>
                  </a:lnTo>
                  <a:lnTo>
                    <a:pt x="973" y="1312"/>
                  </a:lnTo>
                  <a:lnTo>
                    <a:pt x="957" y="1312"/>
                  </a:lnTo>
                  <a:lnTo>
                    <a:pt x="941" y="1312"/>
                  </a:lnTo>
                  <a:lnTo>
                    <a:pt x="959" y="1308"/>
                  </a:lnTo>
                  <a:lnTo>
                    <a:pt x="927" y="1324"/>
                  </a:lnTo>
                  <a:cubicBezTo>
                    <a:pt x="922" y="1327"/>
                    <a:pt x="916" y="1328"/>
                    <a:pt x="909" y="1328"/>
                  </a:cubicBezTo>
                  <a:lnTo>
                    <a:pt x="893" y="1328"/>
                  </a:lnTo>
                  <a:lnTo>
                    <a:pt x="922" y="1317"/>
                  </a:lnTo>
                  <a:lnTo>
                    <a:pt x="906" y="1333"/>
                  </a:lnTo>
                  <a:cubicBezTo>
                    <a:pt x="898" y="1340"/>
                    <a:pt x="888" y="1344"/>
                    <a:pt x="877" y="1344"/>
                  </a:cubicBezTo>
                  <a:lnTo>
                    <a:pt x="861" y="1344"/>
                  </a:lnTo>
                  <a:lnTo>
                    <a:pt x="890" y="1333"/>
                  </a:lnTo>
                  <a:lnTo>
                    <a:pt x="874" y="1349"/>
                  </a:lnTo>
                  <a:cubicBezTo>
                    <a:pt x="866" y="1356"/>
                    <a:pt x="856" y="1360"/>
                    <a:pt x="845" y="1360"/>
                  </a:cubicBezTo>
                  <a:lnTo>
                    <a:pt x="829" y="1360"/>
                  </a:lnTo>
                  <a:lnTo>
                    <a:pt x="858" y="1349"/>
                  </a:lnTo>
                  <a:lnTo>
                    <a:pt x="842" y="1365"/>
                  </a:lnTo>
                  <a:lnTo>
                    <a:pt x="849" y="1354"/>
                  </a:lnTo>
                  <a:lnTo>
                    <a:pt x="833" y="1386"/>
                  </a:lnTo>
                  <a:cubicBezTo>
                    <a:pt x="826" y="1400"/>
                    <a:pt x="813" y="1408"/>
                    <a:pt x="797" y="1408"/>
                  </a:cubicBezTo>
                  <a:lnTo>
                    <a:pt x="765" y="1408"/>
                  </a:lnTo>
                  <a:lnTo>
                    <a:pt x="801" y="1386"/>
                  </a:lnTo>
                  <a:lnTo>
                    <a:pt x="785" y="1418"/>
                  </a:lnTo>
                  <a:cubicBezTo>
                    <a:pt x="778" y="1432"/>
                    <a:pt x="765" y="1440"/>
                    <a:pt x="749" y="1440"/>
                  </a:cubicBezTo>
                  <a:lnTo>
                    <a:pt x="733" y="1440"/>
                  </a:lnTo>
                  <a:lnTo>
                    <a:pt x="717" y="1440"/>
                  </a:lnTo>
                  <a:lnTo>
                    <a:pt x="746" y="1429"/>
                  </a:lnTo>
                  <a:lnTo>
                    <a:pt x="730" y="1445"/>
                  </a:lnTo>
                  <a:lnTo>
                    <a:pt x="714" y="1461"/>
                  </a:lnTo>
                  <a:lnTo>
                    <a:pt x="698" y="1477"/>
                  </a:lnTo>
                  <a:cubicBezTo>
                    <a:pt x="690" y="1484"/>
                    <a:pt x="680" y="1488"/>
                    <a:pt x="669" y="1488"/>
                  </a:cubicBezTo>
                  <a:lnTo>
                    <a:pt x="653" y="1488"/>
                  </a:lnTo>
                  <a:lnTo>
                    <a:pt x="671" y="1484"/>
                  </a:lnTo>
                  <a:lnTo>
                    <a:pt x="639" y="1500"/>
                  </a:lnTo>
                  <a:cubicBezTo>
                    <a:pt x="634" y="1503"/>
                    <a:pt x="628" y="1504"/>
                    <a:pt x="621" y="1504"/>
                  </a:cubicBezTo>
                  <a:lnTo>
                    <a:pt x="605" y="1504"/>
                  </a:lnTo>
                  <a:lnTo>
                    <a:pt x="589" y="1504"/>
                  </a:lnTo>
                  <a:lnTo>
                    <a:pt x="618" y="1493"/>
                  </a:lnTo>
                  <a:lnTo>
                    <a:pt x="602" y="1509"/>
                  </a:lnTo>
                  <a:lnTo>
                    <a:pt x="586" y="1525"/>
                  </a:lnTo>
                  <a:cubicBezTo>
                    <a:pt x="578" y="1532"/>
                    <a:pt x="568" y="1536"/>
                    <a:pt x="557" y="1536"/>
                  </a:cubicBezTo>
                  <a:lnTo>
                    <a:pt x="541" y="1536"/>
                  </a:lnTo>
                  <a:lnTo>
                    <a:pt x="577" y="1514"/>
                  </a:lnTo>
                  <a:lnTo>
                    <a:pt x="561" y="1546"/>
                  </a:lnTo>
                  <a:cubicBezTo>
                    <a:pt x="554" y="1560"/>
                    <a:pt x="541" y="1568"/>
                    <a:pt x="525" y="1568"/>
                  </a:cubicBezTo>
                  <a:lnTo>
                    <a:pt x="509" y="1568"/>
                  </a:lnTo>
                  <a:lnTo>
                    <a:pt x="527" y="1564"/>
                  </a:lnTo>
                  <a:lnTo>
                    <a:pt x="495" y="1580"/>
                  </a:lnTo>
                  <a:lnTo>
                    <a:pt x="506" y="1573"/>
                  </a:lnTo>
                  <a:lnTo>
                    <a:pt x="490" y="1589"/>
                  </a:lnTo>
                  <a:lnTo>
                    <a:pt x="474" y="1605"/>
                  </a:lnTo>
                  <a:cubicBezTo>
                    <a:pt x="466" y="1612"/>
                    <a:pt x="456" y="1616"/>
                    <a:pt x="445" y="1616"/>
                  </a:cubicBezTo>
                  <a:lnTo>
                    <a:pt x="429" y="1616"/>
                  </a:lnTo>
                  <a:lnTo>
                    <a:pt x="413" y="1616"/>
                  </a:lnTo>
                  <a:lnTo>
                    <a:pt x="442" y="1605"/>
                  </a:lnTo>
                  <a:lnTo>
                    <a:pt x="426" y="1621"/>
                  </a:lnTo>
                  <a:lnTo>
                    <a:pt x="410" y="1637"/>
                  </a:lnTo>
                  <a:cubicBezTo>
                    <a:pt x="402" y="1644"/>
                    <a:pt x="392" y="1648"/>
                    <a:pt x="381" y="1648"/>
                  </a:cubicBezTo>
                  <a:lnTo>
                    <a:pt x="365" y="1648"/>
                  </a:lnTo>
                  <a:lnTo>
                    <a:pt x="333" y="1648"/>
                  </a:lnTo>
                  <a:lnTo>
                    <a:pt x="317" y="1648"/>
                  </a:lnTo>
                  <a:lnTo>
                    <a:pt x="346" y="1637"/>
                  </a:lnTo>
                  <a:lnTo>
                    <a:pt x="330" y="1653"/>
                  </a:lnTo>
                  <a:cubicBezTo>
                    <a:pt x="322" y="1660"/>
                    <a:pt x="312" y="1664"/>
                    <a:pt x="301" y="1664"/>
                  </a:cubicBezTo>
                  <a:lnTo>
                    <a:pt x="285" y="1664"/>
                  </a:lnTo>
                  <a:lnTo>
                    <a:pt x="314" y="1653"/>
                  </a:lnTo>
                  <a:lnTo>
                    <a:pt x="298" y="1669"/>
                  </a:lnTo>
                  <a:lnTo>
                    <a:pt x="282" y="1685"/>
                  </a:lnTo>
                  <a:cubicBezTo>
                    <a:pt x="274" y="1692"/>
                    <a:pt x="264" y="1696"/>
                    <a:pt x="253" y="1696"/>
                  </a:cubicBezTo>
                  <a:lnTo>
                    <a:pt x="237" y="1696"/>
                  </a:lnTo>
                  <a:lnTo>
                    <a:pt x="221" y="1696"/>
                  </a:lnTo>
                  <a:lnTo>
                    <a:pt x="189" y="1696"/>
                  </a:lnTo>
                  <a:lnTo>
                    <a:pt x="218" y="1685"/>
                  </a:lnTo>
                  <a:lnTo>
                    <a:pt x="202" y="1701"/>
                  </a:lnTo>
                  <a:lnTo>
                    <a:pt x="186" y="1717"/>
                  </a:lnTo>
                  <a:lnTo>
                    <a:pt x="170" y="1733"/>
                  </a:lnTo>
                  <a:lnTo>
                    <a:pt x="154" y="1749"/>
                  </a:lnTo>
                  <a:lnTo>
                    <a:pt x="138" y="1765"/>
                  </a:lnTo>
                  <a:cubicBezTo>
                    <a:pt x="130" y="1772"/>
                    <a:pt x="120" y="1776"/>
                    <a:pt x="109" y="1776"/>
                  </a:cubicBezTo>
                  <a:lnTo>
                    <a:pt x="93" y="1776"/>
                  </a:lnTo>
                  <a:lnTo>
                    <a:pt x="77" y="1776"/>
                  </a:lnTo>
                  <a:lnTo>
                    <a:pt x="111" y="1759"/>
                  </a:lnTo>
                  <a:lnTo>
                    <a:pt x="79" y="1807"/>
                  </a:lnTo>
                  <a:cubicBezTo>
                    <a:pt x="66" y="1825"/>
                    <a:pt x="42" y="1830"/>
                    <a:pt x="23" y="1818"/>
                  </a:cubicBezTo>
                  <a:cubicBezTo>
                    <a:pt x="5" y="1805"/>
                    <a:pt x="0" y="1781"/>
                    <a:pt x="12" y="1762"/>
                  </a:cubicBezTo>
                  <a:close/>
                </a:path>
              </a:pathLst>
            </a:custGeom>
            <a:grpFill/>
            <a:ln w="6350" cap="flat">
              <a:solidFill>
                <a:srgbClr val="51118E"/>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31" name="Freeform 16">
              <a:extLst>
                <a:ext uri="{FF2B5EF4-FFF2-40B4-BE49-F238E27FC236}">
                  <a16:creationId xmlns:a16="http://schemas.microsoft.com/office/drawing/2014/main" id="{7D741D18-3075-4963-B664-7719B696481B}"/>
                </a:ext>
              </a:extLst>
            </p:cNvPr>
            <p:cNvSpPr>
              <a:spLocks/>
            </p:cNvSpPr>
            <p:nvPr/>
          </p:nvSpPr>
          <p:spPr bwMode="auto">
            <a:xfrm>
              <a:off x="6327272" y="3764552"/>
              <a:ext cx="968556" cy="540944"/>
            </a:xfrm>
            <a:custGeom>
              <a:avLst/>
              <a:gdLst>
                <a:gd name="T0" fmla="*/ 141 w 3685"/>
                <a:gd name="T1" fmla="*/ 1552 h 1718"/>
                <a:gd name="T2" fmla="*/ 253 w 3685"/>
                <a:gd name="T3" fmla="*/ 1520 h 1718"/>
                <a:gd name="T4" fmla="*/ 365 w 3685"/>
                <a:gd name="T5" fmla="*/ 1456 h 1718"/>
                <a:gd name="T6" fmla="*/ 461 w 3685"/>
                <a:gd name="T7" fmla="*/ 1408 h 1718"/>
                <a:gd name="T8" fmla="*/ 573 w 3685"/>
                <a:gd name="T9" fmla="*/ 1360 h 1718"/>
                <a:gd name="T10" fmla="*/ 657 w 3685"/>
                <a:gd name="T11" fmla="*/ 1292 h 1718"/>
                <a:gd name="T12" fmla="*/ 813 w 3685"/>
                <a:gd name="T13" fmla="*/ 1232 h 1718"/>
                <a:gd name="T14" fmla="*/ 892 w 3685"/>
                <a:gd name="T15" fmla="*/ 1189 h 1718"/>
                <a:gd name="T16" fmla="*/ 1005 w 3685"/>
                <a:gd name="T17" fmla="*/ 1136 h 1718"/>
                <a:gd name="T18" fmla="*/ 1089 w 3685"/>
                <a:gd name="T19" fmla="*/ 1084 h 1718"/>
                <a:gd name="T20" fmla="*/ 1196 w 3685"/>
                <a:gd name="T21" fmla="*/ 994 h 1718"/>
                <a:gd name="T22" fmla="*/ 1297 w 3685"/>
                <a:gd name="T23" fmla="*/ 956 h 1718"/>
                <a:gd name="T24" fmla="*/ 1425 w 3685"/>
                <a:gd name="T25" fmla="*/ 892 h 1718"/>
                <a:gd name="T26" fmla="*/ 1549 w 3685"/>
                <a:gd name="T27" fmla="*/ 848 h 1718"/>
                <a:gd name="T28" fmla="*/ 1644 w 3685"/>
                <a:gd name="T29" fmla="*/ 789 h 1718"/>
                <a:gd name="T30" fmla="*/ 1773 w 3685"/>
                <a:gd name="T31" fmla="*/ 752 h 1718"/>
                <a:gd name="T32" fmla="*/ 1885 w 3685"/>
                <a:gd name="T33" fmla="*/ 688 h 1718"/>
                <a:gd name="T34" fmla="*/ 1997 w 3685"/>
                <a:gd name="T35" fmla="*/ 656 h 1718"/>
                <a:gd name="T36" fmla="*/ 2173 w 3685"/>
                <a:gd name="T37" fmla="*/ 656 h 1718"/>
                <a:gd name="T38" fmla="*/ 2285 w 3685"/>
                <a:gd name="T39" fmla="*/ 608 h 1718"/>
                <a:gd name="T40" fmla="*/ 2385 w 3685"/>
                <a:gd name="T41" fmla="*/ 588 h 1718"/>
                <a:gd name="T42" fmla="*/ 2529 w 3685"/>
                <a:gd name="T43" fmla="*/ 556 h 1718"/>
                <a:gd name="T44" fmla="*/ 2669 w 3685"/>
                <a:gd name="T45" fmla="*/ 496 h 1718"/>
                <a:gd name="T46" fmla="*/ 2765 w 3685"/>
                <a:gd name="T47" fmla="*/ 448 h 1718"/>
                <a:gd name="T48" fmla="*/ 2858 w 3685"/>
                <a:gd name="T49" fmla="*/ 423 h 1718"/>
                <a:gd name="T50" fmla="*/ 2961 w 3685"/>
                <a:gd name="T51" fmla="*/ 316 h 1718"/>
                <a:gd name="T52" fmla="*/ 3073 w 3685"/>
                <a:gd name="T53" fmla="*/ 268 h 1718"/>
                <a:gd name="T54" fmla="*/ 3213 w 3685"/>
                <a:gd name="T55" fmla="*/ 208 h 1718"/>
                <a:gd name="T56" fmla="*/ 3313 w 3685"/>
                <a:gd name="T57" fmla="*/ 188 h 1718"/>
                <a:gd name="T58" fmla="*/ 3437 w 3685"/>
                <a:gd name="T59" fmla="*/ 80 h 1718"/>
                <a:gd name="T60" fmla="*/ 3549 w 3685"/>
                <a:gd name="T61" fmla="*/ 32 h 1718"/>
                <a:gd name="T62" fmla="*/ 3645 w 3685"/>
                <a:gd name="T63" fmla="*/ 80 h 1718"/>
                <a:gd name="T64" fmla="*/ 3551 w 3685"/>
                <a:gd name="T65" fmla="*/ 108 h 1718"/>
                <a:gd name="T66" fmla="*/ 3450 w 3685"/>
                <a:gd name="T67" fmla="*/ 165 h 1718"/>
                <a:gd name="T68" fmla="*/ 3325 w 3685"/>
                <a:gd name="T69" fmla="*/ 256 h 1718"/>
                <a:gd name="T70" fmla="*/ 3226 w 3685"/>
                <a:gd name="T71" fmla="*/ 277 h 1718"/>
                <a:gd name="T72" fmla="*/ 3069 w 3685"/>
                <a:gd name="T73" fmla="*/ 336 h 1718"/>
                <a:gd name="T74" fmla="*/ 3009 w 3685"/>
                <a:gd name="T75" fmla="*/ 378 h 1718"/>
                <a:gd name="T76" fmla="*/ 2877 w 3685"/>
                <a:gd name="T77" fmla="*/ 512 h 1718"/>
                <a:gd name="T78" fmla="*/ 2778 w 3685"/>
                <a:gd name="T79" fmla="*/ 533 h 1718"/>
                <a:gd name="T80" fmla="*/ 2666 w 3685"/>
                <a:gd name="T81" fmla="*/ 565 h 1718"/>
                <a:gd name="T82" fmla="*/ 2541 w 3685"/>
                <a:gd name="T83" fmla="*/ 640 h 1718"/>
                <a:gd name="T84" fmla="*/ 2397 w 3685"/>
                <a:gd name="T85" fmla="*/ 656 h 1718"/>
                <a:gd name="T86" fmla="*/ 2298 w 3685"/>
                <a:gd name="T87" fmla="*/ 677 h 1718"/>
                <a:gd name="T88" fmla="*/ 2141 w 3685"/>
                <a:gd name="T89" fmla="*/ 736 h 1718"/>
                <a:gd name="T90" fmla="*/ 2010 w 3685"/>
                <a:gd name="T91" fmla="*/ 741 h 1718"/>
                <a:gd name="T92" fmla="*/ 1898 w 3685"/>
                <a:gd name="T93" fmla="*/ 757 h 1718"/>
                <a:gd name="T94" fmla="*/ 1741 w 3685"/>
                <a:gd name="T95" fmla="*/ 832 h 1718"/>
                <a:gd name="T96" fmla="*/ 1629 w 3685"/>
                <a:gd name="T97" fmla="*/ 880 h 1718"/>
                <a:gd name="T98" fmla="*/ 1562 w 3685"/>
                <a:gd name="T99" fmla="*/ 933 h 1718"/>
                <a:gd name="T100" fmla="*/ 1450 w 3685"/>
                <a:gd name="T101" fmla="*/ 981 h 1718"/>
                <a:gd name="T102" fmla="*/ 1309 w 3685"/>
                <a:gd name="T103" fmla="*/ 1040 h 1718"/>
                <a:gd name="T104" fmla="*/ 1197 w 3685"/>
                <a:gd name="T105" fmla="*/ 1104 h 1718"/>
                <a:gd name="T106" fmla="*/ 1101 w 3685"/>
                <a:gd name="T107" fmla="*/ 1168 h 1718"/>
                <a:gd name="T108" fmla="*/ 1018 w 3685"/>
                <a:gd name="T109" fmla="*/ 1221 h 1718"/>
                <a:gd name="T110" fmla="*/ 922 w 3685"/>
                <a:gd name="T111" fmla="*/ 1269 h 1718"/>
                <a:gd name="T112" fmla="*/ 815 w 3685"/>
                <a:gd name="T113" fmla="*/ 1308 h 1718"/>
                <a:gd name="T114" fmla="*/ 669 w 3685"/>
                <a:gd name="T115" fmla="*/ 1360 h 1718"/>
                <a:gd name="T116" fmla="*/ 593 w 3685"/>
                <a:gd name="T117" fmla="*/ 1418 h 1718"/>
                <a:gd name="T118" fmla="*/ 474 w 3685"/>
                <a:gd name="T119" fmla="*/ 1493 h 1718"/>
                <a:gd name="T120" fmla="*/ 317 w 3685"/>
                <a:gd name="T121" fmla="*/ 1536 h 1718"/>
                <a:gd name="T122" fmla="*/ 221 w 3685"/>
                <a:gd name="T123" fmla="*/ 1600 h 1718"/>
                <a:gd name="T124" fmla="*/ 154 w 3685"/>
                <a:gd name="T125" fmla="*/ 1621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5" h="1718">
                  <a:moveTo>
                    <a:pt x="28" y="1637"/>
                  </a:moveTo>
                  <a:lnTo>
                    <a:pt x="60" y="1621"/>
                  </a:lnTo>
                  <a:lnTo>
                    <a:pt x="49" y="1628"/>
                  </a:lnTo>
                  <a:lnTo>
                    <a:pt x="65" y="1612"/>
                  </a:lnTo>
                  <a:lnTo>
                    <a:pt x="58" y="1623"/>
                  </a:lnTo>
                  <a:lnTo>
                    <a:pt x="74" y="1591"/>
                  </a:lnTo>
                  <a:cubicBezTo>
                    <a:pt x="76" y="1587"/>
                    <a:pt x="78" y="1583"/>
                    <a:pt x="81" y="1580"/>
                  </a:cubicBezTo>
                  <a:lnTo>
                    <a:pt x="97" y="1564"/>
                  </a:lnTo>
                  <a:cubicBezTo>
                    <a:pt x="105" y="1557"/>
                    <a:pt x="115" y="1552"/>
                    <a:pt x="125" y="1552"/>
                  </a:cubicBezTo>
                  <a:lnTo>
                    <a:pt x="141" y="1552"/>
                  </a:lnTo>
                  <a:lnTo>
                    <a:pt x="113" y="1564"/>
                  </a:lnTo>
                  <a:lnTo>
                    <a:pt x="129" y="1548"/>
                  </a:lnTo>
                  <a:cubicBezTo>
                    <a:pt x="137" y="1541"/>
                    <a:pt x="147" y="1536"/>
                    <a:pt x="157" y="1536"/>
                  </a:cubicBezTo>
                  <a:lnTo>
                    <a:pt x="173" y="1536"/>
                  </a:lnTo>
                  <a:lnTo>
                    <a:pt x="145" y="1548"/>
                  </a:lnTo>
                  <a:lnTo>
                    <a:pt x="161" y="1532"/>
                  </a:lnTo>
                  <a:cubicBezTo>
                    <a:pt x="169" y="1525"/>
                    <a:pt x="179" y="1520"/>
                    <a:pt x="189" y="1520"/>
                  </a:cubicBezTo>
                  <a:lnTo>
                    <a:pt x="221" y="1520"/>
                  </a:lnTo>
                  <a:lnTo>
                    <a:pt x="237" y="1520"/>
                  </a:lnTo>
                  <a:lnTo>
                    <a:pt x="253" y="1520"/>
                  </a:lnTo>
                  <a:lnTo>
                    <a:pt x="218" y="1543"/>
                  </a:lnTo>
                  <a:lnTo>
                    <a:pt x="234" y="1511"/>
                  </a:lnTo>
                  <a:cubicBezTo>
                    <a:pt x="240" y="1497"/>
                    <a:pt x="254" y="1488"/>
                    <a:pt x="269" y="1488"/>
                  </a:cubicBezTo>
                  <a:lnTo>
                    <a:pt x="285" y="1488"/>
                  </a:lnTo>
                  <a:lnTo>
                    <a:pt x="250" y="1511"/>
                  </a:lnTo>
                  <a:lnTo>
                    <a:pt x="266" y="1479"/>
                  </a:lnTo>
                  <a:cubicBezTo>
                    <a:pt x="272" y="1465"/>
                    <a:pt x="286" y="1456"/>
                    <a:pt x="301" y="1456"/>
                  </a:cubicBezTo>
                  <a:lnTo>
                    <a:pt x="317" y="1456"/>
                  </a:lnTo>
                  <a:lnTo>
                    <a:pt x="333" y="1456"/>
                  </a:lnTo>
                  <a:lnTo>
                    <a:pt x="365" y="1456"/>
                  </a:lnTo>
                  <a:lnTo>
                    <a:pt x="381" y="1456"/>
                  </a:lnTo>
                  <a:lnTo>
                    <a:pt x="353" y="1468"/>
                  </a:lnTo>
                  <a:lnTo>
                    <a:pt x="369" y="1452"/>
                  </a:lnTo>
                  <a:cubicBezTo>
                    <a:pt x="377" y="1445"/>
                    <a:pt x="387" y="1440"/>
                    <a:pt x="397" y="1440"/>
                  </a:cubicBezTo>
                  <a:lnTo>
                    <a:pt x="413" y="1440"/>
                  </a:lnTo>
                  <a:lnTo>
                    <a:pt x="429" y="1440"/>
                  </a:lnTo>
                  <a:lnTo>
                    <a:pt x="401" y="1452"/>
                  </a:lnTo>
                  <a:lnTo>
                    <a:pt x="417" y="1436"/>
                  </a:lnTo>
                  <a:lnTo>
                    <a:pt x="433" y="1420"/>
                  </a:lnTo>
                  <a:cubicBezTo>
                    <a:pt x="441" y="1413"/>
                    <a:pt x="451" y="1408"/>
                    <a:pt x="461" y="1408"/>
                  </a:cubicBezTo>
                  <a:lnTo>
                    <a:pt x="477" y="1408"/>
                  </a:lnTo>
                  <a:lnTo>
                    <a:pt x="460" y="1413"/>
                  </a:lnTo>
                  <a:lnTo>
                    <a:pt x="492" y="1397"/>
                  </a:lnTo>
                  <a:cubicBezTo>
                    <a:pt x="497" y="1394"/>
                    <a:pt x="503" y="1392"/>
                    <a:pt x="509" y="1392"/>
                  </a:cubicBezTo>
                  <a:lnTo>
                    <a:pt x="525" y="1392"/>
                  </a:lnTo>
                  <a:lnTo>
                    <a:pt x="541" y="1392"/>
                  </a:lnTo>
                  <a:lnTo>
                    <a:pt x="506" y="1415"/>
                  </a:lnTo>
                  <a:lnTo>
                    <a:pt x="522" y="1383"/>
                  </a:lnTo>
                  <a:cubicBezTo>
                    <a:pt x="528" y="1369"/>
                    <a:pt x="542" y="1360"/>
                    <a:pt x="557" y="1360"/>
                  </a:cubicBezTo>
                  <a:lnTo>
                    <a:pt x="573" y="1360"/>
                  </a:lnTo>
                  <a:lnTo>
                    <a:pt x="589" y="1360"/>
                  </a:lnTo>
                  <a:lnTo>
                    <a:pt x="552" y="1388"/>
                  </a:lnTo>
                  <a:lnTo>
                    <a:pt x="568" y="1340"/>
                  </a:lnTo>
                  <a:cubicBezTo>
                    <a:pt x="568" y="1338"/>
                    <a:pt x="569" y="1336"/>
                    <a:pt x="570" y="1335"/>
                  </a:cubicBezTo>
                  <a:lnTo>
                    <a:pt x="586" y="1303"/>
                  </a:lnTo>
                  <a:cubicBezTo>
                    <a:pt x="592" y="1289"/>
                    <a:pt x="606" y="1280"/>
                    <a:pt x="621" y="1280"/>
                  </a:cubicBezTo>
                  <a:lnTo>
                    <a:pt x="653" y="1280"/>
                  </a:lnTo>
                  <a:lnTo>
                    <a:pt x="669" y="1280"/>
                  </a:lnTo>
                  <a:lnTo>
                    <a:pt x="685" y="1280"/>
                  </a:lnTo>
                  <a:lnTo>
                    <a:pt x="657" y="1292"/>
                  </a:lnTo>
                  <a:lnTo>
                    <a:pt x="673" y="1276"/>
                  </a:lnTo>
                  <a:lnTo>
                    <a:pt x="689" y="1260"/>
                  </a:lnTo>
                  <a:cubicBezTo>
                    <a:pt x="697" y="1253"/>
                    <a:pt x="707" y="1248"/>
                    <a:pt x="717" y="1248"/>
                  </a:cubicBezTo>
                  <a:lnTo>
                    <a:pt x="733" y="1248"/>
                  </a:lnTo>
                  <a:lnTo>
                    <a:pt x="749" y="1248"/>
                  </a:lnTo>
                  <a:lnTo>
                    <a:pt x="765" y="1248"/>
                  </a:lnTo>
                  <a:lnTo>
                    <a:pt x="748" y="1253"/>
                  </a:lnTo>
                  <a:lnTo>
                    <a:pt x="780" y="1237"/>
                  </a:lnTo>
                  <a:cubicBezTo>
                    <a:pt x="785" y="1234"/>
                    <a:pt x="791" y="1232"/>
                    <a:pt x="797" y="1232"/>
                  </a:cubicBezTo>
                  <a:lnTo>
                    <a:pt x="813" y="1232"/>
                  </a:lnTo>
                  <a:lnTo>
                    <a:pt x="829" y="1232"/>
                  </a:lnTo>
                  <a:lnTo>
                    <a:pt x="801" y="1244"/>
                  </a:lnTo>
                  <a:lnTo>
                    <a:pt x="817" y="1228"/>
                  </a:lnTo>
                  <a:cubicBezTo>
                    <a:pt x="825" y="1221"/>
                    <a:pt x="835" y="1216"/>
                    <a:pt x="845" y="1216"/>
                  </a:cubicBezTo>
                  <a:lnTo>
                    <a:pt x="861" y="1216"/>
                  </a:lnTo>
                  <a:lnTo>
                    <a:pt x="877" y="1216"/>
                  </a:lnTo>
                  <a:lnTo>
                    <a:pt x="849" y="1228"/>
                  </a:lnTo>
                  <a:lnTo>
                    <a:pt x="865" y="1212"/>
                  </a:lnTo>
                  <a:lnTo>
                    <a:pt x="881" y="1196"/>
                  </a:lnTo>
                  <a:cubicBezTo>
                    <a:pt x="884" y="1193"/>
                    <a:pt x="888" y="1191"/>
                    <a:pt x="892" y="1189"/>
                  </a:cubicBezTo>
                  <a:lnTo>
                    <a:pt x="924" y="1173"/>
                  </a:lnTo>
                  <a:cubicBezTo>
                    <a:pt x="929" y="1170"/>
                    <a:pt x="935" y="1168"/>
                    <a:pt x="941" y="1168"/>
                  </a:cubicBezTo>
                  <a:lnTo>
                    <a:pt x="957" y="1168"/>
                  </a:lnTo>
                  <a:lnTo>
                    <a:pt x="929" y="1180"/>
                  </a:lnTo>
                  <a:lnTo>
                    <a:pt x="945" y="1164"/>
                  </a:lnTo>
                  <a:cubicBezTo>
                    <a:pt x="953" y="1157"/>
                    <a:pt x="963" y="1152"/>
                    <a:pt x="973" y="1152"/>
                  </a:cubicBezTo>
                  <a:lnTo>
                    <a:pt x="989" y="1152"/>
                  </a:lnTo>
                  <a:lnTo>
                    <a:pt x="961" y="1164"/>
                  </a:lnTo>
                  <a:lnTo>
                    <a:pt x="977" y="1148"/>
                  </a:lnTo>
                  <a:cubicBezTo>
                    <a:pt x="985" y="1141"/>
                    <a:pt x="995" y="1136"/>
                    <a:pt x="1005" y="1136"/>
                  </a:cubicBezTo>
                  <a:lnTo>
                    <a:pt x="1021" y="1136"/>
                  </a:lnTo>
                  <a:lnTo>
                    <a:pt x="993" y="1148"/>
                  </a:lnTo>
                  <a:lnTo>
                    <a:pt x="1009" y="1132"/>
                  </a:lnTo>
                  <a:lnTo>
                    <a:pt x="1025" y="1116"/>
                  </a:lnTo>
                  <a:cubicBezTo>
                    <a:pt x="1028" y="1113"/>
                    <a:pt x="1032" y="1111"/>
                    <a:pt x="1036" y="1109"/>
                  </a:cubicBezTo>
                  <a:lnTo>
                    <a:pt x="1068" y="1093"/>
                  </a:lnTo>
                  <a:cubicBezTo>
                    <a:pt x="1073" y="1090"/>
                    <a:pt x="1079" y="1088"/>
                    <a:pt x="1085" y="1088"/>
                  </a:cubicBezTo>
                  <a:lnTo>
                    <a:pt x="1101" y="1088"/>
                  </a:lnTo>
                  <a:lnTo>
                    <a:pt x="1073" y="1100"/>
                  </a:lnTo>
                  <a:lnTo>
                    <a:pt x="1089" y="1084"/>
                  </a:lnTo>
                  <a:cubicBezTo>
                    <a:pt x="1097" y="1077"/>
                    <a:pt x="1107" y="1072"/>
                    <a:pt x="1117" y="1072"/>
                  </a:cubicBezTo>
                  <a:lnTo>
                    <a:pt x="1133" y="1072"/>
                  </a:lnTo>
                  <a:lnTo>
                    <a:pt x="1105" y="1084"/>
                  </a:lnTo>
                  <a:lnTo>
                    <a:pt x="1121" y="1068"/>
                  </a:lnTo>
                  <a:lnTo>
                    <a:pt x="1137" y="1052"/>
                  </a:lnTo>
                  <a:lnTo>
                    <a:pt x="1153" y="1036"/>
                  </a:lnTo>
                  <a:cubicBezTo>
                    <a:pt x="1161" y="1029"/>
                    <a:pt x="1171" y="1024"/>
                    <a:pt x="1181" y="1024"/>
                  </a:cubicBezTo>
                  <a:lnTo>
                    <a:pt x="1197" y="1024"/>
                  </a:lnTo>
                  <a:lnTo>
                    <a:pt x="1164" y="1042"/>
                  </a:lnTo>
                  <a:lnTo>
                    <a:pt x="1196" y="994"/>
                  </a:lnTo>
                  <a:cubicBezTo>
                    <a:pt x="1204" y="983"/>
                    <a:pt x="1216" y="976"/>
                    <a:pt x="1229" y="976"/>
                  </a:cubicBezTo>
                  <a:lnTo>
                    <a:pt x="1245" y="976"/>
                  </a:lnTo>
                  <a:lnTo>
                    <a:pt x="1261" y="976"/>
                  </a:lnTo>
                  <a:lnTo>
                    <a:pt x="1233" y="988"/>
                  </a:lnTo>
                  <a:lnTo>
                    <a:pt x="1249" y="972"/>
                  </a:lnTo>
                  <a:cubicBezTo>
                    <a:pt x="1257" y="965"/>
                    <a:pt x="1267" y="960"/>
                    <a:pt x="1277" y="960"/>
                  </a:cubicBezTo>
                  <a:lnTo>
                    <a:pt x="1293" y="960"/>
                  </a:lnTo>
                  <a:lnTo>
                    <a:pt x="1309" y="960"/>
                  </a:lnTo>
                  <a:lnTo>
                    <a:pt x="1281" y="972"/>
                  </a:lnTo>
                  <a:lnTo>
                    <a:pt x="1297" y="956"/>
                  </a:lnTo>
                  <a:cubicBezTo>
                    <a:pt x="1305" y="949"/>
                    <a:pt x="1315" y="944"/>
                    <a:pt x="1325" y="944"/>
                  </a:cubicBezTo>
                  <a:lnTo>
                    <a:pt x="1341" y="944"/>
                  </a:lnTo>
                  <a:lnTo>
                    <a:pt x="1373" y="944"/>
                  </a:lnTo>
                  <a:lnTo>
                    <a:pt x="1389" y="944"/>
                  </a:lnTo>
                  <a:lnTo>
                    <a:pt x="1405" y="944"/>
                  </a:lnTo>
                  <a:lnTo>
                    <a:pt x="1370" y="967"/>
                  </a:lnTo>
                  <a:lnTo>
                    <a:pt x="1386" y="935"/>
                  </a:lnTo>
                  <a:cubicBezTo>
                    <a:pt x="1388" y="931"/>
                    <a:pt x="1390" y="927"/>
                    <a:pt x="1393" y="924"/>
                  </a:cubicBezTo>
                  <a:lnTo>
                    <a:pt x="1409" y="908"/>
                  </a:lnTo>
                  <a:lnTo>
                    <a:pt x="1425" y="892"/>
                  </a:lnTo>
                  <a:cubicBezTo>
                    <a:pt x="1433" y="885"/>
                    <a:pt x="1443" y="880"/>
                    <a:pt x="1453" y="880"/>
                  </a:cubicBezTo>
                  <a:lnTo>
                    <a:pt x="1469" y="880"/>
                  </a:lnTo>
                  <a:lnTo>
                    <a:pt x="1485" y="880"/>
                  </a:lnTo>
                  <a:lnTo>
                    <a:pt x="1468" y="885"/>
                  </a:lnTo>
                  <a:lnTo>
                    <a:pt x="1500" y="869"/>
                  </a:lnTo>
                  <a:cubicBezTo>
                    <a:pt x="1505" y="866"/>
                    <a:pt x="1511" y="864"/>
                    <a:pt x="1517" y="864"/>
                  </a:cubicBezTo>
                  <a:lnTo>
                    <a:pt x="1533" y="864"/>
                  </a:lnTo>
                  <a:lnTo>
                    <a:pt x="1505" y="876"/>
                  </a:lnTo>
                  <a:lnTo>
                    <a:pt x="1521" y="860"/>
                  </a:lnTo>
                  <a:cubicBezTo>
                    <a:pt x="1529" y="853"/>
                    <a:pt x="1539" y="848"/>
                    <a:pt x="1549" y="848"/>
                  </a:cubicBezTo>
                  <a:lnTo>
                    <a:pt x="1565" y="848"/>
                  </a:lnTo>
                  <a:lnTo>
                    <a:pt x="1530" y="871"/>
                  </a:lnTo>
                  <a:lnTo>
                    <a:pt x="1546" y="839"/>
                  </a:lnTo>
                  <a:cubicBezTo>
                    <a:pt x="1548" y="835"/>
                    <a:pt x="1550" y="831"/>
                    <a:pt x="1553" y="828"/>
                  </a:cubicBezTo>
                  <a:lnTo>
                    <a:pt x="1569" y="812"/>
                  </a:lnTo>
                  <a:cubicBezTo>
                    <a:pt x="1577" y="805"/>
                    <a:pt x="1587" y="800"/>
                    <a:pt x="1597" y="800"/>
                  </a:cubicBezTo>
                  <a:lnTo>
                    <a:pt x="1613" y="800"/>
                  </a:lnTo>
                  <a:lnTo>
                    <a:pt x="1629" y="800"/>
                  </a:lnTo>
                  <a:lnTo>
                    <a:pt x="1612" y="805"/>
                  </a:lnTo>
                  <a:lnTo>
                    <a:pt x="1644" y="789"/>
                  </a:lnTo>
                  <a:cubicBezTo>
                    <a:pt x="1649" y="786"/>
                    <a:pt x="1655" y="784"/>
                    <a:pt x="1661" y="784"/>
                  </a:cubicBezTo>
                  <a:lnTo>
                    <a:pt x="1677" y="784"/>
                  </a:lnTo>
                  <a:lnTo>
                    <a:pt x="1693" y="784"/>
                  </a:lnTo>
                  <a:lnTo>
                    <a:pt x="1709" y="784"/>
                  </a:lnTo>
                  <a:lnTo>
                    <a:pt x="1681" y="796"/>
                  </a:lnTo>
                  <a:lnTo>
                    <a:pt x="1697" y="780"/>
                  </a:lnTo>
                  <a:lnTo>
                    <a:pt x="1713" y="764"/>
                  </a:lnTo>
                  <a:cubicBezTo>
                    <a:pt x="1721" y="757"/>
                    <a:pt x="1731" y="752"/>
                    <a:pt x="1741" y="752"/>
                  </a:cubicBezTo>
                  <a:lnTo>
                    <a:pt x="1757" y="752"/>
                  </a:lnTo>
                  <a:lnTo>
                    <a:pt x="1773" y="752"/>
                  </a:lnTo>
                  <a:lnTo>
                    <a:pt x="1756" y="757"/>
                  </a:lnTo>
                  <a:lnTo>
                    <a:pt x="1788" y="741"/>
                  </a:lnTo>
                  <a:cubicBezTo>
                    <a:pt x="1793" y="738"/>
                    <a:pt x="1799" y="736"/>
                    <a:pt x="1805" y="736"/>
                  </a:cubicBezTo>
                  <a:lnTo>
                    <a:pt x="1821" y="736"/>
                  </a:lnTo>
                  <a:lnTo>
                    <a:pt x="1793" y="748"/>
                  </a:lnTo>
                  <a:lnTo>
                    <a:pt x="1809" y="732"/>
                  </a:lnTo>
                  <a:lnTo>
                    <a:pt x="1825" y="716"/>
                  </a:lnTo>
                  <a:lnTo>
                    <a:pt x="1841" y="700"/>
                  </a:lnTo>
                  <a:cubicBezTo>
                    <a:pt x="1849" y="693"/>
                    <a:pt x="1859" y="688"/>
                    <a:pt x="1869" y="688"/>
                  </a:cubicBezTo>
                  <a:lnTo>
                    <a:pt x="1885" y="688"/>
                  </a:lnTo>
                  <a:lnTo>
                    <a:pt x="1901" y="688"/>
                  </a:lnTo>
                  <a:lnTo>
                    <a:pt x="1917" y="688"/>
                  </a:lnTo>
                  <a:lnTo>
                    <a:pt x="1900" y="693"/>
                  </a:lnTo>
                  <a:lnTo>
                    <a:pt x="1932" y="677"/>
                  </a:lnTo>
                  <a:cubicBezTo>
                    <a:pt x="1937" y="674"/>
                    <a:pt x="1943" y="672"/>
                    <a:pt x="1949" y="672"/>
                  </a:cubicBezTo>
                  <a:lnTo>
                    <a:pt x="1965" y="672"/>
                  </a:lnTo>
                  <a:lnTo>
                    <a:pt x="1981" y="672"/>
                  </a:lnTo>
                  <a:lnTo>
                    <a:pt x="1953" y="684"/>
                  </a:lnTo>
                  <a:lnTo>
                    <a:pt x="1969" y="668"/>
                  </a:lnTo>
                  <a:cubicBezTo>
                    <a:pt x="1977" y="661"/>
                    <a:pt x="1987" y="656"/>
                    <a:pt x="1997" y="656"/>
                  </a:cubicBezTo>
                  <a:lnTo>
                    <a:pt x="2013" y="656"/>
                  </a:lnTo>
                  <a:lnTo>
                    <a:pt x="2029" y="656"/>
                  </a:lnTo>
                  <a:lnTo>
                    <a:pt x="2045" y="656"/>
                  </a:lnTo>
                  <a:lnTo>
                    <a:pt x="2061" y="656"/>
                  </a:lnTo>
                  <a:lnTo>
                    <a:pt x="2093" y="656"/>
                  </a:lnTo>
                  <a:lnTo>
                    <a:pt x="2109" y="656"/>
                  </a:lnTo>
                  <a:lnTo>
                    <a:pt x="2125" y="656"/>
                  </a:lnTo>
                  <a:lnTo>
                    <a:pt x="2141" y="656"/>
                  </a:lnTo>
                  <a:lnTo>
                    <a:pt x="2157" y="656"/>
                  </a:lnTo>
                  <a:lnTo>
                    <a:pt x="2173" y="656"/>
                  </a:lnTo>
                  <a:lnTo>
                    <a:pt x="2145" y="668"/>
                  </a:lnTo>
                  <a:lnTo>
                    <a:pt x="2161" y="652"/>
                  </a:lnTo>
                  <a:cubicBezTo>
                    <a:pt x="2169" y="645"/>
                    <a:pt x="2179" y="640"/>
                    <a:pt x="2189" y="640"/>
                  </a:cubicBezTo>
                  <a:lnTo>
                    <a:pt x="2205" y="640"/>
                  </a:lnTo>
                  <a:lnTo>
                    <a:pt x="2237" y="640"/>
                  </a:lnTo>
                  <a:lnTo>
                    <a:pt x="2209" y="652"/>
                  </a:lnTo>
                  <a:lnTo>
                    <a:pt x="2225" y="636"/>
                  </a:lnTo>
                  <a:lnTo>
                    <a:pt x="2241" y="620"/>
                  </a:lnTo>
                  <a:cubicBezTo>
                    <a:pt x="2249" y="613"/>
                    <a:pt x="2259" y="608"/>
                    <a:pt x="2269" y="608"/>
                  </a:cubicBezTo>
                  <a:lnTo>
                    <a:pt x="2285" y="608"/>
                  </a:lnTo>
                  <a:lnTo>
                    <a:pt x="2257" y="620"/>
                  </a:lnTo>
                  <a:lnTo>
                    <a:pt x="2273" y="604"/>
                  </a:lnTo>
                  <a:lnTo>
                    <a:pt x="2289" y="588"/>
                  </a:lnTo>
                  <a:cubicBezTo>
                    <a:pt x="2297" y="581"/>
                    <a:pt x="2307" y="576"/>
                    <a:pt x="2317" y="576"/>
                  </a:cubicBezTo>
                  <a:lnTo>
                    <a:pt x="2333" y="576"/>
                  </a:lnTo>
                  <a:lnTo>
                    <a:pt x="2349" y="576"/>
                  </a:lnTo>
                  <a:lnTo>
                    <a:pt x="2381" y="576"/>
                  </a:lnTo>
                  <a:lnTo>
                    <a:pt x="2397" y="576"/>
                  </a:lnTo>
                  <a:lnTo>
                    <a:pt x="2413" y="576"/>
                  </a:lnTo>
                  <a:lnTo>
                    <a:pt x="2385" y="588"/>
                  </a:lnTo>
                  <a:lnTo>
                    <a:pt x="2401" y="572"/>
                  </a:lnTo>
                  <a:cubicBezTo>
                    <a:pt x="2409" y="565"/>
                    <a:pt x="2419" y="560"/>
                    <a:pt x="2429" y="560"/>
                  </a:cubicBezTo>
                  <a:lnTo>
                    <a:pt x="2445" y="560"/>
                  </a:lnTo>
                  <a:lnTo>
                    <a:pt x="2461" y="560"/>
                  </a:lnTo>
                  <a:lnTo>
                    <a:pt x="2477" y="560"/>
                  </a:lnTo>
                  <a:lnTo>
                    <a:pt x="2493" y="560"/>
                  </a:lnTo>
                  <a:lnTo>
                    <a:pt x="2525" y="560"/>
                  </a:lnTo>
                  <a:lnTo>
                    <a:pt x="2541" y="560"/>
                  </a:lnTo>
                  <a:lnTo>
                    <a:pt x="2513" y="572"/>
                  </a:lnTo>
                  <a:lnTo>
                    <a:pt x="2529" y="556"/>
                  </a:lnTo>
                  <a:lnTo>
                    <a:pt x="2522" y="567"/>
                  </a:lnTo>
                  <a:lnTo>
                    <a:pt x="2538" y="535"/>
                  </a:lnTo>
                  <a:cubicBezTo>
                    <a:pt x="2544" y="521"/>
                    <a:pt x="2558" y="512"/>
                    <a:pt x="2573" y="512"/>
                  </a:cubicBezTo>
                  <a:lnTo>
                    <a:pt x="2589" y="512"/>
                  </a:lnTo>
                  <a:lnTo>
                    <a:pt x="2605" y="512"/>
                  </a:lnTo>
                  <a:lnTo>
                    <a:pt x="2621" y="512"/>
                  </a:lnTo>
                  <a:lnTo>
                    <a:pt x="2593" y="524"/>
                  </a:lnTo>
                  <a:lnTo>
                    <a:pt x="2609" y="508"/>
                  </a:lnTo>
                  <a:cubicBezTo>
                    <a:pt x="2617" y="501"/>
                    <a:pt x="2627" y="496"/>
                    <a:pt x="2637" y="496"/>
                  </a:cubicBezTo>
                  <a:lnTo>
                    <a:pt x="2669" y="496"/>
                  </a:lnTo>
                  <a:lnTo>
                    <a:pt x="2685" y="496"/>
                  </a:lnTo>
                  <a:lnTo>
                    <a:pt x="2657" y="508"/>
                  </a:lnTo>
                  <a:lnTo>
                    <a:pt x="2673" y="492"/>
                  </a:lnTo>
                  <a:cubicBezTo>
                    <a:pt x="2681" y="485"/>
                    <a:pt x="2691" y="480"/>
                    <a:pt x="2701" y="480"/>
                  </a:cubicBezTo>
                  <a:lnTo>
                    <a:pt x="2717" y="480"/>
                  </a:lnTo>
                  <a:lnTo>
                    <a:pt x="2733" y="480"/>
                  </a:lnTo>
                  <a:lnTo>
                    <a:pt x="2705" y="492"/>
                  </a:lnTo>
                  <a:lnTo>
                    <a:pt x="2721" y="476"/>
                  </a:lnTo>
                  <a:lnTo>
                    <a:pt x="2737" y="460"/>
                  </a:lnTo>
                  <a:cubicBezTo>
                    <a:pt x="2745" y="453"/>
                    <a:pt x="2755" y="448"/>
                    <a:pt x="2765" y="448"/>
                  </a:cubicBezTo>
                  <a:lnTo>
                    <a:pt x="2781" y="448"/>
                  </a:lnTo>
                  <a:lnTo>
                    <a:pt x="2813" y="448"/>
                  </a:lnTo>
                  <a:lnTo>
                    <a:pt x="2829" y="448"/>
                  </a:lnTo>
                  <a:lnTo>
                    <a:pt x="2801" y="460"/>
                  </a:lnTo>
                  <a:lnTo>
                    <a:pt x="2817" y="444"/>
                  </a:lnTo>
                  <a:cubicBezTo>
                    <a:pt x="2825" y="437"/>
                    <a:pt x="2835" y="432"/>
                    <a:pt x="2845" y="432"/>
                  </a:cubicBezTo>
                  <a:lnTo>
                    <a:pt x="2861" y="432"/>
                  </a:lnTo>
                  <a:lnTo>
                    <a:pt x="2877" y="432"/>
                  </a:lnTo>
                  <a:lnTo>
                    <a:pt x="2842" y="455"/>
                  </a:lnTo>
                  <a:lnTo>
                    <a:pt x="2858" y="423"/>
                  </a:lnTo>
                  <a:cubicBezTo>
                    <a:pt x="2860" y="419"/>
                    <a:pt x="2862" y="415"/>
                    <a:pt x="2865" y="412"/>
                  </a:cubicBezTo>
                  <a:lnTo>
                    <a:pt x="2881" y="396"/>
                  </a:lnTo>
                  <a:lnTo>
                    <a:pt x="2874" y="407"/>
                  </a:lnTo>
                  <a:lnTo>
                    <a:pt x="2890" y="375"/>
                  </a:lnTo>
                  <a:cubicBezTo>
                    <a:pt x="2896" y="361"/>
                    <a:pt x="2910" y="352"/>
                    <a:pt x="2925" y="352"/>
                  </a:cubicBezTo>
                  <a:lnTo>
                    <a:pt x="2957" y="352"/>
                  </a:lnTo>
                  <a:lnTo>
                    <a:pt x="2922" y="375"/>
                  </a:lnTo>
                  <a:lnTo>
                    <a:pt x="2938" y="343"/>
                  </a:lnTo>
                  <a:cubicBezTo>
                    <a:pt x="2940" y="339"/>
                    <a:pt x="2942" y="335"/>
                    <a:pt x="2945" y="332"/>
                  </a:cubicBezTo>
                  <a:lnTo>
                    <a:pt x="2961" y="316"/>
                  </a:lnTo>
                  <a:lnTo>
                    <a:pt x="2977" y="300"/>
                  </a:lnTo>
                  <a:lnTo>
                    <a:pt x="2993" y="284"/>
                  </a:lnTo>
                  <a:cubicBezTo>
                    <a:pt x="3001" y="277"/>
                    <a:pt x="3011" y="272"/>
                    <a:pt x="3021" y="272"/>
                  </a:cubicBezTo>
                  <a:lnTo>
                    <a:pt x="3037" y="272"/>
                  </a:lnTo>
                  <a:lnTo>
                    <a:pt x="3009" y="284"/>
                  </a:lnTo>
                  <a:lnTo>
                    <a:pt x="3025" y="268"/>
                  </a:lnTo>
                  <a:cubicBezTo>
                    <a:pt x="3033" y="261"/>
                    <a:pt x="3043" y="256"/>
                    <a:pt x="3053" y="256"/>
                  </a:cubicBezTo>
                  <a:lnTo>
                    <a:pt x="3069" y="256"/>
                  </a:lnTo>
                  <a:lnTo>
                    <a:pt x="3101" y="256"/>
                  </a:lnTo>
                  <a:lnTo>
                    <a:pt x="3073" y="268"/>
                  </a:lnTo>
                  <a:lnTo>
                    <a:pt x="3089" y="252"/>
                  </a:lnTo>
                  <a:lnTo>
                    <a:pt x="3105" y="236"/>
                  </a:lnTo>
                  <a:cubicBezTo>
                    <a:pt x="3113" y="229"/>
                    <a:pt x="3123" y="224"/>
                    <a:pt x="3133" y="224"/>
                  </a:cubicBezTo>
                  <a:lnTo>
                    <a:pt x="3149" y="224"/>
                  </a:lnTo>
                  <a:lnTo>
                    <a:pt x="3165" y="224"/>
                  </a:lnTo>
                  <a:lnTo>
                    <a:pt x="3181" y="224"/>
                  </a:lnTo>
                  <a:lnTo>
                    <a:pt x="3153" y="236"/>
                  </a:lnTo>
                  <a:lnTo>
                    <a:pt x="3169" y="220"/>
                  </a:lnTo>
                  <a:cubicBezTo>
                    <a:pt x="3177" y="213"/>
                    <a:pt x="3187" y="208"/>
                    <a:pt x="3197" y="208"/>
                  </a:cubicBezTo>
                  <a:lnTo>
                    <a:pt x="3213" y="208"/>
                  </a:lnTo>
                  <a:lnTo>
                    <a:pt x="3245" y="208"/>
                  </a:lnTo>
                  <a:lnTo>
                    <a:pt x="3261" y="208"/>
                  </a:lnTo>
                  <a:lnTo>
                    <a:pt x="3277" y="208"/>
                  </a:lnTo>
                  <a:lnTo>
                    <a:pt x="3242" y="231"/>
                  </a:lnTo>
                  <a:lnTo>
                    <a:pt x="3258" y="199"/>
                  </a:lnTo>
                  <a:cubicBezTo>
                    <a:pt x="3264" y="185"/>
                    <a:pt x="3278" y="176"/>
                    <a:pt x="3293" y="176"/>
                  </a:cubicBezTo>
                  <a:lnTo>
                    <a:pt x="3309" y="176"/>
                  </a:lnTo>
                  <a:lnTo>
                    <a:pt x="3325" y="176"/>
                  </a:lnTo>
                  <a:lnTo>
                    <a:pt x="3341" y="176"/>
                  </a:lnTo>
                  <a:lnTo>
                    <a:pt x="3313" y="188"/>
                  </a:lnTo>
                  <a:lnTo>
                    <a:pt x="3329" y="172"/>
                  </a:lnTo>
                  <a:cubicBezTo>
                    <a:pt x="3332" y="169"/>
                    <a:pt x="3336" y="167"/>
                    <a:pt x="3340" y="165"/>
                  </a:cubicBezTo>
                  <a:lnTo>
                    <a:pt x="3372" y="149"/>
                  </a:lnTo>
                  <a:cubicBezTo>
                    <a:pt x="3377" y="146"/>
                    <a:pt x="3383" y="144"/>
                    <a:pt x="3389" y="144"/>
                  </a:cubicBezTo>
                  <a:lnTo>
                    <a:pt x="3405" y="144"/>
                  </a:lnTo>
                  <a:lnTo>
                    <a:pt x="3368" y="172"/>
                  </a:lnTo>
                  <a:lnTo>
                    <a:pt x="3384" y="124"/>
                  </a:lnTo>
                  <a:cubicBezTo>
                    <a:pt x="3385" y="118"/>
                    <a:pt x="3389" y="113"/>
                    <a:pt x="3393" y="108"/>
                  </a:cubicBezTo>
                  <a:lnTo>
                    <a:pt x="3409" y="92"/>
                  </a:lnTo>
                  <a:cubicBezTo>
                    <a:pt x="3417" y="85"/>
                    <a:pt x="3427" y="80"/>
                    <a:pt x="3437" y="80"/>
                  </a:cubicBezTo>
                  <a:lnTo>
                    <a:pt x="3453" y="80"/>
                  </a:lnTo>
                  <a:lnTo>
                    <a:pt x="3418" y="103"/>
                  </a:lnTo>
                  <a:lnTo>
                    <a:pt x="3434" y="71"/>
                  </a:lnTo>
                  <a:cubicBezTo>
                    <a:pt x="3440" y="57"/>
                    <a:pt x="3454" y="48"/>
                    <a:pt x="3469" y="48"/>
                  </a:cubicBezTo>
                  <a:lnTo>
                    <a:pt x="3485" y="48"/>
                  </a:lnTo>
                  <a:lnTo>
                    <a:pt x="3501" y="48"/>
                  </a:lnTo>
                  <a:lnTo>
                    <a:pt x="3484" y="53"/>
                  </a:lnTo>
                  <a:lnTo>
                    <a:pt x="3516" y="37"/>
                  </a:lnTo>
                  <a:cubicBezTo>
                    <a:pt x="3521" y="34"/>
                    <a:pt x="3527" y="32"/>
                    <a:pt x="3533" y="32"/>
                  </a:cubicBezTo>
                  <a:lnTo>
                    <a:pt x="3549" y="32"/>
                  </a:lnTo>
                  <a:lnTo>
                    <a:pt x="3565" y="32"/>
                  </a:lnTo>
                  <a:lnTo>
                    <a:pt x="3530" y="55"/>
                  </a:lnTo>
                  <a:lnTo>
                    <a:pt x="3546" y="23"/>
                  </a:lnTo>
                  <a:cubicBezTo>
                    <a:pt x="3552" y="9"/>
                    <a:pt x="3566" y="0"/>
                    <a:pt x="3581" y="0"/>
                  </a:cubicBezTo>
                  <a:lnTo>
                    <a:pt x="3597" y="0"/>
                  </a:lnTo>
                  <a:lnTo>
                    <a:pt x="3613" y="0"/>
                  </a:lnTo>
                  <a:lnTo>
                    <a:pt x="3629" y="0"/>
                  </a:lnTo>
                  <a:lnTo>
                    <a:pt x="3645" y="0"/>
                  </a:lnTo>
                  <a:cubicBezTo>
                    <a:pt x="3668" y="0"/>
                    <a:pt x="3685" y="18"/>
                    <a:pt x="3685" y="40"/>
                  </a:cubicBezTo>
                  <a:cubicBezTo>
                    <a:pt x="3685" y="63"/>
                    <a:pt x="3668" y="80"/>
                    <a:pt x="3645" y="80"/>
                  </a:cubicBezTo>
                  <a:lnTo>
                    <a:pt x="3629" y="80"/>
                  </a:lnTo>
                  <a:lnTo>
                    <a:pt x="3613" y="80"/>
                  </a:lnTo>
                  <a:lnTo>
                    <a:pt x="3597" y="80"/>
                  </a:lnTo>
                  <a:lnTo>
                    <a:pt x="3581" y="80"/>
                  </a:lnTo>
                  <a:lnTo>
                    <a:pt x="3617" y="58"/>
                  </a:lnTo>
                  <a:lnTo>
                    <a:pt x="3601" y="90"/>
                  </a:lnTo>
                  <a:cubicBezTo>
                    <a:pt x="3594" y="104"/>
                    <a:pt x="3581" y="112"/>
                    <a:pt x="3565" y="112"/>
                  </a:cubicBezTo>
                  <a:lnTo>
                    <a:pt x="3549" y="112"/>
                  </a:lnTo>
                  <a:lnTo>
                    <a:pt x="3533" y="112"/>
                  </a:lnTo>
                  <a:lnTo>
                    <a:pt x="3551" y="108"/>
                  </a:lnTo>
                  <a:lnTo>
                    <a:pt x="3519" y="124"/>
                  </a:lnTo>
                  <a:cubicBezTo>
                    <a:pt x="3514" y="127"/>
                    <a:pt x="3508" y="128"/>
                    <a:pt x="3501" y="128"/>
                  </a:cubicBezTo>
                  <a:lnTo>
                    <a:pt x="3485" y="128"/>
                  </a:lnTo>
                  <a:lnTo>
                    <a:pt x="3469" y="128"/>
                  </a:lnTo>
                  <a:lnTo>
                    <a:pt x="3505" y="106"/>
                  </a:lnTo>
                  <a:lnTo>
                    <a:pt x="3489" y="138"/>
                  </a:lnTo>
                  <a:cubicBezTo>
                    <a:pt x="3482" y="152"/>
                    <a:pt x="3469" y="160"/>
                    <a:pt x="3453" y="160"/>
                  </a:cubicBezTo>
                  <a:lnTo>
                    <a:pt x="3437" y="160"/>
                  </a:lnTo>
                  <a:lnTo>
                    <a:pt x="3466" y="149"/>
                  </a:lnTo>
                  <a:lnTo>
                    <a:pt x="3450" y="165"/>
                  </a:lnTo>
                  <a:lnTo>
                    <a:pt x="3459" y="149"/>
                  </a:lnTo>
                  <a:lnTo>
                    <a:pt x="3443" y="197"/>
                  </a:lnTo>
                  <a:cubicBezTo>
                    <a:pt x="3438" y="213"/>
                    <a:pt x="3423" y="224"/>
                    <a:pt x="3405" y="224"/>
                  </a:cubicBezTo>
                  <a:lnTo>
                    <a:pt x="3389" y="224"/>
                  </a:lnTo>
                  <a:lnTo>
                    <a:pt x="3407" y="220"/>
                  </a:lnTo>
                  <a:lnTo>
                    <a:pt x="3375" y="236"/>
                  </a:lnTo>
                  <a:lnTo>
                    <a:pt x="3386" y="229"/>
                  </a:lnTo>
                  <a:lnTo>
                    <a:pt x="3370" y="245"/>
                  </a:lnTo>
                  <a:cubicBezTo>
                    <a:pt x="3362" y="252"/>
                    <a:pt x="3352" y="256"/>
                    <a:pt x="3341" y="256"/>
                  </a:cubicBezTo>
                  <a:lnTo>
                    <a:pt x="3325" y="256"/>
                  </a:lnTo>
                  <a:lnTo>
                    <a:pt x="3309" y="256"/>
                  </a:lnTo>
                  <a:lnTo>
                    <a:pt x="3293" y="256"/>
                  </a:lnTo>
                  <a:lnTo>
                    <a:pt x="3329" y="234"/>
                  </a:lnTo>
                  <a:lnTo>
                    <a:pt x="3313" y="266"/>
                  </a:lnTo>
                  <a:cubicBezTo>
                    <a:pt x="3306" y="280"/>
                    <a:pt x="3293" y="288"/>
                    <a:pt x="3277" y="288"/>
                  </a:cubicBezTo>
                  <a:lnTo>
                    <a:pt x="3261" y="288"/>
                  </a:lnTo>
                  <a:lnTo>
                    <a:pt x="3245" y="288"/>
                  </a:lnTo>
                  <a:lnTo>
                    <a:pt x="3213" y="288"/>
                  </a:lnTo>
                  <a:lnTo>
                    <a:pt x="3197" y="288"/>
                  </a:lnTo>
                  <a:lnTo>
                    <a:pt x="3226" y="277"/>
                  </a:lnTo>
                  <a:lnTo>
                    <a:pt x="3210" y="293"/>
                  </a:lnTo>
                  <a:cubicBezTo>
                    <a:pt x="3202" y="300"/>
                    <a:pt x="3192" y="304"/>
                    <a:pt x="3181" y="304"/>
                  </a:cubicBezTo>
                  <a:lnTo>
                    <a:pt x="3165" y="304"/>
                  </a:lnTo>
                  <a:lnTo>
                    <a:pt x="3149" y="304"/>
                  </a:lnTo>
                  <a:lnTo>
                    <a:pt x="3133" y="304"/>
                  </a:lnTo>
                  <a:lnTo>
                    <a:pt x="3162" y="293"/>
                  </a:lnTo>
                  <a:lnTo>
                    <a:pt x="3146" y="309"/>
                  </a:lnTo>
                  <a:lnTo>
                    <a:pt x="3130" y="325"/>
                  </a:lnTo>
                  <a:cubicBezTo>
                    <a:pt x="3122" y="332"/>
                    <a:pt x="3112" y="336"/>
                    <a:pt x="3101" y="336"/>
                  </a:cubicBezTo>
                  <a:lnTo>
                    <a:pt x="3069" y="336"/>
                  </a:lnTo>
                  <a:lnTo>
                    <a:pt x="3053" y="336"/>
                  </a:lnTo>
                  <a:lnTo>
                    <a:pt x="3082" y="325"/>
                  </a:lnTo>
                  <a:lnTo>
                    <a:pt x="3066" y="341"/>
                  </a:lnTo>
                  <a:cubicBezTo>
                    <a:pt x="3058" y="348"/>
                    <a:pt x="3048" y="352"/>
                    <a:pt x="3037" y="352"/>
                  </a:cubicBezTo>
                  <a:lnTo>
                    <a:pt x="3021" y="352"/>
                  </a:lnTo>
                  <a:lnTo>
                    <a:pt x="3050" y="341"/>
                  </a:lnTo>
                  <a:lnTo>
                    <a:pt x="3034" y="357"/>
                  </a:lnTo>
                  <a:lnTo>
                    <a:pt x="3018" y="373"/>
                  </a:lnTo>
                  <a:lnTo>
                    <a:pt x="3002" y="389"/>
                  </a:lnTo>
                  <a:lnTo>
                    <a:pt x="3009" y="378"/>
                  </a:lnTo>
                  <a:lnTo>
                    <a:pt x="2993" y="410"/>
                  </a:lnTo>
                  <a:cubicBezTo>
                    <a:pt x="2986" y="424"/>
                    <a:pt x="2973" y="432"/>
                    <a:pt x="2957" y="432"/>
                  </a:cubicBezTo>
                  <a:lnTo>
                    <a:pt x="2925" y="432"/>
                  </a:lnTo>
                  <a:lnTo>
                    <a:pt x="2961" y="410"/>
                  </a:lnTo>
                  <a:lnTo>
                    <a:pt x="2945" y="442"/>
                  </a:lnTo>
                  <a:cubicBezTo>
                    <a:pt x="2943" y="446"/>
                    <a:pt x="2941" y="450"/>
                    <a:pt x="2938" y="453"/>
                  </a:cubicBezTo>
                  <a:lnTo>
                    <a:pt x="2922" y="469"/>
                  </a:lnTo>
                  <a:lnTo>
                    <a:pt x="2929" y="458"/>
                  </a:lnTo>
                  <a:lnTo>
                    <a:pt x="2913" y="490"/>
                  </a:lnTo>
                  <a:cubicBezTo>
                    <a:pt x="2906" y="504"/>
                    <a:pt x="2893" y="512"/>
                    <a:pt x="2877" y="512"/>
                  </a:cubicBezTo>
                  <a:lnTo>
                    <a:pt x="2861" y="512"/>
                  </a:lnTo>
                  <a:lnTo>
                    <a:pt x="2845" y="512"/>
                  </a:lnTo>
                  <a:lnTo>
                    <a:pt x="2874" y="501"/>
                  </a:lnTo>
                  <a:lnTo>
                    <a:pt x="2858" y="517"/>
                  </a:lnTo>
                  <a:cubicBezTo>
                    <a:pt x="2850" y="524"/>
                    <a:pt x="2840" y="528"/>
                    <a:pt x="2829" y="528"/>
                  </a:cubicBezTo>
                  <a:lnTo>
                    <a:pt x="2813" y="528"/>
                  </a:lnTo>
                  <a:lnTo>
                    <a:pt x="2781" y="528"/>
                  </a:lnTo>
                  <a:lnTo>
                    <a:pt x="2765" y="528"/>
                  </a:lnTo>
                  <a:lnTo>
                    <a:pt x="2794" y="517"/>
                  </a:lnTo>
                  <a:lnTo>
                    <a:pt x="2778" y="533"/>
                  </a:lnTo>
                  <a:lnTo>
                    <a:pt x="2762" y="549"/>
                  </a:lnTo>
                  <a:cubicBezTo>
                    <a:pt x="2754" y="556"/>
                    <a:pt x="2744" y="560"/>
                    <a:pt x="2733" y="560"/>
                  </a:cubicBezTo>
                  <a:lnTo>
                    <a:pt x="2717" y="560"/>
                  </a:lnTo>
                  <a:lnTo>
                    <a:pt x="2701" y="560"/>
                  </a:lnTo>
                  <a:lnTo>
                    <a:pt x="2730" y="549"/>
                  </a:lnTo>
                  <a:lnTo>
                    <a:pt x="2714" y="565"/>
                  </a:lnTo>
                  <a:cubicBezTo>
                    <a:pt x="2706" y="572"/>
                    <a:pt x="2696" y="576"/>
                    <a:pt x="2685" y="576"/>
                  </a:cubicBezTo>
                  <a:lnTo>
                    <a:pt x="2669" y="576"/>
                  </a:lnTo>
                  <a:lnTo>
                    <a:pt x="2637" y="576"/>
                  </a:lnTo>
                  <a:lnTo>
                    <a:pt x="2666" y="565"/>
                  </a:lnTo>
                  <a:lnTo>
                    <a:pt x="2650" y="581"/>
                  </a:lnTo>
                  <a:cubicBezTo>
                    <a:pt x="2642" y="588"/>
                    <a:pt x="2632" y="592"/>
                    <a:pt x="2621" y="592"/>
                  </a:cubicBezTo>
                  <a:lnTo>
                    <a:pt x="2605" y="592"/>
                  </a:lnTo>
                  <a:lnTo>
                    <a:pt x="2589" y="592"/>
                  </a:lnTo>
                  <a:lnTo>
                    <a:pt x="2573" y="592"/>
                  </a:lnTo>
                  <a:lnTo>
                    <a:pt x="2609" y="570"/>
                  </a:lnTo>
                  <a:lnTo>
                    <a:pt x="2593" y="602"/>
                  </a:lnTo>
                  <a:cubicBezTo>
                    <a:pt x="2591" y="606"/>
                    <a:pt x="2589" y="610"/>
                    <a:pt x="2586" y="613"/>
                  </a:cubicBezTo>
                  <a:lnTo>
                    <a:pt x="2570" y="629"/>
                  </a:lnTo>
                  <a:cubicBezTo>
                    <a:pt x="2562" y="636"/>
                    <a:pt x="2552" y="640"/>
                    <a:pt x="2541" y="640"/>
                  </a:cubicBezTo>
                  <a:lnTo>
                    <a:pt x="2525" y="640"/>
                  </a:lnTo>
                  <a:lnTo>
                    <a:pt x="2493" y="640"/>
                  </a:lnTo>
                  <a:lnTo>
                    <a:pt x="2477" y="640"/>
                  </a:lnTo>
                  <a:lnTo>
                    <a:pt x="2461" y="640"/>
                  </a:lnTo>
                  <a:lnTo>
                    <a:pt x="2445" y="640"/>
                  </a:lnTo>
                  <a:lnTo>
                    <a:pt x="2429" y="640"/>
                  </a:lnTo>
                  <a:lnTo>
                    <a:pt x="2458" y="629"/>
                  </a:lnTo>
                  <a:lnTo>
                    <a:pt x="2442" y="645"/>
                  </a:lnTo>
                  <a:cubicBezTo>
                    <a:pt x="2434" y="652"/>
                    <a:pt x="2424" y="656"/>
                    <a:pt x="2413" y="656"/>
                  </a:cubicBezTo>
                  <a:lnTo>
                    <a:pt x="2397" y="656"/>
                  </a:lnTo>
                  <a:lnTo>
                    <a:pt x="2381" y="656"/>
                  </a:lnTo>
                  <a:lnTo>
                    <a:pt x="2349" y="656"/>
                  </a:lnTo>
                  <a:lnTo>
                    <a:pt x="2333" y="656"/>
                  </a:lnTo>
                  <a:lnTo>
                    <a:pt x="2317" y="656"/>
                  </a:lnTo>
                  <a:lnTo>
                    <a:pt x="2346" y="645"/>
                  </a:lnTo>
                  <a:lnTo>
                    <a:pt x="2330" y="661"/>
                  </a:lnTo>
                  <a:lnTo>
                    <a:pt x="2314" y="677"/>
                  </a:lnTo>
                  <a:cubicBezTo>
                    <a:pt x="2306" y="684"/>
                    <a:pt x="2296" y="688"/>
                    <a:pt x="2285" y="688"/>
                  </a:cubicBezTo>
                  <a:lnTo>
                    <a:pt x="2269" y="688"/>
                  </a:lnTo>
                  <a:lnTo>
                    <a:pt x="2298" y="677"/>
                  </a:lnTo>
                  <a:lnTo>
                    <a:pt x="2282" y="693"/>
                  </a:lnTo>
                  <a:lnTo>
                    <a:pt x="2266" y="709"/>
                  </a:lnTo>
                  <a:cubicBezTo>
                    <a:pt x="2258" y="716"/>
                    <a:pt x="2248" y="720"/>
                    <a:pt x="2237" y="720"/>
                  </a:cubicBezTo>
                  <a:lnTo>
                    <a:pt x="2205" y="720"/>
                  </a:lnTo>
                  <a:lnTo>
                    <a:pt x="2189" y="720"/>
                  </a:lnTo>
                  <a:lnTo>
                    <a:pt x="2218" y="709"/>
                  </a:lnTo>
                  <a:lnTo>
                    <a:pt x="2202" y="725"/>
                  </a:lnTo>
                  <a:cubicBezTo>
                    <a:pt x="2194" y="732"/>
                    <a:pt x="2184" y="736"/>
                    <a:pt x="2173" y="736"/>
                  </a:cubicBezTo>
                  <a:lnTo>
                    <a:pt x="2157" y="736"/>
                  </a:lnTo>
                  <a:lnTo>
                    <a:pt x="2141" y="736"/>
                  </a:lnTo>
                  <a:lnTo>
                    <a:pt x="2125" y="736"/>
                  </a:lnTo>
                  <a:lnTo>
                    <a:pt x="2109" y="736"/>
                  </a:lnTo>
                  <a:lnTo>
                    <a:pt x="2093" y="736"/>
                  </a:lnTo>
                  <a:lnTo>
                    <a:pt x="2061" y="736"/>
                  </a:lnTo>
                  <a:lnTo>
                    <a:pt x="2045" y="736"/>
                  </a:lnTo>
                  <a:lnTo>
                    <a:pt x="2029" y="736"/>
                  </a:lnTo>
                  <a:lnTo>
                    <a:pt x="2013" y="736"/>
                  </a:lnTo>
                  <a:lnTo>
                    <a:pt x="1997" y="736"/>
                  </a:lnTo>
                  <a:lnTo>
                    <a:pt x="2026" y="725"/>
                  </a:lnTo>
                  <a:lnTo>
                    <a:pt x="2010" y="741"/>
                  </a:lnTo>
                  <a:cubicBezTo>
                    <a:pt x="2002" y="748"/>
                    <a:pt x="1992" y="752"/>
                    <a:pt x="1981" y="752"/>
                  </a:cubicBezTo>
                  <a:lnTo>
                    <a:pt x="1965" y="752"/>
                  </a:lnTo>
                  <a:lnTo>
                    <a:pt x="1949" y="752"/>
                  </a:lnTo>
                  <a:lnTo>
                    <a:pt x="1967" y="748"/>
                  </a:lnTo>
                  <a:lnTo>
                    <a:pt x="1935" y="764"/>
                  </a:lnTo>
                  <a:cubicBezTo>
                    <a:pt x="1930" y="767"/>
                    <a:pt x="1924" y="768"/>
                    <a:pt x="1917" y="768"/>
                  </a:cubicBezTo>
                  <a:lnTo>
                    <a:pt x="1901" y="768"/>
                  </a:lnTo>
                  <a:lnTo>
                    <a:pt x="1885" y="768"/>
                  </a:lnTo>
                  <a:lnTo>
                    <a:pt x="1869" y="768"/>
                  </a:lnTo>
                  <a:lnTo>
                    <a:pt x="1898" y="757"/>
                  </a:lnTo>
                  <a:lnTo>
                    <a:pt x="1882" y="773"/>
                  </a:lnTo>
                  <a:lnTo>
                    <a:pt x="1866" y="789"/>
                  </a:lnTo>
                  <a:lnTo>
                    <a:pt x="1850" y="805"/>
                  </a:lnTo>
                  <a:cubicBezTo>
                    <a:pt x="1842" y="812"/>
                    <a:pt x="1832" y="816"/>
                    <a:pt x="1821" y="816"/>
                  </a:cubicBezTo>
                  <a:lnTo>
                    <a:pt x="1805" y="816"/>
                  </a:lnTo>
                  <a:lnTo>
                    <a:pt x="1823" y="812"/>
                  </a:lnTo>
                  <a:lnTo>
                    <a:pt x="1791" y="828"/>
                  </a:lnTo>
                  <a:cubicBezTo>
                    <a:pt x="1786" y="831"/>
                    <a:pt x="1780" y="832"/>
                    <a:pt x="1773" y="832"/>
                  </a:cubicBezTo>
                  <a:lnTo>
                    <a:pt x="1757" y="832"/>
                  </a:lnTo>
                  <a:lnTo>
                    <a:pt x="1741" y="832"/>
                  </a:lnTo>
                  <a:lnTo>
                    <a:pt x="1770" y="821"/>
                  </a:lnTo>
                  <a:lnTo>
                    <a:pt x="1754" y="837"/>
                  </a:lnTo>
                  <a:lnTo>
                    <a:pt x="1738" y="853"/>
                  </a:lnTo>
                  <a:cubicBezTo>
                    <a:pt x="1730" y="860"/>
                    <a:pt x="1720" y="864"/>
                    <a:pt x="1709" y="864"/>
                  </a:cubicBezTo>
                  <a:lnTo>
                    <a:pt x="1693" y="864"/>
                  </a:lnTo>
                  <a:lnTo>
                    <a:pt x="1677" y="864"/>
                  </a:lnTo>
                  <a:lnTo>
                    <a:pt x="1661" y="864"/>
                  </a:lnTo>
                  <a:lnTo>
                    <a:pt x="1679" y="860"/>
                  </a:lnTo>
                  <a:lnTo>
                    <a:pt x="1647" y="876"/>
                  </a:lnTo>
                  <a:cubicBezTo>
                    <a:pt x="1642" y="879"/>
                    <a:pt x="1636" y="880"/>
                    <a:pt x="1629" y="880"/>
                  </a:cubicBezTo>
                  <a:lnTo>
                    <a:pt x="1613" y="880"/>
                  </a:lnTo>
                  <a:lnTo>
                    <a:pt x="1597" y="880"/>
                  </a:lnTo>
                  <a:lnTo>
                    <a:pt x="1626" y="869"/>
                  </a:lnTo>
                  <a:lnTo>
                    <a:pt x="1610" y="885"/>
                  </a:lnTo>
                  <a:lnTo>
                    <a:pt x="1617" y="874"/>
                  </a:lnTo>
                  <a:lnTo>
                    <a:pt x="1601" y="906"/>
                  </a:lnTo>
                  <a:cubicBezTo>
                    <a:pt x="1594" y="920"/>
                    <a:pt x="1581" y="928"/>
                    <a:pt x="1565" y="928"/>
                  </a:cubicBezTo>
                  <a:lnTo>
                    <a:pt x="1549" y="928"/>
                  </a:lnTo>
                  <a:lnTo>
                    <a:pt x="1578" y="917"/>
                  </a:lnTo>
                  <a:lnTo>
                    <a:pt x="1562" y="933"/>
                  </a:lnTo>
                  <a:cubicBezTo>
                    <a:pt x="1554" y="940"/>
                    <a:pt x="1544" y="944"/>
                    <a:pt x="1533" y="944"/>
                  </a:cubicBezTo>
                  <a:lnTo>
                    <a:pt x="1517" y="944"/>
                  </a:lnTo>
                  <a:lnTo>
                    <a:pt x="1535" y="940"/>
                  </a:lnTo>
                  <a:lnTo>
                    <a:pt x="1503" y="956"/>
                  </a:lnTo>
                  <a:cubicBezTo>
                    <a:pt x="1498" y="959"/>
                    <a:pt x="1492" y="960"/>
                    <a:pt x="1485" y="960"/>
                  </a:cubicBezTo>
                  <a:lnTo>
                    <a:pt x="1469" y="960"/>
                  </a:lnTo>
                  <a:lnTo>
                    <a:pt x="1453" y="960"/>
                  </a:lnTo>
                  <a:lnTo>
                    <a:pt x="1482" y="949"/>
                  </a:lnTo>
                  <a:lnTo>
                    <a:pt x="1466" y="965"/>
                  </a:lnTo>
                  <a:lnTo>
                    <a:pt x="1450" y="981"/>
                  </a:lnTo>
                  <a:lnTo>
                    <a:pt x="1457" y="970"/>
                  </a:lnTo>
                  <a:lnTo>
                    <a:pt x="1441" y="1002"/>
                  </a:lnTo>
                  <a:cubicBezTo>
                    <a:pt x="1434" y="1016"/>
                    <a:pt x="1421" y="1024"/>
                    <a:pt x="1405" y="1024"/>
                  </a:cubicBezTo>
                  <a:lnTo>
                    <a:pt x="1389" y="1024"/>
                  </a:lnTo>
                  <a:lnTo>
                    <a:pt x="1373" y="1024"/>
                  </a:lnTo>
                  <a:lnTo>
                    <a:pt x="1341" y="1024"/>
                  </a:lnTo>
                  <a:lnTo>
                    <a:pt x="1325" y="1024"/>
                  </a:lnTo>
                  <a:lnTo>
                    <a:pt x="1354" y="1013"/>
                  </a:lnTo>
                  <a:lnTo>
                    <a:pt x="1338" y="1029"/>
                  </a:lnTo>
                  <a:cubicBezTo>
                    <a:pt x="1330" y="1036"/>
                    <a:pt x="1320" y="1040"/>
                    <a:pt x="1309" y="1040"/>
                  </a:cubicBezTo>
                  <a:lnTo>
                    <a:pt x="1293" y="1040"/>
                  </a:lnTo>
                  <a:lnTo>
                    <a:pt x="1277" y="1040"/>
                  </a:lnTo>
                  <a:lnTo>
                    <a:pt x="1306" y="1029"/>
                  </a:lnTo>
                  <a:lnTo>
                    <a:pt x="1290" y="1045"/>
                  </a:lnTo>
                  <a:cubicBezTo>
                    <a:pt x="1282" y="1052"/>
                    <a:pt x="1272" y="1056"/>
                    <a:pt x="1261" y="1056"/>
                  </a:cubicBezTo>
                  <a:lnTo>
                    <a:pt x="1245" y="1056"/>
                  </a:lnTo>
                  <a:lnTo>
                    <a:pt x="1229" y="1056"/>
                  </a:lnTo>
                  <a:lnTo>
                    <a:pt x="1263" y="1039"/>
                  </a:lnTo>
                  <a:lnTo>
                    <a:pt x="1231" y="1087"/>
                  </a:lnTo>
                  <a:cubicBezTo>
                    <a:pt x="1223" y="1098"/>
                    <a:pt x="1211" y="1104"/>
                    <a:pt x="1197" y="1104"/>
                  </a:cubicBezTo>
                  <a:lnTo>
                    <a:pt x="1181" y="1104"/>
                  </a:lnTo>
                  <a:lnTo>
                    <a:pt x="1210" y="1093"/>
                  </a:lnTo>
                  <a:lnTo>
                    <a:pt x="1194" y="1109"/>
                  </a:lnTo>
                  <a:lnTo>
                    <a:pt x="1178" y="1125"/>
                  </a:lnTo>
                  <a:lnTo>
                    <a:pt x="1162" y="1141"/>
                  </a:lnTo>
                  <a:cubicBezTo>
                    <a:pt x="1154" y="1148"/>
                    <a:pt x="1144" y="1152"/>
                    <a:pt x="1133" y="1152"/>
                  </a:cubicBezTo>
                  <a:lnTo>
                    <a:pt x="1117" y="1152"/>
                  </a:lnTo>
                  <a:lnTo>
                    <a:pt x="1146" y="1141"/>
                  </a:lnTo>
                  <a:lnTo>
                    <a:pt x="1130" y="1157"/>
                  </a:lnTo>
                  <a:cubicBezTo>
                    <a:pt x="1122" y="1164"/>
                    <a:pt x="1112" y="1168"/>
                    <a:pt x="1101" y="1168"/>
                  </a:cubicBezTo>
                  <a:lnTo>
                    <a:pt x="1085" y="1168"/>
                  </a:lnTo>
                  <a:lnTo>
                    <a:pt x="1103" y="1164"/>
                  </a:lnTo>
                  <a:lnTo>
                    <a:pt x="1071" y="1180"/>
                  </a:lnTo>
                  <a:lnTo>
                    <a:pt x="1082" y="1173"/>
                  </a:lnTo>
                  <a:lnTo>
                    <a:pt x="1066" y="1189"/>
                  </a:lnTo>
                  <a:lnTo>
                    <a:pt x="1050" y="1205"/>
                  </a:lnTo>
                  <a:cubicBezTo>
                    <a:pt x="1042" y="1212"/>
                    <a:pt x="1032" y="1216"/>
                    <a:pt x="1021" y="1216"/>
                  </a:cubicBezTo>
                  <a:lnTo>
                    <a:pt x="1005" y="1216"/>
                  </a:lnTo>
                  <a:lnTo>
                    <a:pt x="1034" y="1205"/>
                  </a:lnTo>
                  <a:lnTo>
                    <a:pt x="1018" y="1221"/>
                  </a:lnTo>
                  <a:cubicBezTo>
                    <a:pt x="1010" y="1228"/>
                    <a:pt x="1000" y="1232"/>
                    <a:pt x="989" y="1232"/>
                  </a:cubicBezTo>
                  <a:lnTo>
                    <a:pt x="973" y="1232"/>
                  </a:lnTo>
                  <a:lnTo>
                    <a:pt x="1002" y="1221"/>
                  </a:lnTo>
                  <a:lnTo>
                    <a:pt x="986" y="1237"/>
                  </a:lnTo>
                  <a:cubicBezTo>
                    <a:pt x="978" y="1244"/>
                    <a:pt x="968" y="1248"/>
                    <a:pt x="957" y="1248"/>
                  </a:cubicBezTo>
                  <a:lnTo>
                    <a:pt x="941" y="1248"/>
                  </a:lnTo>
                  <a:lnTo>
                    <a:pt x="959" y="1244"/>
                  </a:lnTo>
                  <a:lnTo>
                    <a:pt x="927" y="1260"/>
                  </a:lnTo>
                  <a:lnTo>
                    <a:pt x="938" y="1253"/>
                  </a:lnTo>
                  <a:lnTo>
                    <a:pt x="922" y="1269"/>
                  </a:lnTo>
                  <a:lnTo>
                    <a:pt x="906" y="1285"/>
                  </a:lnTo>
                  <a:cubicBezTo>
                    <a:pt x="898" y="1292"/>
                    <a:pt x="888" y="1296"/>
                    <a:pt x="877" y="1296"/>
                  </a:cubicBezTo>
                  <a:lnTo>
                    <a:pt x="861" y="1296"/>
                  </a:lnTo>
                  <a:lnTo>
                    <a:pt x="845" y="1296"/>
                  </a:lnTo>
                  <a:lnTo>
                    <a:pt x="874" y="1285"/>
                  </a:lnTo>
                  <a:lnTo>
                    <a:pt x="858" y="1301"/>
                  </a:lnTo>
                  <a:cubicBezTo>
                    <a:pt x="850" y="1308"/>
                    <a:pt x="840" y="1312"/>
                    <a:pt x="829" y="1312"/>
                  </a:cubicBezTo>
                  <a:lnTo>
                    <a:pt x="813" y="1312"/>
                  </a:lnTo>
                  <a:lnTo>
                    <a:pt x="797" y="1312"/>
                  </a:lnTo>
                  <a:lnTo>
                    <a:pt x="815" y="1308"/>
                  </a:lnTo>
                  <a:lnTo>
                    <a:pt x="783" y="1324"/>
                  </a:lnTo>
                  <a:cubicBezTo>
                    <a:pt x="778" y="1327"/>
                    <a:pt x="772" y="1328"/>
                    <a:pt x="765" y="1328"/>
                  </a:cubicBezTo>
                  <a:lnTo>
                    <a:pt x="749" y="1328"/>
                  </a:lnTo>
                  <a:lnTo>
                    <a:pt x="733" y="1328"/>
                  </a:lnTo>
                  <a:lnTo>
                    <a:pt x="717" y="1328"/>
                  </a:lnTo>
                  <a:lnTo>
                    <a:pt x="746" y="1317"/>
                  </a:lnTo>
                  <a:lnTo>
                    <a:pt x="730" y="1333"/>
                  </a:lnTo>
                  <a:lnTo>
                    <a:pt x="714" y="1349"/>
                  </a:lnTo>
                  <a:cubicBezTo>
                    <a:pt x="706" y="1356"/>
                    <a:pt x="696" y="1360"/>
                    <a:pt x="685" y="1360"/>
                  </a:cubicBezTo>
                  <a:lnTo>
                    <a:pt x="669" y="1360"/>
                  </a:lnTo>
                  <a:lnTo>
                    <a:pt x="653" y="1360"/>
                  </a:lnTo>
                  <a:lnTo>
                    <a:pt x="621" y="1360"/>
                  </a:lnTo>
                  <a:lnTo>
                    <a:pt x="657" y="1338"/>
                  </a:lnTo>
                  <a:lnTo>
                    <a:pt x="641" y="1370"/>
                  </a:lnTo>
                  <a:lnTo>
                    <a:pt x="643" y="1365"/>
                  </a:lnTo>
                  <a:lnTo>
                    <a:pt x="627" y="1413"/>
                  </a:lnTo>
                  <a:cubicBezTo>
                    <a:pt x="622" y="1429"/>
                    <a:pt x="607" y="1440"/>
                    <a:pt x="589" y="1440"/>
                  </a:cubicBezTo>
                  <a:lnTo>
                    <a:pt x="573" y="1440"/>
                  </a:lnTo>
                  <a:lnTo>
                    <a:pt x="557" y="1440"/>
                  </a:lnTo>
                  <a:lnTo>
                    <a:pt x="593" y="1418"/>
                  </a:lnTo>
                  <a:lnTo>
                    <a:pt x="577" y="1450"/>
                  </a:lnTo>
                  <a:cubicBezTo>
                    <a:pt x="570" y="1464"/>
                    <a:pt x="557" y="1472"/>
                    <a:pt x="541" y="1472"/>
                  </a:cubicBezTo>
                  <a:lnTo>
                    <a:pt x="525" y="1472"/>
                  </a:lnTo>
                  <a:lnTo>
                    <a:pt x="509" y="1472"/>
                  </a:lnTo>
                  <a:lnTo>
                    <a:pt x="527" y="1468"/>
                  </a:lnTo>
                  <a:lnTo>
                    <a:pt x="495" y="1484"/>
                  </a:lnTo>
                  <a:cubicBezTo>
                    <a:pt x="490" y="1487"/>
                    <a:pt x="484" y="1488"/>
                    <a:pt x="477" y="1488"/>
                  </a:cubicBezTo>
                  <a:lnTo>
                    <a:pt x="461" y="1488"/>
                  </a:lnTo>
                  <a:lnTo>
                    <a:pt x="490" y="1477"/>
                  </a:lnTo>
                  <a:lnTo>
                    <a:pt x="474" y="1493"/>
                  </a:lnTo>
                  <a:lnTo>
                    <a:pt x="458" y="1509"/>
                  </a:lnTo>
                  <a:cubicBezTo>
                    <a:pt x="450" y="1516"/>
                    <a:pt x="440" y="1520"/>
                    <a:pt x="429" y="1520"/>
                  </a:cubicBezTo>
                  <a:lnTo>
                    <a:pt x="413" y="1520"/>
                  </a:lnTo>
                  <a:lnTo>
                    <a:pt x="397" y="1520"/>
                  </a:lnTo>
                  <a:lnTo>
                    <a:pt x="426" y="1509"/>
                  </a:lnTo>
                  <a:lnTo>
                    <a:pt x="410" y="1525"/>
                  </a:lnTo>
                  <a:cubicBezTo>
                    <a:pt x="402" y="1532"/>
                    <a:pt x="392" y="1536"/>
                    <a:pt x="381" y="1536"/>
                  </a:cubicBezTo>
                  <a:lnTo>
                    <a:pt x="365" y="1536"/>
                  </a:lnTo>
                  <a:lnTo>
                    <a:pt x="333" y="1536"/>
                  </a:lnTo>
                  <a:lnTo>
                    <a:pt x="317" y="1536"/>
                  </a:lnTo>
                  <a:lnTo>
                    <a:pt x="301" y="1536"/>
                  </a:lnTo>
                  <a:lnTo>
                    <a:pt x="337" y="1514"/>
                  </a:lnTo>
                  <a:lnTo>
                    <a:pt x="321" y="1546"/>
                  </a:lnTo>
                  <a:cubicBezTo>
                    <a:pt x="314" y="1560"/>
                    <a:pt x="301" y="1568"/>
                    <a:pt x="285" y="1568"/>
                  </a:cubicBezTo>
                  <a:lnTo>
                    <a:pt x="269" y="1568"/>
                  </a:lnTo>
                  <a:lnTo>
                    <a:pt x="305" y="1546"/>
                  </a:lnTo>
                  <a:lnTo>
                    <a:pt x="289" y="1578"/>
                  </a:lnTo>
                  <a:cubicBezTo>
                    <a:pt x="282" y="1592"/>
                    <a:pt x="269" y="1600"/>
                    <a:pt x="253" y="1600"/>
                  </a:cubicBezTo>
                  <a:lnTo>
                    <a:pt x="237" y="1600"/>
                  </a:lnTo>
                  <a:lnTo>
                    <a:pt x="221" y="1600"/>
                  </a:lnTo>
                  <a:lnTo>
                    <a:pt x="189" y="1600"/>
                  </a:lnTo>
                  <a:lnTo>
                    <a:pt x="218" y="1589"/>
                  </a:lnTo>
                  <a:lnTo>
                    <a:pt x="202" y="1605"/>
                  </a:lnTo>
                  <a:cubicBezTo>
                    <a:pt x="194" y="1612"/>
                    <a:pt x="184" y="1616"/>
                    <a:pt x="173" y="1616"/>
                  </a:cubicBezTo>
                  <a:lnTo>
                    <a:pt x="157" y="1616"/>
                  </a:lnTo>
                  <a:lnTo>
                    <a:pt x="186" y="1605"/>
                  </a:lnTo>
                  <a:lnTo>
                    <a:pt x="170" y="1621"/>
                  </a:lnTo>
                  <a:cubicBezTo>
                    <a:pt x="162" y="1628"/>
                    <a:pt x="152" y="1632"/>
                    <a:pt x="141" y="1632"/>
                  </a:cubicBezTo>
                  <a:lnTo>
                    <a:pt x="125" y="1632"/>
                  </a:lnTo>
                  <a:lnTo>
                    <a:pt x="154" y="1621"/>
                  </a:lnTo>
                  <a:lnTo>
                    <a:pt x="138" y="1637"/>
                  </a:lnTo>
                  <a:lnTo>
                    <a:pt x="145" y="1626"/>
                  </a:lnTo>
                  <a:lnTo>
                    <a:pt x="129" y="1658"/>
                  </a:lnTo>
                  <a:cubicBezTo>
                    <a:pt x="127" y="1662"/>
                    <a:pt x="125" y="1666"/>
                    <a:pt x="122" y="1669"/>
                  </a:cubicBezTo>
                  <a:lnTo>
                    <a:pt x="106" y="1685"/>
                  </a:lnTo>
                  <a:cubicBezTo>
                    <a:pt x="103" y="1688"/>
                    <a:pt x="99" y="1690"/>
                    <a:pt x="95" y="1692"/>
                  </a:cubicBezTo>
                  <a:lnTo>
                    <a:pt x="63" y="1708"/>
                  </a:lnTo>
                  <a:cubicBezTo>
                    <a:pt x="44" y="1718"/>
                    <a:pt x="20" y="1710"/>
                    <a:pt x="10" y="1690"/>
                  </a:cubicBezTo>
                  <a:cubicBezTo>
                    <a:pt x="0" y="1671"/>
                    <a:pt x="8" y="1647"/>
                    <a:pt x="28" y="1637"/>
                  </a:cubicBezTo>
                  <a:close/>
                </a:path>
              </a:pathLst>
            </a:custGeom>
            <a:grpFill/>
            <a:ln w="6350" cap="flat">
              <a:solidFill>
                <a:srgbClr val="51118E"/>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32" name="Freeform 17">
              <a:extLst>
                <a:ext uri="{FF2B5EF4-FFF2-40B4-BE49-F238E27FC236}">
                  <a16:creationId xmlns:a16="http://schemas.microsoft.com/office/drawing/2014/main" id="{FFC42BB8-440F-4F37-8990-2822FDFB4A6A}"/>
                </a:ext>
              </a:extLst>
            </p:cNvPr>
            <p:cNvSpPr>
              <a:spLocks/>
            </p:cNvSpPr>
            <p:nvPr/>
          </p:nvSpPr>
          <p:spPr bwMode="auto">
            <a:xfrm>
              <a:off x="7274038" y="3256195"/>
              <a:ext cx="971825" cy="534426"/>
            </a:xfrm>
            <a:custGeom>
              <a:avLst/>
              <a:gdLst>
                <a:gd name="T0" fmla="*/ 168 w 3696"/>
                <a:gd name="T1" fmla="*/ 1600 h 1696"/>
                <a:gd name="T2" fmla="*/ 280 w 3696"/>
                <a:gd name="T3" fmla="*/ 1552 h 1696"/>
                <a:gd name="T4" fmla="*/ 373 w 3696"/>
                <a:gd name="T5" fmla="*/ 1463 h 1696"/>
                <a:gd name="T6" fmla="*/ 504 w 3696"/>
                <a:gd name="T7" fmla="*/ 1376 h 1696"/>
                <a:gd name="T8" fmla="*/ 600 w 3696"/>
                <a:gd name="T9" fmla="*/ 1344 h 1696"/>
                <a:gd name="T10" fmla="*/ 712 w 3696"/>
                <a:gd name="T11" fmla="*/ 1296 h 1696"/>
                <a:gd name="T12" fmla="*/ 812 w 3696"/>
                <a:gd name="T13" fmla="*/ 1260 h 1696"/>
                <a:gd name="T14" fmla="*/ 924 w 3696"/>
                <a:gd name="T15" fmla="*/ 1212 h 1696"/>
                <a:gd name="T16" fmla="*/ 1036 w 3696"/>
                <a:gd name="T17" fmla="*/ 1196 h 1696"/>
                <a:gd name="T18" fmla="*/ 1176 w 3696"/>
                <a:gd name="T19" fmla="*/ 1120 h 1696"/>
                <a:gd name="T20" fmla="*/ 1288 w 3696"/>
                <a:gd name="T21" fmla="*/ 1088 h 1696"/>
                <a:gd name="T22" fmla="*/ 1432 w 3696"/>
                <a:gd name="T23" fmla="*/ 1040 h 1696"/>
                <a:gd name="T24" fmla="*/ 1544 w 3696"/>
                <a:gd name="T25" fmla="*/ 992 h 1696"/>
                <a:gd name="T26" fmla="*/ 1612 w 3696"/>
                <a:gd name="T27" fmla="*/ 908 h 1696"/>
                <a:gd name="T28" fmla="*/ 1692 w 3696"/>
                <a:gd name="T29" fmla="*/ 812 h 1696"/>
                <a:gd name="T30" fmla="*/ 1820 w 3696"/>
                <a:gd name="T31" fmla="*/ 748 h 1696"/>
                <a:gd name="T32" fmla="*/ 1976 w 3696"/>
                <a:gd name="T33" fmla="*/ 704 h 1696"/>
                <a:gd name="T34" fmla="*/ 2120 w 3696"/>
                <a:gd name="T35" fmla="*/ 688 h 1696"/>
                <a:gd name="T36" fmla="*/ 2232 w 3696"/>
                <a:gd name="T37" fmla="*/ 624 h 1696"/>
                <a:gd name="T38" fmla="*/ 2328 w 3696"/>
                <a:gd name="T39" fmla="*/ 512 h 1696"/>
                <a:gd name="T40" fmla="*/ 2440 w 3696"/>
                <a:gd name="T41" fmla="*/ 464 h 1696"/>
                <a:gd name="T42" fmla="*/ 2565 w 3696"/>
                <a:gd name="T43" fmla="*/ 455 h 1696"/>
                <a:gd name="T44" fmla="*/ 2760 w 3696"/>
                <a:gd name="T45" fmla="*/ 432 h 1696"/>
                <a:gd name="T46" fmla="*/ 2904 w 3696"/>
                <a:gd name="T47" fmla="*/ 416 h 1696"/>
                <a:gd name="T48" fmla="*/ 3032 w 3696"/>
                <a:gd name="T49" fmla="*/ 336 h 1696"/>
                <a:gd name="T50" fmla="*/ 3176 w 3696"/>
                <a:gd name="T51" fmla="*/ 304 h 1696"/>
                <a:gd name="T52" fmla="*/ 3304 w 3696"/>
                <a:gd name="T53" fmla="*/ 240 h 1696"/>
                <a:gd name="T54" fmla="*/ 3416 w 3696"/>
                <a:gd name="T55" fmla="*/ 112 h 1696"/>
                <a:gd name="T56" fmla="*/ 3528 w 3696"/>
                <a:gd name="T57" fmla="*/ 32 h 1696"/>
                <a:gd name="T58" fmla="*/ 3696 w 3696"/>
                <a:gd name="T59" fmla="*/ 40 h 1696"/>
                <a:gd name="T60" fmla="*/ 3528 w 3696"/>
                <a:gd name="T61" fmla="*/ 112 h 1696"/>
                <a:gd name="T62" fmla="*/ 3416 w 3696"/>
                <a:gd name="T63" fmla="*/ 192 h 1696"/>
                <a:gd name="T64" fmla="*/ 3304 w 3696"/>
                <a:gd name="T65" fmla="*/ 320 h 1696"/>
                <a:gd name="T66" fmla="*/ 3176 w 3696"/>
                <a:gd name="T67" fmla="*/ 384 h 1696"/>
                <a:gd name="T68" fmla="*/ 3032 w 3696"/>
                <a:gd name="T69" fmla="*/ 416 h 1696"/>
                <a:gd name="T70" fmla="*/ 2904 w 3696"/>
                <a:gd name="T71" fmla="*/ 496 h 1696"/>
                <a:gd name="T72" fmla="*/ 2760 w 3696"/>
                <a:gd name="T73" fmla="*/ 512 h 1696"/>
                <a:gd name="T74" fmla="*/ 2636 w 3696"/>
                <a:gd name="T75" fmla="*/ 490 h 1696"/>
                <a:gd name="T76" fmla="*/ 2440 w 3696"/>
                <a:gd name="T77" fmla="*/ 544 h 1696"/>
                <a:gd name="T78" fmla="*/ 2328 w 3696"/>
                <a:gd name="T79" fmla="*/ 592 h 1696"/>
                <a:gd name="T80" fmla="*/ 2232 w 3696"/>
                <a:gd name="T81" fmla="*/ 704 h 1696"/>
                <a:gd name="T82" fmla="*/ 2120 w 3696"/>
                <a:gd name="T83" fmla="*/ 768 h 1696"/>
                <a:gd name="T84" fmla="*/ 1976 w 3696"/>
                <a:gd name="T85" fmla="*/ 784 h 1696"/>
                <a:gd name="T86" fmla="*/ 1877 w 3696"/>
                <a:gd name="T87" fmla="*/ 805 h 1696"/>
                <a:gd name="T88" fmla="*/ 1749 w 3696"/>
                <a:gd name="T89" fmla="*/ 869 h 1696"/>
                <a:gd name="T90" fmla="*/ 1669 w 3696"/>
                <a:gd name="T91" fmla="*/ 965 h 1696"/>
                <a:gd name="T92" fmla="*/ 1544 w 3696"/>
                <a:gd name="T93" fmla="*/ 1072 h 1696"/>
                <a:gd name="T94" fmla="*/ 1432 w 3696"/>
                <a:gd name="T95" fmla="*/ 1120 h 1696"/>
                <a:gd name="T96" fmla="*/ 1288 w 3696"/>
                <a:gd name="T97" fmla="*/ 1168 h 1696"/>
                <a:gd name="T98" fmla="*/ 1176 w 3696"/>
                <a:gd name="T99" fmla="*/ 1200 h 1696"/>
                <a:gd name="T100" fmla="*/ 1093 w 3696"/>
                <a:gd name="T101" fmla="*/ 1253 h 1696"/>
                <a:gd name="T102" fmla="*/ 981 w 3696"/>
                <a:gd name="T103" fmla="*/ 1269 h 1696"/>
                <a:gd name="T104" fmla="*/ 869 w 3696"/>
                <a:gd name="T105" fmla="*/ 1317 h 1696"/>
                <a:gd name="T106" fmla="*/ 712 w 3696"/>
                <a:gd name="T107" fmla="*/ 1376 h 1696"/>
                <a:gd name="T108" fmla="*/ 600 w 3696"/>
                <a:gd name="T109" fmla="*/ 1424 h 1696"/>
                <a:gd name="T110" fmla="*/ 504 w 3696"/>
                <a:gd name="T111" fmla="*/ 1456 h 1696"/>
                <a:gd name="T112" fmla="*/ 444 w 3696"/>
                <a:gd name="T113" fmla="*/ 1498 h 1696"/>
                <a:gd name="T114" fmla="*/ 280 w 3696"/>
                <a:gd name="T115" fmla="*/ 1632 h 1696"/>
                <a:gd name="T116" fmla="*/ 168 w 3696"/>
                <a:gd name="T117" fmla="*/ 1680 h 1696"/>
                <a:gd name="T118" fmla="*/ 0 w 3696"/>
                <a:gd name="T119" fmla="*/ 165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96" h="1696">
                  <a:moveTo>
                    <a:pt x="40" y="1616"/>
                  </a:moveTo>
                  <a:lnTo>
                    <a:pt x="72" y="1616"/>
                  </a:lnTo>
                  <a:lnTo>
                    <a:pt x="88" y="1616"/>
                  </a:lnTo>
                  <a:lnTo>
                    <a:pt x="60" y="1628"/>
                  </a:lnTo>
                  <a:lnTo>
                    <a:pt x="76" y="1612"/>
                  </a:lnTo>
                  <a:cubicBezTo>
                    <a:pt x="84" y="1605"/>
                    <a:pt x="94" y="1600"/>
                    <a:pt x="104" y="1600"/>
                  </a:cubicBezTo>
                  <a:lnTo>
                    <a:pt x="120" y="1600"/>
                  </a:lnTo>
                  <a:lnTo>
                    <a:pt x="136" y="1600"/>
                  </a:lnTo>
                  <a:lnTo>
                    <a:pt x="152" y="1600"/>
                  </a:lnTo>
                  <a:lnTo>
                    <a:pt x="168" y="1600"/>
                  </a:lnTo>
                  <a:lnTo>
                    <a:pt x="200" y="1600"/>
                  </a:lnTo>
                  <a:lnTo>
                    <a:pt x="216" y="1600"/>
                  </a:lnTo>
                  <a:lnTo>
                    <a:pt x="181" y="1623"/>
                  </a:lnTo>
                  <a:lnTo>
                    <a:pt x="197" y="1591"/>
                  </a:lnTo>
                  <a:cubicBezTo>
                    <a:pt x="203" y="1577"/>
                    <a:pt x="217" y="1568"/>
                    <a:pt x="232" y="1568"/>
                  </a:cubicBezTo>
                  <a:lnTo>
                    <a:pt x="248" y="1568"/>
                  </a:lnTo>
                  <a:lnTo>
                    <a:pt x="220" y="1580"/>
                  </a:lnTo>
                  <a:lnTo>
                    <a:pt x="236" y="1564"/>
                  </a:lnTo>
                  <a:cubicBezTo>
                    <a:pt x="244" y="1557"/>
                    <a:pt x="254" y="1552"/>
                    <a:pt x="264" y="1552"/>
                  </a:cubicBezTo>
                  <a:lnTo>
                    <a:pt x="280" y="1552"/>
                  </a:lnTo>
                  <a:lnTo>
                    <a:pt x="252" y="1564"/>
                  </a:lnTo>
                  <a:lnTo>
                    <a:pt x="268" y="1548"/>
                  </a:lnTo>
                  <a:lnTo>
                    <a:pt x="284" y="1532"/>
                  </a:lnTo>
                  <a:lnTo>
                    <a:pt x="316" y="1500"/>
                  </a:lnTo>
                  <a:lnTo>
                    <a:pt x="332" y="1484"/>
                  </a:lnTo>
                  <a:cubicBezTo>
                    <a:pt x="340" y="1477"/>
                    <a:pt x="350" y="1472"/>
                    <a:pt x="360" y="1472"/>
                  </a:cubicBezTo>
                  <a:lnTo>
                    <a:pt x="376" y="1472"/>
                  </a:lnTo>
                  <a:lnTo>
                    <a:pt x="392" y="1472"/>
                  </a:lnTo>
                  <a:lnTo>
                    <a:pt x="357" y="1495"/>
                  </a:lnTo>
                  <a:lnTo>
                    <a:pt x="373" y="1463"/>
                  </a:lnTo>
                  <a:cubicBezTo>
                    <a:pt x="379" y="1449"/>
                    <a:pt x="393" y="1440"/>
                    <a:pt x="408" y="1440"/>
                  </a:cubicBezTo>
                  <a:lnTo>
                    <a:pt x="424" y="1440"/>
                  </a:lnTo>
                  <a:lnTo>
                    <a:pt x="440" y="1440"/>
                  </a:lnTo>
                  <a:lnTo>
                    <a:pt x="405" y="1463"/>
                  </a:lnTo>
                  <a:lnTo>
                    <a:pt x="421" y="1431"/>
                  </a:lnTo>
                  <a:cubicBezTo>
                    <a:pt x="425" y="1423"/>
                    <a:pt x="431" y="1417"/>
                    <a:pt x="439" y="1413"/>
                  </a:cubicBezTo>
                  <a:lnTo>
                    <a:pt x="471" y="1397"/>
                  </a:lnTo>
                  <a:lnTo>
                    <a:pt x="460" y="1404"/>
                  </a:lnTo>
                  <a:lnTo>
                    <a:pt x="476" y="1388"/>
                  </a:lnTo>
                  <a:cubicBezTo>
                    <a:pt x="484" y="1381"/>
                    <a:pt x="494" y="1376"/>
                    <a:pt x="504" y="1376"/>
                  </a:cubicBezTo>
                  <a:lnTo>
                    <a:pt x="520" y="1376"/>
                  </a:lnTo>
                  <a:lnTo>
                    <a:pt x="536" y="1376"/>
                  </a:lnTo>
                  <a:lnTo>
                    <a:pt x="508" y="1388"/>
                  </a:lnTo>
                  <a:lnTo>
                    <a:pt x="524" y="1372"/>
                  </a:lnTo>
                  <a:cubicBezTo>
                    <a:pt x="532" y="1365"/>
                    <a:pt x="542" y="1360"/>
                    <a:pt x="552" y="1360"/>
                  </a:cubicBezTo>
                  <a:lnTo>
                    <a:pt x="568" y="1360"/>
                  </a:lnTo>
                  <a:lnTo>
                    <a:pt x="540" y="1372"/>
                  </a:lnTo>
                  <a:lnTo>
                    <a:pt x="556" y="1356"/>
                  </a:lnTo>
                  <a:cubicBezTo>
                    <a:pt x="564" y="1349"/>
                    <a:pt x="574" y="1344"/>
                    <a:pt x="584" y="1344"/>
                  </a:cubicBezTo>
                  <a:lnTo>
                    <a:pt x="600" y="1344"/>
                  </a:lnTo>
                  <a:lnTo>
                    <a:pt x="583" y="1349"/>
                  </a:lnTo>
                  <a:lnTo>
                    <a:pt x="615" y="1333"/>
                  </a:lnTo>
                  <a:cubicBezTo>
                    <a:pt x="620" y="1330"/>
                    <a:pt x="626" y="1328"/>
                    <a:pt x="632" y="1328"/>
                  </a:cubicBezTo>
                  <a:lnTo>
                    <a:pt x="648" y="1328"/>
                  </a:lnTo>
                  <a:lnTo>
                    <a:pt x="613" y="1351"/>
                  </a:lnTo>
                  <a:lnTo>
                    <a:pt x="629" y="1319"/>
                  </a:lnTo>
                  <a:cubicBezTo>
                    <a:pt x="635" y="1305"/>
                    <a:pt x="649" y="1296"/>
                    <a:pt x="664" y="1296"/>
                  </a:cubicBezTo>
                  <a:lnTo>
                    <a:pt x="680" y="1296"/>
                  </a:lnTo>
                  <a:lnTo>
                    <a:pt x="696" y="1296"/>
                  </a:lnTo>
                  <a:lnTo>
                    <a:pt x="712" y="1296"/>
                  </a:lnTo>
                  <a:lnTo>
                    <a:pt x="728" y="1296"/>
                  </a:lnTo>
                  <a:lnTo>
                    <a:pt x="744" y="1296"/>
                  </a:lnTo>
                  <a:lnTo>
                    <a:pt x="776" y="1296"/>
                  </a:lnTo>
                  <a:lnTo>
                    <a:pt x="792" y="1296"/>
                  </a:lnTo>
                  <a:lnTo>
                    <a:pt x="757" y="1319"/>
                  </a:lnTo>
                  <a:lnTo>
                    <a:pt x="773" y="1287"/>
                  </a:lnTo>
                  <a:cubicBezTo>
                    <a:pt x="779" y="1273"/>
                    <a:pt x="793" y="1264"/>
                    <a:pt x="808" y="1264"/>
                  </a:cubicBezTo>
                  <a:lnTo>
                    <a:pt x="824" y="1264"/>
                  </a:lnTo>
                  <a:lnTo>
                    <a:pt x="796" y="1276"/>
                  </a:lnTo>
                  <a:lnTo>
                    <a:pt x="812" y="1260"/>
                  </a:lnTo>
                  <a:lnTo>
                    <a:pt x="828" y="1244"/>
                  </a:lnTo>
                  <a:cubicBezTo>
                    <a:pt x="836" y="1237"/>
                    <a:pt x="846" y="1232"/>
                    <a:pt x="856" y="1232"/>
                  </a:cubicBezTo>
                  <a:lnTo>
                    <a:pt x="872" y="1232"/>
                  </a:lnTo>
                  <a:lnTo>
                    <a:pt x="844" y="1244"/>
                  </a:lnTo>
                  <a:lnTo>
                    <a:pt x="860" y="1228"/>
                  </a:lnTo>
                  <a:cubicBezTo>
                    <a:pt x="868" y="1221"/>
                    <a:pt x="878" y="1216"/>
                    <a:pt x="888" y="1216"/>
                  </a:cubicBezTo>
                  <a:lnTo>
                    <a:pt x="920" y="1216"/>
                  </a:lnTo>
                  <a:lnTo>
                    <a:pt x="936" y="1216"/>
                  </a:lnTo>
                  <a:lnTo>
                    <a:pt x="908" y="1228"/>
                  </a:lnTo>
                  <a:lnTo>
                    <a:pt x="924" y="1212"/>
                  </a:lnTo>
                  <a:cubicBezTo>
                    <a:pt x="932" y="1205"/>
                    <a:pt x="942" y="1200"/>
                    <a:pt x="952" y="1200"/>
                  </a:cubicBezTo>
                  <a:lnTo>
                    <a:pt x="968" y="1200"/>
                  </a:lnTo>
                  <a:lnTo>
                    <a:pt x="984" y="1200"/>
                  </a:lnTo>
                  <a:lnTo>
                    <a:pt x="1000" y="1200"/>
                  </a:lnTo>
                  <a:lnTo>
                    <a:pt x="1016" y="1200"/>
                  </a:lnTo>
                  <a:lnTo>
                    <a:pt x="988" y="1212"/>
                  </a:lnTo>
                  <a:lnTo>
                    <a:pt x="1004" y="1196"/>
                  </a:lnTo>
                  <a:cubicBezTo>
                    <a:pt x="1012" y="1189"/>
                    <a:pt x="1022" y="1184"/>
                    <a:pt x="1032" y="1184"/>
                  </a:cubicBezTo>
                  <a:lnTo>
                    <a:pt x="1064" y="1184"/>
                  </a:lnTo>
                  <a:lnTo>
                    <a:pt x="1036" y="1196"/>
                  </a:lnTo>
                  <a:lnTo>
                    <a:pt x="1052" y="1180"/>
                  </a:lnTo>
                  <a:lnTo>
                    <a:pt x="1045" y="1191"/>
                  </a:lnTo>
                  <a:lnTo>
                    <a:pt x="1061" y="1159"/>
                  </a:lnTo>
                  <a:cubicBezTo>
                    <a:pt x="1063" y="1155"/>
                    <a:pt x="1065" y="1151"/>
                    <a:pt x="1068" y="1148"/>
                  </a:cubicBezTo>
                  <a:lnTo>
                    <a:pt x="1084" y="1132"/>
                  </a:lnTo>
                  <a:cubicBezTo>
                    <a:pt x="1092" y="1125"/>
                    <a:pt x="1102" y="1120"/>
                    <a:pt x="1112" y="1120"/>
                  </a:cubicBezTo>
                  <a:lnTo>
                    <a:pt x="1128" y="1120"/>
                  </a:lnTo>
                  <a:lnTo>
                    <a:pt x="1144" y="1120"/>
                  </a:lnTo>
                  <a:lnTo>
                    <a:pt x="1160" y="1120"/>
                  </a:lnTo>
                  <a:lnTo>
                    <a:pt x="1176" y="1120"/>
                  </a:lnTo>
                  <a:lnTo>
                    <a:pt x="1208" y="1120"/>
                  </a:lnTo>
                  <a:lnTo>
                    <a:pt x="1180" y="1132"/>
                  </a:lnTo>
                  <a:lnTo>
                    <a:pt x="1196" y="1116"/>
                  </a:lnTo>
                  <a:cubicBezTo>
                    <a:pt x="1204" y="1109"/>
                    <a:pt x="1214" y="1104"/>
                    <a:pt x="1224" y="1104"/>
                  </a:cubicBezTo>
                  <a:lnTo>
                    <a:pt x="1240" y="1104"/>
                  </a:lnTo>
                  <a:lnTo>
                    <a:pt x="1256" y="1104"/>
                  </a:lnTo>
                  <a:lnTo>
                    <a:pt x="1272" y="1104"/>
                  </a:lnTo>
                  <a:lnTo>
                    <a:pt x="1244" y="1116"/>
                  </a:lnTo>
                  <a:lnTo>
                    <a:pt x="1260" y="1100"/>
                  </a:lnTo>
                  <a:cubicBezTo>
                    <a:pt x="1268" y="1093"/>
                    <a:pt x="1278" y="1088"/>
                    <a:pt x="1288" y="1088"/>
                  </a:cubicBezTo>
                  <a:lnTo>
                    <a:pt x="1304" y="1088"/>
                  </a:lnTo>
                  <a:lnTo>
                    <a:pt x="1320" y="1088"/>
                  </a:lnTo>
                  <a:lnTo>
                    <a:pt x="1352" y="1088"/>
                  </a:lnTo>
                  <a:lnTo>
                    <a:pt x="1368" y="1088"/>
                  </a:lnTo>
                  <a:lnTo>
                    <a:pt x="1384" y="1088"/>
                  </a:lnTo>
                  <a:lnTo>
                    <a:pt x="1347" y="1116"/>
                  </a:lnTo>
                  <a:lnTo>
                    <a:pt x="1363" y="1068"/>
                  </a:lnTo>
                  <a:cubicBezTo>
                    <a:pt x="1368" y="1051"/>
                    <a:pt x="1383" y="1040"/>
                    <a:pt x="1400" y="1040"/>
                  </a:cubicBezTo>
                  <a:lnTo>
                    <a:pt x="1416" y="1040"/>
                  </a:lnTo>
                  <a:lnTo>
                    <a:pt x="1432" y="1040"/>
                  </a:lnTo>
                  <a:lnTo>
                    <a:pt x="1404" y="1052"/>
                  </a:lnTo>
                  <a:lnTo>
                    <a:pt x="1420" y="1036"/>
                  </a:lnTo>
                  <a:cubicBezTo>
                    <a:pt x="1428" y="1029"/>
                    <a:pt x="1438" y="1024"/>
                    <a:pt x="1448" y="1024"/>
                  </a:cubicBezTo>
                  <a:lnTo>
                    <a:pt x="1464" y="1024"/>
                  </a:lnTo>
                  <a:lnTo>
                    <a:pt x="1496" y="1024"/>
                  </a:lnTo>
                  <a:lnTo>
                    <a:pt x="1468" y="1036"/>
                  </a:lnTo>
                  <a:lnTo>
                    <a:pt x="1484" y="1020"/>
                  </a:lnTo>
                  <a:lnTo>
                    <a:pt x="1500" y="1004"/>
                  </a:lnTo>
                  <a:cubicBezTo>
                    <a:pt x="1508" y="997"/>
                    <a:pt x="1518" y="992"/>
                    <a:pt x="1528" y="992"/>
                  </a:cubicBezTo>
                  <a:lnTo>
                    <a:pt x="1544" y="992"/>
                  </a:lnTo>
                  <a:lnTo>
                    <a:pt x="1560" y="992"/>
                  </a:lnTo>
                  <a:lnTo>
                    <a:pt x="1525" y="1015"/>
                  </a:lnTo>
                  <a:lnTo>
                    <a:pt x="1541" y="983"/>
                  </a:lnTo>
                  <a:cubicBezTo>
                    <a:pt x="1547" y="969"/>
                    <a:pt x="1561" y="960"/>
                    <a:pt x="1576" y="960"/>
                  </a:cubicBezTo>
                  <a:lnTo>
                    <a:pt x="1592" y="960"/>
                  </a:lnTo>
                  <a:lnTo>
                    <a:pt x="1564" y="972"/>
                  </a:lnTo>
                  <a:lnTo>
                    <a:pt x="1580" y="956"/>
                  </a:lnTo>
                  <a:lnTo>
                    <a:pt x="1575" y="962"/>
                  </a:lnTo>
                  <a:lnTo>
                    <a:pt x="1607" y="914"/>
                  </a:lnTo>
                  <a:cubicBezTo>
                    <a:pt x="1609" y="912"/>
                    <a:pt x="1610" y="910"/>
                    <a:pt x="1612" y="908"/>
                  </a:cubicBezTo>
                  <a:lnTo>
                    <a:pt x="1628" y="892"/>
                  </a:lnTo>
                  <a:cubicBezTo>
                    <a:pt x="1636" y="885"/>
                    <a:pt x="1646" y="880"/>
                    <a:pt x="1656" y="880"/>
                  </a:cubicBezTo>
                  <a:lnTo>
                    <a:pt x="1672" y="880"/>
                  </a:lnTo>
                  <a:lnTo>
                    <a:pt x="1637" y="903"/>
                  </a:lnTo>
                  <a:lnTo>
                    <a:pt x="1653" y="871"/>
                  </a:lnTo>
                  <a:cubicBezTo>
                    <a:pt x="1659" y="857"/>
                    <a:pt x="1673" y="848"/>
                    <a:pt x="1688" y="848"/>
                  </a:cubicBezTo>
                  <a:lnTo>
                    <a:pt x="1704" y="848"/>
                  </a:lnTo>
                  <a:lnTo>
                    <a:pt x="1667" y="876"/>
                  </a:lnTo>
                  <a:lnTo>
                    <a:pt x="1683" y="828"/>
                  </a:lnTo>
                  <a:cubicBezTo>
                    <a:pt x="1684" y="822"/>
                    <a:pt x="1688" y="817"/>
                    <a:pt x="1692" y="812"/>
                  </a:cubicBezTo>
                  <a:lnTo>
                    <a:pt x="1708" y="796"/>
                  </a:lnTo>
                  <a:cubicBezTo>
                    <a:pt x="1716" y="789"/>
                    <a:pt x="1726" y="784"/>
                    <a:pt x="1736" y="784"/>
                  </a:cubicBezTo>
                  <a:lnTo>
                    <a:pt x="1752" y="784"/>
                  </a:lnTo>
                  <a:lnTo>
                    <a:pt x="1784" y="784"/>
                  </a:lnTo>
                  <a:lnTo>
                    <a:pt x="1800" y="784"/>
                  </a:lnTo>
                  <a:lnTo>
                    <a:pt x="1816" y="784"/>
                  </a:lnTo>
                  <a:lnTo>
                    <a:pt x="1781" y="807"/>
                  </a:lnTo>
                  <a:lnTo>
                    <a:pt x="1797" y="775"/>
                  </a:lnTo>
                  <a:cubicBezTo>
                    <a:pt x="1799" y="771"/>
                    <a:pt x="1801" y="767"/>
                    <a:pt x="1804" y="764"/>
                  </a:cubicBezTo>
                  <a:lnTo>
                    <a:pt x="1820" y="748"/>
                  </a:lnTo>
                  <a:cubicBezTo>
                    <a:pt x="1828" y="741"/>
                    <a:pt x="1838" y="736"/>
                    <a:pt x="1848" y="736"/>
                  </a:cubicBezTo>
                  <a:lnTo>
                    <a:pt x="1864" y="736"/>
                  </a:lnTo>
                  <a:lnTo>
                    <a:pt x="1880" y="736"/>
                  </a:lnTo>
                  <a:lnTo>
                    <a:pt x="1896" y="736"/>
                  </a:lnTo>
                  <a:lnTo>
                    <a:pt x="1928" y="736"/>
                  </a:lnTo>
                  <a:lnTo>
                    <a:pt x="1944" y="736"/>
                  </a:lnTo>
                  <a:lnTo>
                    <a:pt x="1960" y="736"/>
                  </a:lnTo>
                  <a:lnTo>
                    <a:pt x="1925" y="759"/>
                  </a:lnTo>
                  <a:lnTo>
                    <a:pt x="1941" y="727"/>
                  </a:lnTo>
                  <a:cubicBezTo>
                    <a:pt x="1947" y="713"/>
                    <a:pt x="1961" y="704"/>
                    <a:pt x="1976" y="704"/>
                  </a:cubicBezTo>
                  <a:lnTo>
                    <a:pt x="1992" y="704"/>
                  </a:lnTo>
                  <a:lnTo>
                    <a:pt x="2008" y="704"/>
                  </a:lnTo>
                  <a:lnTo>
                    <a:pt x="2024" y="704"/>
                  </a:lnTo>
                  <a:lnTo>
                    <a:pt x="1996" y="716"/>
                  </a:lnTo>
                  <a:lnTo>
                    <a:pt x="2012" y="700"/>
                  </a:lnTo>
                  <a:cubicBezTo>
                    <a:pt x="2020" y="693"/>
                    <a:pt x="2030" y="688"/>
                    <a:pt x="2040" y="688"/>
                  </a:cubicBezTo>
                  <a:lnTo>
                    <a:pt x="2072" y="688"/>
                  </a:lnTo>
                  <a:lnTo>
                    <a:pt x="2088" y="688"/>
                  </a:lnTo>
                  <a:lnTo>
                    <a:pt x="2104" y="688"/>
                  </a:lnTo>
                  <a:lnTo>
                    <a:pt x="2120" y="688"/>
                  </a:lnTo>
                  <a:lnTo>
                    <a:pt x="2136" y="688"/>
                  </a:lnTo>
                  <a:lnTo>
                    <a:pt x="2099" y="716"/>
                  </a:lnTo>
                  <a:lnTo>
                    <a:pt x="2115" y="668"/>
                  </a:lnTo>
                  <a:cubicBezTo>
                    <a:pt x="2120" y="651"/>
                    <a:pt x="2135" y="640"/>
                    <a:pt x="2152" y="640"/>
                  </a:cubicBezTo>
                  <a:lnTo>
                    <a:pt x="2168" y="640"/>
                  </a:lnTo>
                  <a:lnTo>
                    <a:pt x="2184" y="640"/>
                  </a:lnTo>
                  <a:lnTo>
                    <a:pt x="2216" y="640"/>
                  </a:lnTo>
                  <a:lnTo>
                    <a:pt x="2188" y="652"/>
                  </a:lnTo>
                  <a:lnTo>
                    <a:pt x="2204" y="636"/>
                  </a:lnTo>
                  <a:cubicBezTo>
                    <a:pt x="2212" y="629"/>
                    <a:pt x="2222" y="624"/>
                    <a:pt x="2232" y="624"/>
                  </a:cubicBezTo>
                  <a:lnTo>
                    <a:pt x="2248" y="624"/>
                  </a:lnTo>
                  <a:lnTo>
                    <a:pt x="2264" y="624"/>
                  </a:lnTo>
                  <a:lnTo>
                    <a:pt x="2280" y="624"/>
                  </a:lnTo>
                  <a:lnTo>
                    <a:pt x="2245" y="647"/>
                  </a:lnTo>
                  <a:lnTo>
                    <a:pt x="2261" y="615"/>
                  </a:lnTo>
                  <a:cubicBezTo>
                    <a:pt x="2263" y="611"/>
                    <a:pt x="2265" y="607"/>
                    <a:pt x="2268" y="604"/>
                  </a:cubicBezTo>
                  <a:lnTo>
                    <a:pt x="2284" y="588"/>
                  </a:lnTo>
                  <a:lnTo>
                    <a:pt x="2274" y="607"/>
                  </a:lnTo>
                  <a:lnTo>
                    <a:pt x="2290" y="543"/>
                  </a:lnTo>
                  <a:cubicBezTo>
                    <a:pt x="2294" y="525"/>
                    <a:pt x="2310" y="512"/>
                    <a:pt x="2328" y="512"/>
                  </a:cubicBezTo>
                  <a:lnTo>
                    <a:pt x="2360" y="512"/>
                  </a:lnTo>
                  <a:lnTo>
                    <a:pt x="2376" y="512"/>
                  </a:lnTo>
                  <a:lnTo>
                    <a:pt x="2348" y="524"/>
                  </a:lnTo>
                  <a:lnTo>
                    <a:pt x="2364" y="508"/>
                  </a:lnTo>
                  <a:cubicBezTo>
                    <a:pt x="2372" y="501"/>
                    <a:pt x="2382" y="496"/>
                    <a:pt x="2392" y="496"/>
                  </a:cubicBezTo>
                  <a:lnTo>
                    <a:pt x="2408" y="496"/>
                  </a:lnTo>
                  <a:lnTo>
                    <a:pt x="2424" y="496"/>
                  </a:lnTo>
                  <a:lnTo>
                    <a:pt x="2389" y="519"/>
                  </a:lnTo>
                  <a:lnTo>
                    <a:pt x="2405" y="487"/>
                  </a:lnTo>
                  <a:cubicBezTo>
                    <a:pt x="2411" y="473"/>
                    <a:pt x="2425" y="464"/>
                    <a:pt x="2440" y="464"/>
                  </a:cubicBezTo>
                  <a:lnTo>
                    <a:pt x="2456" y="464"/>
                  </a:lnTo>
                  <a:lnTo>
                    <a:pt x="2472" y="464"/>
                  </a:lnTo>
                  <a:lnTo>
                    <a:pt x="2504" y="464"/>
                  </a:lnTo>
                  <a:lnTo>
                    <a:pt x="2520" y="464"/>
                  </a:lnTo>
                  <a:lnTo>
                    <a:pt x="2536" y="464"/>
                  </a:lnTo>
                  <a:lnTo>
                    <a:pt x="2552" y="464"/>
                  </a:lnTo>
                  <a:lnTo>
                    <a:pt x="2568" y="464"/>
                  </a:lnTo>
                  <a:lnTo>
                    <a:pt x="2584" y="464"/>
                  </a:lnTo>
                  <a:lnTo>
                    <a:pt x="2549" y="487"/>
                  </a:lnTo>
                  <a:lnTo>
                    <a:pt x="2565" y="455"/>
                  </a:lnTo>
                  <a:cubicBezTo>
                    <a:pt x="2571" y="441"/>
                    <a:pt x="2585" y="432"/>
                    <a:pt x="2600" y="432"/>
                  </a:cubicBezTo>
                  <a:lnTo>
                    <a:pt x="2616" y="432"/>
                  </a:lnTo>
                  <a:lnTo>
                    <a:pt x="2648" y="432"/>
                  </a:lnTo>
                  <a:lnTo>
                    <a:pt x="2664" y="432"/>
                  </a:lnTo>
                  <a:lnTo>
                    <a:pt x="2680" y="432"/>
                  </a:lnTo>
                  <a:lnTo>
                    <a:pt x="2696" y="432"/>
                  </a:lnTo>
                  <a:lnTo>
                    <a:pt x="2712" y="432"/>
                  </a:lnTo>
                  <a:lnTo>
                    <a:pt x="2728" y="432"/>
                  </a:lnTo>
                  <a:lnTo>
                    <a:pt x="2744" y="432"/>
                  </a:lnTo>
                  <a:lnTo>
                    <a:pt x="2760" y="432"/>
                  </a:lnTo>
                  <a:lnTo>
                    <a:pt x="2792" y="432"/>
                  </a:lnTo>
                  <a:lnTo>
                    <a:pt x="2808" y="432"/>
                  </a:lnTo>
                  <a:lnTo>
                    <a:pt x="2824" y="432"/>
                  </a:lnTo>
                  <a:lnTo>
                    <a:pt x="2840" y="432"/>
                  </a:lnTo>
                  <a:lnTo>
                    <a:pt x="2812" y="444"/>
                  </a:lnTo>
                  <a:lnTo>
                    <a:pt x="2828" y="428"/>
                  </a:lnTo>
                  <a:cubicBezTo>
                    <a:pt x="2836" y="421"/>
                    <a:pt x="2846" y="416"/>
                    <a:pt x="2856" y="416"/>
                  </a:cubicBezTo>
                  <a:lnTo>
                    <a:pt x="2872" y="416"/>
                  </a:lnTo>
                  <a:lnTo>
                    <a:pt x="2888" y="416"/>
                  </a:lnTo>
                  <a:lnTo>
                    <a:pt x="2904" y="416"/>
                  </a:lnTo>
                  <a:lnTo>
                    <a:pt x="2936" y="416"/>
                  </a:lnTo>
                  <a:lnTo>
                    <a:pt x="2952" y="416"/>
                  </a:lnTo>
                  <a:lnTo>
                    <a:pt x="2915" y="444"/>
                  </a:lnTo>
                  <a:lnTo>
                    <a:pt x="2931" y="396"/>
                  </a:lnTo>
                  <a:cubicBezTo>
                    <a:pt x="2931" y="394"/>
                    <a:pt x="2932" y="392"/>
                    <a:pt x="2933" y="391"/>
                  </a:cubicBezTo>
                  <a:lnTo>
                    <a:pt x="2949" y="359"/>
                  </a:lnTo>
                  <a:cubicBezTo>
                    <a:pt x="2955" y="345"/>
                    <a:pt x="2969" y="336"/>
                    <a:pt x="2984" y="336"/>
                  </a:cubicBezTo>
                  <a:lnTo>
                    <a:pt x="3000" y="336"/>
                  </a:lnTo>
                  <a:lnTo>
                    <a:pt x="3016" y="336"/>
                  </a:lnTo>
                  <a:lnTo>
                    <a:pt x="3032" y="336"/>
                  </a:lnTo>
                  <a:lnTo>
                    <a:pt x="3048" y="336"/>
                  </a:lnTo>
                  <a:lnTo>
                    <a:pt x="3020" y="348"/>
                  </a:lnTo>
                  <a:lnTo>
                    <a:pt x="3052" y="316"/>
                  </a:lnTo>
                  <a:cubicBezTo>
                    <a:pt x="3060" y="309"/>
                    <a:pt x="3070" y="304"/>
                    <a:pt x="3080" y="304"/>
                  </a:cubicBezTo>
                  <a:lnTo>
                    <a:pt x="3096" y="304"/>
                  </a:lnTo>
                  <a:lnTo>
                    <a:pt x="3112" y="304"/>
                  </a:lnTo>
                  <a:lnTo>
                    <a:pt x="3128" y="304"/>
                  </a:lnTo>
                  <a:lnTo>
                    <a:pt x="3144" y="304"/>
                  </a:lnTo>
                  <a:lnTo>
                    <a:pt x="3160" y="304"/>
                  </a:lnTo>
                  <a:lnTo>
                    <a:pt x="3176" y="304"/>
                  </a:lnTo>
                  <a:lnTo>
                    <a:pt x="3141" y="327"/>
                  </a:lnTo>
                  <a:lnTo>
                    <a:pt x="3157" y="295"/>
                  </a:lnTo>
                  <a:cubicBezTo>
                    <a:pt x="3159" y="291"/>
                    <a:pt x="3161" y="287"/>
                    <a:pt x="3164" y="284"/>
                  </a:cubicBezTo>
                  <a:lnTo>
                    <a:pt x="3196" y="252"/>
                  </a:lnTo>
                  <a:cubicBezTo>
                    <a:pt x="3204" y="245"/>
                    <a:pt x="3214" y="240"/>
                    <a:pt x="3224" y="240"/>
                  </a:cubicBezTo>
                  <a:lnTo>
                    <a:pt x="3240" y="240"/>
                  </a:lnTo>
                  <a:lnTo>
                    <a:pt x="3256" y="240"/>
                  </a:lnTo>
                  <a:lnTo>
                    <a:pt x="3272" y="240"/>
                  </a:lnTo>
                  <a:lnTo>
                    <a:pt x="3288" y="240"/>
                  </a:lnTo>
                  <a:lnTo>
                    <a:pt x="3304" y="240"/>
                  </a:lnTo>
                  <a:lnTo>
                    <a:pt x="3320" y="240"/>
                  </a:lnTo>
                  <a:lnTo>
                    <a:pt x="3281" y="273"/>
                  </a:lnTo>
                  <a:lnTo>
                    <a:pt x="3297" y="193"/>
                  </a:lnTo>
                  <a:cubicBezTo>
                    <a:pt x="3301" y="174"/>
                    <a:pt x="3317" y="160"/>
                    <a:pt x="3336" y="160"/>
                  </a:cubicBezTo>
                  <a:lnTo>
                    <a:pt x="3368" y="160"/>
                  </a:lnTo>
                  <a:lnTo>
                    <a:pt x="3384" y="160"/>
                  </a:lnTo>
                  <a:lnTo>
                    <a:pt x="3400" y="160"/>
                  </a:lnTo>
                  <a:lnTo>
                    <a:pt x="3363" y="188"/>
                  </a:lnTo>
                  <a:lnTo>
                    <a:pt x="3379" y="140"/>
                  </a:lnTo>
                  <a:cubicBezTo>
                    <a:pt x="3384" y="123"/>
                    <a:pt x="3399" y="112"/>
                    <a:pt x="3416" y="112"/>
                  </a:cubicBezTo>
                  <a:lnTo>
                    <a:pt x="3432" y="112"/>
                  </a:lnTo>
                  <a:lnTo>
                    <a:pt x="3448" y="112"/>
                  </a:lnTo>
                  <a:lnTo>
                    <a:pt x="3413" y="135"/>
                  </a:lnTo>
                  <a:lnTo>
                    <a:pt x="3429" y="103"/>
                  </a:lnTo>
                  <a:cubicBezTo>
                    <a:pt x="3435" y="89"/>
                    <a:pt x="3449" y="80"/>
                    <a:pt x="3464" y="80"/>
                  </a:cubicBezTo>
                  <a:lnTo>
                    <a:pt x="3480" y="80"/>
                  </a:lnTo>
                  <a:lnTo>
                    <a:pt x="3447" y="98"/>
                  </a:lnTo>
                  <a:lnTo>
                    <a:pt x="3479" y="50"/>
                  </a:lnTo>
                  <a:cubicBezTo>
                    <a:pt x="3487" y="39"/>
                    <a:pt x="3499" y="32"/>
                    <a:pt x="3512" y="32"/>
                  </a:cubicBezTo>
                  <a:lnTo>
                    <a:pt x="3528" y="32"/>
                  </a:lnTo>
                  <a:lnTo>
                    <a:pt x="3544" y="32"/>
                  </a:lnTo>
                  <a:lnTo>
                    <a:pt x="3560" y="32"/>
                  </a:lnTo>
                  <a:lnTo>
                    <a:pt x="3525" y="55"/>
                  </a:lnTo>
                  <a:lnTo>
                    <a:pt x="3541" y="23"/>
                  </a:lnTo>
                  <a:cubicBezTo>
                    <a:pt x="3547" y="9"/>
                    <a:pt x="3561" y="0"/>
                    <a:pt x="3576" y="0"/>
                  </a:cubicBezTo>
                  <a:lnTo>
                    <a:pt x="3592" y="0"/>
                  </a:lnTo>
                  <a:lnTo>
                    <a:pt x="3608" y="0"/>
                  </a:lnTo>
                  <a:lnTo>
                    <a:pt x="3624" y="0"/>
                  </a:lnTo>
                  <a:lnTo>
                    <a:pt x="3656" y="0"/>
                  </a:lnTo>
                  <a:cubicBezTo>
                    <a:pt x="3679" y="0"/>
                    <a:pt x="3696" y="18"/>
                    <a:pt x="3696" y="40"/>
                  </a:cubicBezTo>
                  <a:cubicBezTo>
                    <a:pt x="3696" y="63"/>
                    <a:pt x="3679" y="80"/>
                    <a:pt x="3656" y="80"/>
                  </a:cubicBezTo>
                  <a:lnTo>
                    <a:pt x="3624" y="80"/>
                  </a:lnTo>
                  <a:lnTo>
                    <a:pt x="3608" y="80"/>
                  </a:lnTo>
                  <a:lnTo>
                    <a:pt x="3592" y="80"/>
                  </a:lnTo>
                  <a:lnTo>
                    <a:pt x="3576" y="80"/>
                  </a:lnTo>
                  <a:lnTo>
                    <a:pt x="3612" y="58"/>
                  </a:lnTo>
                  <a:lnTo>
                    <a:pt x="3596" y="90"/>
                  </a:lnTo>
                  <a:cubicBezTo>
                    <a:pt x="3589" y="104"/>
                    <a:pt x="3576" y="112"/>
                    <a:pt x="3560" y="112"/>
                  </a:cubicBezTo>
                  <a:lnTo>
                    <a:pt x="3544" y="112"/>
                  </a:lnTo>
                  <a:lnTo>
                    <a:pt x="3528" y="112"/>
                  </a:lnTo>
                  <a:lnTo>
                    <a:pt x="3512" y="112"/>
                  </a:lnTo>
                  <a:lnTo>
                    <a:pt x="3546" y="95"/>
                  </a:lnTo>
                  <a:lnTo>
                    <a:pt x="3514" y="143"/>
                  </a:lnTo>
                  <a:cubicBezTo>
                    <a:pt x="3506" y="154"/>
                    <a:pt x="3494" y="160"/>
                    <a:pt x="3480" y="160"/>
                  </a:cubicBezTo>
                  <a:lnTo>
                    <a:pt x="3464" y="160"/>
                  </a:lnTo>
                  <a:lnTo>
                    <a:pt x="3500" y="138"/>
                  </a:lnTo>
                  <a:lnTo>
                    <a:pt x="3484" y="170"/>
                  </a:lnTo>
                  <a:cubicBezTo>
                    <a:pt x="3477" y="184"/>
                    <a:pt x="3464" y="192"/>
                    <a:pt x="3448" y="192"/>
                  </a:cubicBezTo>
                  <a:lnTo>
                    <a:pt x="3432" y="192"/>
                  </a:lnTo>
                  <a:lnTo>
                    <a:pt x="3416" y="192"/>
                  </a:lnTo>
                  <a:lnTo>
                    <a:pt x="3454" y="165"/>
                  </a:lnTo>
                  <a:lnTo>
                    <a:pt x="3438" y="213"/>
                  </a:lnTo>
                  <a:cubicBezTo>
                    <a:pt x="3433" y="229"/>
                    <a:pt x="3418" y="240"/>
                    <a:pt x="3400" y="240"/>
                  </a:cubicBezTo>
                  <a:lnTo>
                    <a:pt x="3384" y="240"/>
                  </a:lnTo>
                  <a:lnTo>
                    <a:pt x="3368" y="240"/>
                  </a:lnTo>
                  <a:lnTo>
                    <a:pt x="3336" y="240"/>
                  </a:lnTo>
                  <a:lnTo>
                    <a:pt x="3376" y="208"/>
                  </a:lnTo>
                  <a:lnTo>
                    <a:pt x="3360" y="288"/>
                  </a:lnTo>
                  <a:cubicBezTo>
                    <a:pt x="3356" y="307"/>
                    <a:pt x="3340" y="320"/>
                    <a:pt x="3320" y="320"/>
                  </a:cubicBezTo>
                  <a:lnTo>
                    <a:pt x="3304" y="320"/>
                  </a:lnTo>
                  <a:lnTo>
                    <a:pt x="3288" y="320"/>
                  </a:lnTo>
                  <a:lnTo>
                    <a:pt x="3272" y="320"/>
                  </a:lnTo>
                  <a:lnTo>
                    <a:pt x="3256" y="320"/>
                  </a:lnTo>
                  <a:lnTo>
                    <a:pt x="3240" y="320"/>
                  </a:lnTo>
                  <a:lnTo>
                    <a:pt x="3224" y="320"/>
                  </a:lnTo>
                  <a:lnTo>
                    <a:pt x="3253" y="309"/>
                  </a:lnTo>
                  <a:lnTo>
                    <a:pt x="3221" y="341"/>
                  </a:lnTo>
                  <a:lnTo>
                    <a:pt x="3228" y="330"/>
                  </a:lnTo>
                  <a:lnTo>
                    <a:pt x="3212" y="362"/>
                  </a:lnTo>
                  <a:cubicBezTo>
                    <a:pt x="3205" y="376"/>
                    <a:pt x="3192" y="384"/>
                    <a:pt x="3176" y="384"/>
                  </a:cubicBezTo>
                  <a:lnTo>
                    <a:pt x="3160" y="384"/>
                  </a:lnTo>
                  <a:lnTo>
                    <a:pt x="3144" y="384"/>
                  </a:lnTo>
                  <a:lnTo>
                    <a:pt x="3128" y="384"/>
                  </a:lnTo>
                  <a:lnTo>
                    <a:pt x="3112" y="384"/>
                  </a:lnTo>
                  <a:lnTo>
                    <a:pt x="3096" y="384"/>
                  </a:lnTo>
                  <a:lnTo>
                    <a:pt x="3080" y="384"/>
                  </a:lnTo>
                  <a:lnTo>
                    <a:pt x="3109" y="373"/>
                  </a:lnTo>
                  <a:lnTo>
                    <a:pt x="3077" y="405"/>
                  </a:lnTo>
                  <a:cubicBezTo>
                    <a:pt x="3069" y="412"/>
                    <a:pt x="3059" y="416"/>
                    <a:pt x="3048" y="416"/>
                  </a:cubicBezTo>
                  <a:lnTo>
                    <a:pt x="3032" y="416"/>
                  </a:lnTo>
                  <a:lnTo>
                    <a:pt x="3016" y="416"/>
                  </a:lnTo>
                  <a:lnTo>
                    <a:pt x="3000" y="416"/>
                  </a:lnTo>
                  <a:lnTo>
                    <a:pt x="2984" y="416"/>
                  </a:lnTo>
                  <a:lnTo>
                    <a:pt x="3020" y="394"/>
                  </a:lnTo>
                  <a:lnTo>
                    <a:pt x="3004" y="426"/>
                  </a:lnTo>
                  <a:lnTo>
                    <a:pt x="3006" y="421"/>
                  </a:lnTo>
                  <a:lnTo>
                    <a:pt x="2990" y="469"/>
                  </a:lnTo>
                  <a:cubicBezTo>
                    <a:pt x="2985" y="485"/>
                    <a:pt x="2970" y="496"/>
                    <a:pt x="2952" y="496"/>
                  </a:cubicBezTo>
                  <a:lnTo>
                    <a:pt x="2936" y="496"/>
                  </a:lnTo>
                  <a:lnTo>
                    <a:pt x="2904" y="496"/>
                  </a:lnTo>
                  <a:lnTo>
                    <a:pt x="2888" y="496"/>
                  </a:lnTo>
                  <a:lnTo>
                    <a:pt x="2872" y="496"/>
                  </a:lnTo>
                  <a:lnTo>
                    <a:pt x="2856" y="496"/>
                  </a:lnTo>
                  <a:lnTo>
                    <a:pt x="2885" y="485"/>
                  </a:lnTo>
                  <a:lnTo>
                    <a:pt x="2869" y="501"/>
                  </a:lnTo>
                  <a:cubicBezTo>
                    <a:pt x="2861" y="508"/>
                    <a:pt x="2851" y="512"/>
                    <a:pt x="2840" y="512"/>
                  </a:cubicBezTo>
                  <a:lnTo>
                    <a:pt x="2824" y="512"/>
                  </a:lnTo>
                  <a:lnTo>
                    <a:pt x="2808" y="512"/>
                  </a:lnTo>
                  <a:lnTo>
                    <a:pt x="2792" y="512"/>
                  </a:lnTo>
                  <a:lnTo>
                    <a:pt x="2760" y="512"/>
                  </a:lnTo>
                  <a:lnTo>
                    <a:pt x="2744" y="512"/>
                  </a:lnTo>
                  <a:lnTo>
                    <a:pt x="2728" y="512"/>
                  </a:lnTo>
                  <a:lnTo>
                    <a:pt x="2712" y="512"/>
                  </a:lnTo>
                  <a:lnTo>
                    <a:pt x="2696" y="512"/>
                  </a:lnTo>
                  <a:lnTo>
                    <a:pt x="2680" y="512"/>
                  </a:lnTo>
                  <a:lnTo>
                    <a:pt x="2664" y="512"/>
                  </a:lnTo>
                  <a:lnTo>
                    <a:pt x="2648" y="512"/>
                  </a:lnTo>
                  <a:lnTo>
                    <a:pt x="2616" y="512"/>
                  </a:lnTo>
                  <a:lnTo>
                    <a:pt x="2600" y="512"/>
                  </a:lnTo>
                  <a:lnTo>
                    <a:pt x="2636" y="490"/>
                  </a:lnTo>
                  <a:lnTo>
                    <a:pt x="2620" y="522"/>
                  </a:lnTo>
                  <a:cubicBezTo>
                    <a:pt x="2613" y="536"/>
                    <a:pt x="2600" y="544"/>
                    <a:pt x="2584" y="544"/>
                  </a:cubicBezTo>
                  <a:lnTo>
                    <a:pt x="2568" y="544"/>
                  </a:lnTo>
                  <a:lnTo>
                    <a:pt x="2552" y="544"/>
                  </a:lnTo>
                  <a:lnTo>
                    <a:pt x="2536" y="544"/>
                  </a:lnTo>
                  <a:lnTo>
                    <a:pt x="2520" y="544"/>
                  </a:lnTo>
                  <a:lnTo>
                    <a:pt x="2504" y="544"/>
                  </a:lnTo>
                  <a:lnTo>
                    <a:pt x="2472" y="544"/>
                  </a:lnTo>
                  <a:lnTo>
                    <a:pt x="2456" y="544"/>
                  </a:lnTo>
                  <a:lnTo>
                    <a:pt x="2440" y="544"/>
                  </a:lnTo>
                  <a:lnTo>
                    <a:pt x="2476" y="522"/>
                  </a:lnTo>
                  <a:lnTo>
                    <a:pt x="2460" y="554"/>
                  </a:lnTo>
                  <a:cubicBezTo>
                    <a:pt x="2453" y="568"/>
                    <a:pt x="2440" y="576"/>
                    <a:pt x="2424" y="576"/>
                  </a:cubicBezTo>
                  <a:lnTo>
                    <a:pt x="2408" y="576"/>
                  </a:lnTo>
                  <a:lnTo>
                    <a:pt x="2392" y="576"/>
                  </a:lnTo>
                  <a:lnTo>
                    <a:pt x="2421" y="565"/>
                  </a:lnTo>
                  <a:lnTo>
                    <a:pt x="2405" y="581"/>
                  </a:lnTo>
                  <a:cubicBezTo>
                    <a:pt x="2397" y="588"/>
                    <a:pt x="2387" y="592"/>
                    <a:pt x="2376" y="592"/>
                  </a:cubicBezTo>
                  <a:lnTo>
                    <a:pt x="2360" y="592"/>
                  </a:lnTo>
                  <a:lnTo>
                    <a:pt x="2328" y="592"/>
                  </a:lnTo>
                  <a:lnTo>
                    <a:pt x="2367" y="562"/>
                  </a:lnTo>
                  <a:lnTo>
                    <a:pt x="2351" y="626"/>
                  </a:lnTo>
                  <a:cubicBezTo>
                    <a:pt x="2350" y="633"/>
                    <a:pt x="2346" y="640"/>
                    <a:pt x="2341" y="645"/>
                  </a:cubicBezTo>
                  <a:lnTo>
                    <a:pt x="2325" y="661"/>
                  </a:lnTo>
                  <a:lnTo>
                    <a:pt x="2332" y="650"/>
                  </a:lnTo>
                  <a:lnTo>
                    <a:pt x="2316" y="682"/>
                  </a:lnTo>
                  <a:cubicBezTo>
                    <a:pt x="2309" y="696"/>
                    <a:pt x="2296" y="704"/>
                    <a:pt x="2280" y="704"/>
                  </a:cubicBezTo>
                  <a:lnTo>
                    <a:pt x="2264" y="704"/>
                  </a:lnTo>
                  <a:lnTo>
                    <a:pt x="2248" y="704"/>
                  </a:lnTo>
                  <a:lnTo>
                    <a:pt x="2232" y="704"/>
                  </a:lnTo>
                  <a:lnTo>
                    <a:pt x="2261" y="693"/>
                  </a:lnTo>
                  <a:lnTo>
                    <a:pt x="2245" y="709"/>
                  </a:lnTo>
                  <a:cubicBezTo>
                    <a:pt x="2237" y="716"/>
                    <a:pt x="2227" y="720"/>
                    <a:pt x="2216" y="720"/>
                  </a:cubicBezTo>
                  <a:lnTo>
                    <a:pt x="2184" y="720"/>
                  </a:lnTo>
                  <a:lnTo>
                    <a:pt x="2168" y="720"/>
                  </a:lnTo>
                  <a:lnTo>
                    <a:pt x="2152" y="720"/>
                  </a:lnTo>
                  <a:lnTo>
                    <a:pt x="2190" y="693"/>
                  </a:lnTo>
                  <a:lnTo>
                    <a:pt x="2174" y="741"/>
                  </a:lnTo>
                  <a:cubicBezTo>
                    <a:pt x="2169" y="757"/>
                    <a:pt x="2154" y="768"/>
                    <a:pt x="2136" y="768"/>
                  </a:cubicBezTo>
                  <a:lnTo>
                    <a:pt x="2120" y="768"/>
                  </a:lnTo>
                  <a:lnTo>
                    <a:pt x="2104" y="768"/>
                  </a:lnTo>
                  <a:lnTo>
                    <a:pt x="2088" y="768"/>
                  </a:lnTo>
                  <a:lnTo>
                    <a:pt x="2072" y="768"/>
                  </a:lnTo>
                  <a:lnTo>
                    <a:pt x="2040" y="768"/>
                  </a:lnTo>
                  <a:lnTo>
                    <a:pt x="2069" y="757"/>
                  </a:lnTo>
                  <a:lnTo>
                    <a:pt x="2053" y="773"/>
                  </a:lnTo>
                  <a:cubicBezTo>
                    <a:pt x="2045" y="780"/>
                    <a:pt x="2035" y="784"/>
                    <a:pt x="2024" y="784"/>
                  </a:cubicBezTo>
                  <a:lnTo>
                    <a:pt x="2008" y="784"/>
                  </a:lnTo>
                  <a:lnTo>
                    <a:pt x="1992" y="784"/>
                  </a:lnTo>
                  <a:lnTo>
                    <a:pt x="1976" y="784"/>
                  </a:lnTo>
                  <a:lnTo>
                    <a:pt x="2012" y="762"/>
                  </a:lnTo>
                  <a:lnTo>
                    <a:pt x="1996" y="794"/>
                  </a:lnTo>
                  <a:cubicBezTo>
                    <a:pt x="1989" y="808"/>
                    <a:pt x="1976" y="816"/>
                    <a:pt x="1960" y="816"/>
                  </a:cubicBezTo>
                  <a:lnTo>
                    <a:pt x="1944" y="816"/>
                  </a:lnTo>
                  <a:lnTo>
                    <a:pt x="1928" y="816"/>
                  </a:lnTo>
                  <a:lnTo>
                    <a:pt x="1896" y="816"/>
                  </a:lnTo>
                  <a:lnTo>
                    <a:pt x="1880" y="816"/>
                  </a:lnTo>
                  <a:lnTo>
                    <a:pt x="1864" y="816"/>
                  </a:lnTo>
                  <a:lnTo>
                    <a:pt x="1848" y="816"/>
                  </a:lnTo>
                  <a:lnTo>
                    <a:pt x="1877" y="805"/>
                  </a:lnTo>
                  <a:lnTo>
                    <a:pt x="1861" y="821"/>
                  </a:lnTo>
                  <a:lnTo>
                    <a:pt x="1868" y="810"/>
                  </a:lnTo>
                  <a:lnTo>
                    <a:pt x="1852" y="842"/>
                  </a:lnTo>
                  <a:cubicBezTo>
                    <a:pt x="1845" y="856"/>
                    <a:pt x="1832" y="864"/>
                    <a:pt x="1816" y="864"/>
                  </a:cubicBezTo>
                  <a:lnTo>
                    <a:pt x="1800" y="864"/>
                  </a:lnTo>
                  <a:lnTo>
                    <a:pt x="1784" y="864"/>
                  </a:lnTo>
                  <a:lnTo>
                    <a:pt x="1752" y="864"/>
                  </a:lnTo>
                  <a:lnTo>
                    <a:pt x="1736" y="864"/>
                  </a:lnTo>
                  <a:lnTo>
                    <a:pt x="1765" y="853"/>
                  </a:lnTo>
                  <a:lnTo>
                    <a:pt x="1749" y="869"/>
                  </a:lnTo>
                  <a:lnTo>
                    <a:pt x="1758" y="853"/>
                  </a:lnTo>
                  <a:lnTo>
                    <a:pt x="1742" y="901"/>
                  </a:lnTo>
                  <a:cubicBezTo>
                    <a:pt x="1737" y="917"/>
                    <a:pt x="1722" y="928"/>
                    <a:pt x="1704" y="928"/>
                  </a:cubicBezTo>
                  <a:lnTo>
                    <a:pt x="1688" y="928"/>
                  </a:lnTo>
                  <a:lnTo>
                    <a:pt x="1724" y="906"/>
                  </a:lnTo>
                  <a:lnTo>
                    <a:pt x="1708" y="938"/>
                  </a:lnTo>
                  <a:cubicBezTo>
                    <a:pt x="1701" y="952"/>
                    <a:pt x="1688" y="960"/>
                    <a:pt x="1672" y="960"/>
                  </a:cubicBezTo>
                  <a:lnTo>
                    <a:pt x="1656" y="960"/>
                  </a:lnTo>
                  <a:lnTo>
                    <a:pt x="1685" y="949"/>
                  </a:lnTo>
                  <a:lnTo>
                    <a:pt x="1669" y="965"/>
                  </a:lnTo>
                  <a:lnTo>
                    <a:pt x="1674" y="959"/>
                  </a:lnTo>
                  <a:lnTo>
                    <a:pt x="1642" y="1007"/>
                  </a:lnTo>
                  <a:cubicBezTo>
                    <a:pt x="1640" y="1009"/>
                    <a:pt x="1639" y="1011"/>
                    <a:pt x="1637" y="1013"/>
                  </a:cubicBezTo>
                  <a:lnTo>
                    <a:pt x="1621" y="1029"/>
                  </a:lnTo>
                  <a:cubicBezTo>
                    <a:pt x="1613" y="1036"/>
                    <a:pt x="1603" y="1040"/>
                    <a:pt x="1592" y="1040"/>
                  </a:cubicBezTo>
                  <a:lnTo>
                    <a:pt x="1576" y="1040"/>
                  </a:lnTo>
                  <a:lnTo>
                    <a:pt x="1612" y="1018"/>
                  </a:lnTo>
                  <a:lnTo>
                    <a:pt x="1596" y="1050"/>
                  </a:lnTo>
                  <a:cubicBezTo>
                    <a:pt x="1589" y="1064"/>
                    <a:pt x="1576" y="1072"/>
                    <a:pt x="1560" y="1072"/>
                  </a:cubicBezTo>
                  <a:lnTo>
                    <a:pt x="1544" y="1072"/>
                  </a:lnTo>
                  <a:lnTo>
                    <a:pt x="1528" y="1072"/>
                  </a:lnTo>
                  <a:lnTo>
                    <a:pt x="1557" y="1061"/>
                  </a:lnTo>
                  <a:lnTo>
                    <a:pt x="1541" y="1077"/>
                  </a:lnTo>
                  <a:lnTo>
                    <a:pt x="1525" y="1093"/>
                  </a:lnTo>
                  <a:cubicBezTo>
                    <a:pt x="1517" y="1100"/>
                    <a:pt x="1507" y="1104"/>
                    <a:pt x="1496" y="1104"/>
                  </a:cubicBezTo>
                  <a:lnTo>
                    <a:pt x="1464" y="1104"/>
                  </a:lnTo>
                  <a:lnTo>
                    <a:pt x="1448" y="1104"/>
                  </a:lnTo>
                  <a:lnTo>
                    <a:pt x="1477" y="1093"/>
                  </a:lnTo>
                  <a:lnTo>
                    <a:pt x="1461" y="1109"/>
                  </a:lnTo>
                  <a:cubicBezTo>
                    <a:pt x="1453" y="1116"/>
                    <a:pt x="1443" y="1120"/>
                    <a:pt x="1432" y="1120"/>
                  </a:cubicBezTo>
                  <a:lnTo>
                    <a:pt x="1416" y="1120"/>
                  </a:lnTo>
                  <a:lnTo>
                    <a:pt x="1400" y="1120"/>
                  </a:lnTo>
                  <a:lnTo>
                    <a:pt x="1438" y="1093"/>
                  </a:lnTo>
                  <a:lnTo>
                    <a:pt x="1422" y="1141"/>
                  </a:lnTo>
                  <a:cubicBezTo>
                    <a:pt x="1417" y="1157"/>
                    <a:pt x="1402" y="1168"/>
                    <a:pt x="1384" y="1168"/>
                  </a:cubicBezTo>
                  <a:lnTo>
                    <a:pt x="1368" y="1168"/>
                  </a:lnTo>
                  <a:lnTo>
                    <a:pt x="1352" y="1168"/>
                  </a:lnTo>
                  <a:lnTo>
                    <a:pt x="1320" y="1168"/>
                  </a:lnTo>
                  <a:lnTo>
                    <a:pt x="1304" y="1168"/>
                  </a:lnTo>
                  <a:lnTo>
                    <a:pt x="1288" y="1168"/>
                  </a:lnTo>
                  <a:lnTo>
                    <a:pt x="1317" y="1157"/>
                  </a:lnTo>
                  <a:lnTo>
                    <a:pt x="1301" y="1173"/>
                  </a:lnTo>
                  <a:cubicBezTo>
                    <a:pt x="1293" y="1180"/>
                    <a:pt x="1283" y="1184"/>
                    <a:pt x="1272" y="1184"/>
                  </a:cubicBezTo>
                  <a:lnTo>
                    <a:pt x="1256" y="1184"/>
                  </a:lnTo>
                  <a:lnTo>
                    <a:pt x="1240" y="1184"/>
                  </a:lnTo>
                  <a:lnTo>
                    <a:pt x="1224" y="1184"/>
                  </a:lnTo>
                  <a:lnTo>
                    <a:pt x="1253" y="1173"/>
                  </a:lnTo>
                  <a:lnTo>
                    <a:pt x="1237" y="1189"/>
                  </a:lnTo>
                  <a:cubicBezTo>
                    <a:pt x="1229" y="1196"/>
                    <a:pt x="1219" y="1200"/>
                    <a:pt x="1208" y="1200"/>
                  </a:cubicBezTo>
                  <a:lnTo>
                    <a:pt x="1176" y="1200"/>
                  </a:lnTo>
                  <a:lnTo>
                    <a:pt x="1160" y="1200"/>
                  </a:lnTo>
                  <a:lnTo>
                    <a:pt x="1144" y="1200"/>
                  </a:lnTo>
                  <a:lnTo>
                    <a:pt x="1128" y="1200"/>
                  </a:lnTo>
                  <a:lnTo>
                    <a:pt x="1112" y="1200"/>
                  </a:lnTo>
                  <a:lnTo>
                    <a:pt x="1141" y="1189"/>
                  </a:lnTo>
                  <a:lnTo>
                    <a:pt x="1125" y="1205"/>
                  </a:lnTo>
                  <a:lnTo>
                    <a:pt x="1132" y="1194"/>
                  </a:lnTo>
                  <a:lnTo>
                    <a:pt x="1116" y="1226"/>
                  </a:lnTo>
                  <a:cubicBezTo>
                    <a:pt x="1114" y="1230"/>
                    <a:pt x="1112" y="1234"/>
                    <a:pt x="1109" y="1237"/>
                  </a:cubicBezTo>
                  <a:lnTo>
                    <a:pt x="1093" y="1253"/>
                  </a:lnTo>
                  <a:cubicBezTo>
                    <a:pt x="1085" y="1260"/>
                    <a:pt x="1075" y="1264"/>
                    <a:pt x="1064" y="1264"/>
                  </a:cubicBezTo>
                  <a:lnTo>
                    <a:pt x="1032" y="1264"/>
                  </a:lnTo>
                  <a:lnTo>
                    <a:pt x="1061" y="1253"/>
                  </a:lnTo>
                  <a:lnTo>
                    <a:pt x="1045" y="1269"/>
                  </a:lnTo>
                  <a:cubicBezTo>
                    <a:pt x="1037" y="1276"/>
                    <a:pt x="1027" y="1280"/>
                    <a:pt x="1016" y="1280"/>
                  </a:cubicBezTo>
                  <a:lnTo>
                    <a:pt x="1000" y="1280"/>
                  </a:lnTo>
                  <a:lnTo>
                    <a:pt x="984" y="1280"/>
                  </a:lnTo>
                  <a:lnTo>
                    <a:pt x="968" y="1280"/>
                  </a:lnTo>
                  <a:lnTo>
                    <a:pt x="952" y="1280"/>
                  </a:lnTo>
                  <a:lnTo>
                    <a:pt x="981" y="1269"/>
                  </a:lnTo>
                  <a:lnTo>
                    <a:pt x="965" y="1285"/>
                  </a:lnTo>
                  <a:cubicBezTo>
                    <a:pt x="957" y="1292"/>
                    <a:pt x="947" y="1296"/>
                    <a:pt x="936" y="1296"/>
                  </a:cubicBezTo>
                  <a:lnTo>
                    <a:pt x="920" y="1296"/>
                  </a:lnTo>
                  <a:lnTo>
                    <a:pt x="888" y="1296"/>
                  </a:lnTo>
                  <a:lnTo>
                    <a:pt x="917" y="1285"/>
                  </a:lnTo>
                  <a:lnTo>
                    <a:pt x="901" y="1301"/>
                  </a:lnTo>
                  <a:cubicBezTo>
                    <a:pt x="893" y="1308"/>
                    <a:pt x="883" y="1312"/>
                    <a:pt x="872" y="1312"/>
                  </a:cubicBezTo>
                  <a:lnTo>
                    <a:pt x="856" y="1312"/>
                  </a:lnTo>
                  <a:lnTo>
                    <a:pt x="885" y="1301"/>
                  </a:lnTo>
                  <a:lnTo>
                    <a:pt x="869" y="1317"/>
                  </a:lnTo>
                  <a:lnTo>
                    <a:pt x="853" y="1333"/>
                  </a:lnTo>
                  <a:cubicBezTo>
                    <a:pt x="845" y="1340"/>
                    <a:pt x="835" y="1344"/>
                    <a:pt x="824" y="1344"/>
                  </a:cubicBezTo>
                  <a:lnTo>
                    <a:pt x="808" y="1344"/>
                  </a:lnTo>
                  <a:lnTo>
                    <a:pt x="844" y="1322"/>
                  </a:lnTo>
                  <a:lnTo>
                    <a:pt x="828" y="1354"/>
                  </a:lnTo>
                  <a:cubicBezTo>
                    <a:pt x="821" y="1368"/>
                    <a:pt x="808" y="1376"/>
                    <a:pt x="792" y="1376"/>
                  </a:cubicBezTo>
                  <a:lnTo>
                    <a:pt x="776" y="1376"/>
                  </a:lnTo>
                  <a:lnTo>
                    <a:pt x="744" y="1376"/>
                  </a:lnTo>
                  <a:lnTo>
                    <a:pt x="728" y="1376"/>
                  </a:lnTo>
                  <a:lnTo>
                    <a:pt x="712" y="1376"/>
                  </a:lnTo>
                  <a:lnTo>
                    <a:pt x="696" y="1376"/>
                  </a:lnTo>
                  <a:lnTo>
                    <a:pt x="680" y="1376"/>
                  </a:lnTo>
                  <a:lnTo>
                    <a:pt x="664" y="1376"/>
                  </a:lnTo>
                  <a:lnTo>
                    <a:pt x="700" y="1354"/>
                  </a:lnTo>
                  <a:lnTo>
                    <a:pt x="684" y="1386"/>
                  </a:lnTo>
                  <a:cubicBezTo>
                    <a:pt x="677" y="1400"/>
                    <a:pt x="664" y="1408"/>
                    <a:pt x="648" y="1408"/>
                  </a:cubicBezTo>
                  <a:lnTo>
                    <a:pt x="632" y="1408"/>
                  </a:lnTo>
                  <a:lnTo>
                    <a:pt x="650" y="1404"/>
                  </a:lnTo>
                  <a:lnTo>
                    <a:pt x="618" y="1420"/>
                  </a:lnTo>
                  <a:cubicBezTo>
                    <a:pt x="613" y="1423"/>
                    <a:pt x="607" y="1424"/>
                    <a:pt x="600" y="1424"/>
                  </a:cubicBezTo>
                  <a:lnTo>
                    <a:pt x="584" y="1424"/>
                  </a:lnTo>
                  <a:lnTo>
                    <a:pt x="613" y="1413"/>
                  </a:lnTo>
                  <a:lnTo>
                    <a:pt x="597" y="1429"/>
                  </a:lnTo>
                  <a:cubicBezTo>
                    <a:pt x="589" y="1436"/>
                    <a:pt x="579" y="1440"/>
                    <a:pt x="568" y="1440"/>
                  </a:cubicBezTo>
                  <a:lnTo>
                    <a:pt x="552" y="1440"/>
                  </a:lnTo>
                  <a:lnTo>
                    <a:pt x="581" y="1429"/>
                  </a:lnTo>
                  <a:lnTo>
                    <a:pt x="565" y="1445"/>
                  </a:lnTo>
                  <a:cubicBezTo>
                    <a:pt x="557" y="1452"/>
                    <a:pt x="547" y="1456"/>
                    <a:pt x="536" y="1456"/>
                  </a:cubicBezTo>
                  <a:lnTo>
                    <a:pt x="520" y="1456"/>
                  </a:lnTo>
                  <a:lnTo>
                    <a:pt x="504" y="1456"/>
                  </a:lnTo>
                  <a:lnTo>
                    <a:pt x="533" y="1445"/>
                  </a:lnTo>
                  <a:lnTo>
                    <a:pt x="517" y="1461"/>
                  </a:lnTo>
                  <a:cubicBezTo>
                    <a:pt x="514" y="1464"/>
                    <a:pt x="510" y="1466"/>
                    <a:pt x="506" y="1468"/>
                  </a:cubicBezTo>
                  <a:lnTo>
                    <a:pt x="474" y="1484"/>
                  </a:lnTo>
                  <a:lnTo>
                    <a:pt x="492" y="1466"/>
                  </a:lnTo>
                  <a:lnTo>
                    <a:pt x="476" y="1498"/>
                  </a:lnTo>
                  <a:cubicBezTo>
                    <a:pt x="469" y="1512"/>
                    <a:pt x="456" y="1520"/>
                    <a:pt x="440" y="1520"/>
                  </a:cubicBezTo>
                  <a:lnTo>
                    <a:pt x="424" y="1520"/>
                  </a:lnTo>
                  <a:lnTo>
                    <a:pt x="408" y="1520"/>
                  </a:lnTo>
                  <a:lnTo>
                    <a:pt x="444" y="1498"/>
                  </a:lnTo>
                  <a:lnTo>
                    <a:pt x="428" y="1530"/>
                  </a:lnTo>
                  <a:cubicBezTo>
                    <a:pt x="421" y="1544"/>
                    <a:pt x="408" y="1552"/>
                    <a:pt x="392" y="1552"/>
                  </a:cubicBezTo>
                  <a:lnTo>
                    <a:pt x="376" y="1552"/>
                  </a:lnTo>
                  <a:lnTo>
                    <a:pt x="360" y="1552"/>
                  </a:lnTo>
                  <a:lnTo>
                    <a:pt x="389" y="1541"/>
                  </a:lnTo>
                  <a:lnTo>
                    <a:pt x="373" y="1557"/>
                  </a:lnTo>
                  <a:lnTo>
                    <a:pt x="341" y="1589"/>
                  </a:lnTo>
                  <a:lnTo>
                    <a:pt x="325" y="1605"/>
                  </a:lnTo>
                  <a:lnTo>
                    <a:pt x="309" y="1621"/>
                  </a:lnTo>
                  <a:cubicBezTo>
                    <a:pt x="301" y="1628"/>
                    <a:pt x="291" y="1632"/>
                    <a:pt x="280" y="1632"/>
                  </a:cubicBezTo>
                  <a:lnTo>
                    <a:pt x="264" y="1632"/>
                  </a:lnTo>
                  <a:lnTo>
                    <a:pt x="293" y="1621"/>
                  </a:lnTo>
                  <a:lnTo>
                    <a:pt x="277" y="1637"/>
                  </a:lnTo>
                  <a:cubicBezTo>
                    <a:pt x="269" y="1644"/>
                    <a:pt x="259" y="1648"/>
                    <a:pt x="248" y="1648"/>
                  </a:cubicBezTo>
                  <a:lnTo>
                    <a:pt x="232" y="1648"/>
                  </a:lnTo>
                  <a:lnTo>
                    <a:pt x="268" y="1626"/>
                  </a:lnTo>
                  <a:lnTo>
                    <a:pt x="252" y="1658"/>
                  </a:lnTo>
                  <a:cubicBezTo>
                    <a:pt x="245" y="1672"/>
                    <a:pt x="232" y="1680"/>
                    <a:pt x="216" y="1680"/>
                  </a:cubicBezTo>
                  <a:lnTo>
                    <a:pt x="200" y="1680"/>
                  </a:lnTo>
                  <a:lnTo>
                    <a:pt x="168" y="1680"/>
                  </a:lnTo>
                  <a:lnTo>
                    <a:pt x="152" y="1680"/>
                  </a:lnTo>
                  <a:lnTo>
                    <a:pt x="136" y="1680"/>
                  </a:lnTo>
                  <a:lnTo>
                    <a:pt x="120" y="1680"/>
                  </a:lnTo>
                  <a:lnTo>
                    <a:pt x="104" y="1680"/>
                  </a:lnTo>
                  <a:lnTo>
                    <a:pt x="133" y="1669"/>
                  </a:lnTo>
                  <a:lnTo>
                    <a:pt x="117" y="1685"/>
                  </a:lnTo>
                  <a:cubicBezTo>
                    <a:pt x="109" y="1692"/>
                    <a:pt x="99" y="1696"/>
                    <a:pt x="88" y="1696"/>
                  </a:cubicBezTo>
                  <a:lnTo>
                    <a:pt x="72" y="1696"/>
                  </a:lnTo>
                  <a:lnTo>
                    <a:pt x="40" y="1696"/>
                  </a:lnTo>
                  <a:cubicBezTo>
                    <a:pt x="18" y="1696"/>
                    <a:pt x="0" y="1679"/>
                    <a:pt x="0" y="1656"/>
                  </a:cubicBezTo>
                  <a:cubicBezTo>
                    <a:pt x="0" y="1634"/>
                    <a:pt x="18" y="1616"/>
                    <a:pt x="40" y="1616"/>
                  </a:cubicBezTo>
                  <a:close/>
                </a:path>
              </a:pathLst>
            </a:custGeom>
            <a:grpFill/>
            <a:ln w="6350" cap="flat">
              <a:solidFill>
                <a:srgbClr val="51118E"/>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sp>
          <p:nvSpPr>
            <p:cNvPr id="333" name="Freeform 18">
              <a:extLst>
                <a:ext uri="{FF2B5EF4-FFF2-40B4-BE49-F238E27FC236}">
                  <a16:creationId xmlns:a16="http://schemas.microsoft.com/office/drawing/2014/main" id="{06B3BA4A-E8FB-4C26-850E-7295EAF828EA}"/>
                </a:ext>
              </a:extLst>
            </p:cNvPr>
            <p:cNvSpPr>
              <a:spLocks/>
            </p:cNvSpPr>
            <p:nvPr/>
          </p:nvSpPr>
          <p:spPr bwMode="auto">
            <a:xfrm>
              <a:off x="8225162" y="2904256"/>
              <a:ext cx="634083" cy="378009"/>
            </a:xfrm>
            <a:custGeom>
              <a:avLst/>
              <a:gdLst>
                <a:gd name="T0" fmla="*/ 104 w 2416"/>
                <a:gd name="T1" fmla="*/ 1120 h 1200"/>
                <a:gd name="T2" fmla="*/ 200 w 2416"/>
                <a:gd name="T3" fmla="*/ 1120 h 1200"/>
                <a:gd name="T4" fmla="*/ 280 w 2416"/>
                <a:gd name="T5" fmla="*/ 1120 h 1200"/>
                <a:gd name="T6" fmla="*/ 376 w 2416"/>
                <a:gd name="T7" fmla="*/ 1120 h 1200"/>
                <a:gd name="T8" fmla="*/ 424 w 2416"/>
                <a:gd name="T9" fmla="*/ 1072 h 1200"/>
                <a:gd name="T10" fmla="*/ 520 w 2416"/>
                <a:gd name="T11" fmla="*/ 1072 h 1200"/>
                <a:gd name="T12" fmla="*/ 616 w 2416"/>
                <a:gd name="T13" fmla="*/ 1072 h 1200"/>
                <a:gd name="T14" fmla="*/ 696 w 2416"/>
                <a:gd name="T15" fmla="*/ 1072 h 1200"/>
                <a:gd name="T16" fmla="*/ 738 w 2416"/>
                <a:gd name="T17" fmla="*/ 1103 h 1200"/>
                <a:gd name="T18" fmla="*/ 840 w 2416"/>
                <a:gd name="T19" fmla="*/ 944 h 1200"/>
                <a:gd name="T20" fmla="*/ 904 w 2416"/>
                <a:gd name="T21" fmla="*/ 896 h 1200"/>
                <a:gd name="T22" fmla="*/ 984 w 2416"/>
                <a:gd name="T23" fmla="*/ 896 h 1200"/>
                <a:gd name="T24" fmla="*/ 1080 w 2416"/>
                <a:gd name="T25" fmla="*/ 896 h 1200"/>
                <a:gd name="T26" fmla="*/ 1128 w 2416"/>
                <a:gd name="T27" fmla="*/ 816 h 1200"/>
                <a:gd name="T28" fmla="*/ 1224 w 2416"/>
                <a:gd name="T29" fmla="*/ 816 h 1200"/>
                <a:gd name="T30" fmla="*/ 1304 w 2416"/>
                <a:gd name="T31" fmla="*/ 816 h 1200"/>
                <a:gd name="T32" fmla="*/ 1368 w 2416"/>
                <a:gd name="T33" fmla="*/ 736 h 1200"/>
                <a:gd name="T34" fmla="*/ 1448 w 2416"/>
                <a:gd name="T35" fmla="*/ 736 h 1200"/>
                <a:gd name="T36" fmla="*/ 1544 w 2416"/>
                <a:gd name="T37" fmla="*/ 736 h 1200"/>
                <a:gd name="T38" fmla="*/ 1592 w 2416"/>
                <a:gd name="T39" fmla="*/ 656 h 1200"/>
                <a:gd name="T40" fmla="*/ 1633 w 2416"/>
                <a:gd name="T41" fmla="*/ 498 h 1200"/>
                <a:gd name="T42" fmla="*/ 1736 w 2416"/>
                <a:gd name="T43" fmla="*/ 464 h 1200"/>
                <a:gd name="T44" fmla="*/ 1832 w 2416"/>
                <a:gd name="T45" fmla="*/ 464 h 1200"/>
                <a:gd name="T46" fmla="*/ 1928 w 2416"/>
                <a:gd name="T47" fmla="*/ 464 h 1200"/>
                <a:gd name="T48" fmla="*/ 1953 w 2416"/>
                <a:gd name="T49" fmla="*/ 387 h 1200"/>
                <a:gd name="T50" fmla="*/ 2024 w 2416"/>
                <a:gd name="T51" fmla="*/ 240 h 1200"/>
                <a:gd name="T52" fmla="*/ 2120 w 2416"/>
                <a:gd name="T53" fmla="*/ 240 h 1200"/>
                <a:gd name="T54" fmla="*/ 2162 w 2416"/>
                <a:gd name="T55" fmla="*/ 157 h 1200"/>
                <a:gd name="T56" fmla="*/ 2248 w 2416"/>
                <a:gd name="T57" fmla="*/ 0 h 1200"/>
                <a:gd name="T58" fmla="*/ 2344 w 2416"/>
                <a:gd name="T59" fmla="*/ 0 h 1200"/>
                <a:gd name="T60" fmla="*/ 2360 w 2416"/>
                <a:gd name="T61" fmla="*/ 80 h 1200"/>
                <a:gd name="T62" fmla="*/ 2264 w 2416"/>
                <a:gd name="T63" fmla="*/ 80 h 1200"/>
                <a:gd name="T64" fmla="*/ 2240 w 2416"/>
                <a:gd name="T65" fmla="*/ 173 h 1200"/>
                <a:gd name="T66" fmla="*/ 2136 w 2416"/>
                <a:gd name="T67" fmla="*/ 320 h 1200"/>
                <a:gd name="T68" fmla="*/ 2056 w 2416"/>
                <a:gd name="T69" fmla="*/ 320 h 1200"/>
                <a:gd name="T70" fmla="*/ 1992 w 2416"/>
                <a:gd name="T71" fmla="*/ 432 h 1200"/>
                <a:gd name="T72" fmla="*/ 1944 w 2416"/>
                <a:gd name="T73" fmla="*/ 544 h 1200"/>
                <a:gd name="T74" fmla="*/ 1848 w 2416"/>
                <a:gd name="T75" fmla="*/ 544 h 1200"/>
                <a:gd name="T76" fmla="*/ 1768 w 2416"/>
                <a:gd name="T77" fmla="*/ 544 h 1200"/>
                <a:gd name="T78" fmla="*/ 1672 w 2416"/>
                <a:gd name="T79" fmla="*/ 544 h 1200"/>
                <a:gd name="T80" fmla="*/ 1624 w 2416"/>
                <a:gd name="T81" fmla="*/ 736 h 1200"/>
                <a:gd name="T82" fmla="*/ 1560 w 2416"/>
                <a:gd name="T83" fmla="*/ 816 h 1200"/>
                <a:gd name="T84" fmla="*/ 1480 w 2416"/>
                <a:gd name="T85" fmla="*/ 816 h 1200"/>
                <a:gd name="T86" fmla="*/ 1384 w 2416"/>
                <a:gd name="T87" fmla="*/ 816 h 1200"/>
                <a:gd name="T88" fmla="*/ 1336 w 2416"/>
                <a:gd name="T89" fmla="*/ 896 h 1200"/>
                <a:gd name="T90" fmla="*/ 1240 w 2416"/>
                <a:gd name="T91" fmla="*/ 896 h 1200"/>
                <a:gd name="T92" fmla="*/ 1144 w 2416"/>
                <a:gd name="T93" fmla="*/ 896 h 1200"/>
                <a:gd name="T94" fmla="*/ 1096 w 2416"/>
                <a:gd name="T95" fmla="*/ 976 h 1200"/>
                <a:gd name="T96" fmla="*/ 1000 w 2416"/>
                <a:gd name="T97" fmla="*/ 976 h 1200"/>
                <a:gd name="T98" fmla="*/ 920 w 2416"/>
                <a:gd name="T99" fmla="*/ 976 h 1200"/>
                <a:gd name="T100" fmla="*/ 878 w 2416"/>
                <a:gd name="T101" fmla="*/ 997 h 1200"/>
                <a:gd name="T102" fmla="*/ 831 w 2416"/>
                <a:gd name="T103" fmla="*/ 1058 h 1200"/>
                <a:gd name="T104" fmla="*/ 712 w 2416"/>
                <a:gd name="T105" fmla="*/ 1152 h 1200"/>
                <a:gd name="T106" fmla="*/ 632 w 2416"/>
                <a:gd name="T107" fmla="*/ 1152 h 1200"/>
                <a:gd name="T108" fmla="*/ 536 w 2416"/>
                <a:gd name="T109" fmla="*/ 1152 h 1200"/>
                <a:gd name="T110" fmla="*/ 440 w 2416"/>
                <a:gd name="T111" fmla="*/ 1152 h 1200"/>
                <a:gd name="T112" fmla="*/ 392 w 2416"/>
                <a:gd name="T113" fmla="*/ 1200 h 1200"/>
                <a:gd name="T114" fmla="*/ 296 w 2416"/>
                <a:gd name="T115" fmla="*/ 1200 h 1200"/>
                <a:gd name="T116" fmla="*/ 216 w 2416"/>
                <a:gd name="T117" fmla="*/ 1200 h 1200"/>
                <a:gd name="T118" fmla="*/ 120 w 2416"/>
                <a:gd name="T119" fmla="*/ 1200 h 1200"/>
                <a:gd name="T120" fmla="*/ 40 w 2416"/>
                <a:gd name="T12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16" h="1200">
                  <a:moveTo>
                    <a:pt x="40" y="1120"/>
                  </a:moveTo>
                  <a:lnTo>
                    <a:pt x="56" y="1120"/>
                  </a:lnTo>
                  <a:lnTo>
                    <a:pt x="72" y="1120"/>
                  </a:lnTo>
                  <a:lnTo>
                    <a:pt x="88" y="1120"/>
                  </a:lnTo>
                  <a:lnTo>
                    <a:pt x="104" y="1120"/>
                  </a:lnTo>
                  <a:lnTo>
                    <a:pt x="120" y="1120"/>
                  </a:lnTo>
                  <a:lnTo>
                    <a:pt x="136" y="1120"/>
                  </a:lnTo>
                  <a:lnTo>
                    <a:pt x="152" y="1120"/>
                  </a:lnTo>
                  <a:lnTo>
                    <a:pt x="184" y="1120"/>
                  </a:lnTo>
                  <a:lnTo>
                    <a:pt x="200" y="1120"/>
                  </a:lnTo>
                  <a:lnTo>
                    <a:pt x="216" y="1120"/>
                  </a:lnTo>
                  <a:lnTo>
                    <a:pt x="232" y="1120"/>
                  </a:lnTo>
                  <a:lnTo>
                    <a:pt x="248" y="1120"/>
                  </a:lnTo>
                  <a:lnTo>
                    <a:pt x="264" y="1120"/>
                  </a:lnTo>
                  <a:lnTo>
                    <a:pt x="280" y="1120"/>
                  </a:lnTo>
                  <a:lnTo>
                    <a:pt x="296" y="1120"/>
                  </a:lnTo>
                  <a:lnTo>
                    <a:pt x="328" y="1120"/>
                  </a:lnTo>
                  <a:lnTo>
                    <a:pt x="344" y="1120"/>
                  </a:lnTo>
                  <a:lnTo>
                    <a:pt x="360" y="1120"/>
                  </a:lnTo>
                  <a:lnTo>
                    <a:pt x="376" y="1120"/>
                  </a:lnTo>
                  <a:lnTo>
                    <a:pt x="392" y="1120"/>
                  </a:lnTo>
                  <a:lnTo>
                    <a:pt x="408" y="1120"/>
                  </a:lnTo>
                  <a:lnTo>
                    <a:pt x="371" y="1148"/>
                  </a:lnTo>
                  <a:lnTo>
                    <a:pt x="387" y="1100"/>
                  </a:lnTo>
                  <a:cubicBezTo>
                    <a:pt x="392" y="1083"/>
                    <a:pt x="407" y="1072"/>
                    <a:pt x="424" y="1072"/>
                  </a:cubicBezTo>
                  <a:lnTo>
                    <a:pt x="440" y="1072"/>
                  </a:lnTo>
                  <a:lnTo>
                    <a:pt x="472" y="1072"/>
                  </a:lnTo>
                  <a:lnTo>
                    <a:pt x="488" y="1072"/>
                  </a:lnTo>
                  <a:lnTo>
                    <a:pt x="504" y="1072"/>
                  </a:lnTo>
                  <a:lnTo>
                    <a:pt x="520" y="1072"/>
                  </a:lnTo>
                  <a:lnTo>
                    <a:pt x="536" y="1072"/>
                  </a:lnTo>
                  <a:lnTo>
                    <a:pt x="552" y="1072"/>
                  </a:lnTo>
                  <a:lnTo>
                    <a:pt x="568" y="1072"/>
                  </a:lnTo>
                  <a:lnTo>
                    <a:pt x="584" y="1072"/>
                  </a:lnTo>
                  <a:lnTo>
                    <a:pt x="616" y="1072"/>
                  </a:lnTo>
                  <a:lnTo>
                    <a:pt x="632" y="1072"/>
                  </a:lnTo>
                  <a:lnTo>
                    <a:pt x="648" y="1072"/>
                  </a:lnTo>
                  <a:lnTo>
                    <a:pt x="664" y="1072"/>
                  </a:lnTo>
                  <a:lnTo>
                    <a:pt x="680" y="1072"/>
                  </a:lnTo>
                  <a:lnTo>
                    <a:pt x="696" y="1072"/>
                  </a:lnTo>
                  <a:lnTo>
                    <a:pt x="712" y="1072"/>
                  </a:lnTo>
                  <a:lnTo>
                    <a:pt x="728" y="1072"/>
                  </a:lnTo>
                  <a:lnTo>
                    <a:pt x="760" y="1072"/>
                  </a:lnTo>
                  <a:lnTo>
                    <a:pt x="776" y="1072"/>
                  </a:lnTo>
                  <a:lnTo>
                    <a:pt x="738" y="1103"/>
                  </a:lnTo>
                  <a:lnTo>
                    <a:pt x="754" y="1039"/>
                  </a:lnTo>
                  <a:lnTo>
                    <a:pt x="770" y="975"/>
                  </a:lnTo>
                  <a:cubicBezTo>
                    <a:pt x="774" y="957"/>
                    <a:pt x="790" y="944"/>
                    <a:pt x="808" y="944"/>
                  </a:cubicBezTo>
                  <a:lnTo>
                    <a:pt x="824" y="944"/>
                  </a:lnTo>
                  <a:lnTo>
                    <a:pt x="840" y="944"/>
                  </a:lnTo>
                  <a:lnTo>
                    <a:pt x="803" y="972"/>
                  </a:lnTo>
                  <a:lnTo>
                    <a:pt x="819" y="924"/>
                  </a:lnTo>
                  <a:cubicBezTo>
                    <a:pt x="824" y="907"/>
                    <a:pt x="839" y="896"/>
                    <a:pt x="856" y="896"/>
                  </a:cubicBezTo>
                  <a:lnTo>
                    <a:pt x="872" y="896"/>
                  </a:lnTo>
                  <a:lnTo>
                    <a:pt x="904" y="896"/>
                  </a:lnTo>
                  <a:lnTo>
                    <a:pt x="920" y="896"/>
                  </a:lnTo>
                  <a:lnTo>
                    <a:pt x="936" y="896"/>
                  </a:lnTo>
                  <a:lnTo>
                    <a:pt x="952" y="896"/>
                  </a:lnTo>
                  <a:lnTo>
                    <a:pt x="968" y="896"/>
                  </a:lnTo>
                  <a:lnTo>
                    <a:pt x="984" y="896"/>
                  </a:lnTo>
                  <a:lnTo>
                    <a:pt x="1000" y="896"/>
                  </a:lnTo>
                  <a:lnTo>
                    <a:pt x="1016" y="896"/>
                  </a:lnTo>
                  <a:lnTo>
                    <a:pt x="1048" y="896"/>
                  </a:lnTo>
                  <a:lnTo>
                    <a:pt x="1064" y="896"/>
                  </a:lnTo>
                  <a:lnTo>
                    <a:pt x="1080" y="896"/>
                  </a:lnTo>
                  <a:lnTo>
                    <a:pt x="1096" y="896"/>
                  </a:lnTo>
                  <a:lnTo>
                    <a:pt x="1112" y="896"/>
                  </a:lnTo>
                  <a:lnTo>
                    <a:pt x="1073" y="929"/>
                  </a:lnTo>
                  <a:lnTo>
                    <a:pt x="1089" y="849"/>
                  </a:lnTo>
                  <a:cubicBezTo>
                    <a:pt x="1093" y="830"/>
                    <a:pt x="1109" y="816"/>
                    <a:pt x="1128" y="816"/>
                  </a:cubicBezTo>
                  <a:lnTo>
                    <a:pt x="1144" y="816"/>
                  </a:lnTo>
                  <a:lnTo>
                    <a:pt x="1160" y="816"/>
                  </a:lnTo>
                  <a:lnTo>
                    <a:pt x="1192" y="816"/>
                  </a:lnTo>
                  <a:lnTo>
                    <a:pt x="1208" y="816"/>
                  </a:lnTo>
                  <a:lnTo>
                    <a:pt x="1224" y="816"/>
                  </a:lnTo>
                  <a:lnTo>
                    <a:pt x="1240" y="816"/>
                  </a:lnTo>
                  <a:lnTo>
                    <a:pt x="1256" y="816"/>
                  </a:lnTo>
                  <a:lnTo>
                    <a:pt x="1272" y="816"/>
                  </a:lnTo>
                  <a:lnTo>
                    <a:pt x="1288" y="816"/>
                  </a:lnTo>
                  <a:lnTo>
                    <a:pt x="1304" y="816"/>
                  </a:lnTo>
                  <a:lnTo>
                    <a:pt x="1336" y="816"/>
                  </a:lnTo>
                  <a:lnTo>
                    <a:pt x="1297" y="849"/>
                  </a:lnTo>
                  <a:lnTo>
                    <a:pt x="1313" y="769"/>
                  </a:lnTo>
                  <a:cubicBezTo>
                    <a:pt x="1317" y="750"/>
                    <a:pt x="1333" y="736"/>
                    <a:pt x="1352" y="736"/>
                  </a:cubicBezTo>
                  <a:lnTo>
                    <a:pt x="1368" y="736"/>
                  </a:lnTo>
                  <a:lnTo>
                    <a:pt x="1384" y="736"/>
                  </a:lnTo>
                  <a:lnTo>
                    <a:pt x="1400" y="736"/>
                  </a:lnTo>
                  <a:lnTo>
                    <a:pt x="1416" y="736"/>
                  </a:lnTo>
                  <a:lnTo>
                    <a:pt x="1432" y="736"/>
                  </a:lnTo>
                  <a:lnTo>
                    <a:pt x="1448" y="736"/>
                  </a:lnTo>
                  <a:lnTo>
                    <a:pt x="1480" y="736"/>
                  </a:lnTo>
                  <a:lnTo>
                    <a:pt x="1496" y="736"/>
                  </a:lnTo>
                  <a:lnTo>
                    <a:pt x="1512" y="736"/>
                  </a:lnTo>
                  <a:lnTo>
                    <a:pt x="1528" y="736"/>
                  </a:lnTo>
                  <a:lnTo>
                    <a:pt x="1544" y="736"/>
                  </a:lnTo>
                  <a:lnTo>
                    <a:pt x="1560" y="736"/>
                  </a:lnTo>
                  <a:lnTo>
                    <a:pt x="1521" y="769"/>
                  </a:lnTo>
                  <a:lnTo>
                    <a:pt x="1537" y="689"/>
                  </a:lnTo>
                  <a:cubicBezTo>
                    <a:pt x="1541" y="670"/>
                    <a:pt x="1557" y="656"/>
                    <a:pt x="1576" y="656"/>
                  </a:cubicBezTo>
                  <a:lnTo>
                    <a:pt x="1592" y="656"/>
                  </a:lnTo>
                  <a:lnTo>
                    <a:pt x="1624" y="656"/>
                  </a:lnTo>
                  <a:lnTo>
                    <a:pt x="1640" y="656"/>
                  </a:lnTo>
                  <a:lnTo>
                    <a:pt x="1601" y="690"/>
                  </a:lnTo>
                  <a:lnTo>
                    <a:pt x="1617" y="594"/>
                  </a:lnTo>
                  <a:lnTo>
                    <a:pt x="1633" y="498"/>
                  </a:lnTo>
                  <a:cubicBezTo>
                    <a:pt x="1636" y="479"/>
                    <a:pt x="1653" y="464"/>
                    <a:pt x="1672" y="464"/>
                  </a:cubicBezTo>
                  <a:lnTo>
                    <a:pt x="1688" y="464"/>
                  </a:lnTo>
                  <a:lnTo>
                    <a:pt x="1704" y="464"/>
                  </a:lnTo>
                  <a:lnTo>
                    <a:pt x="1720" y="464"/>
                  </a:lnTo>
                  <a:lnTo>
                    <a:pt x="1736" y="464"/>
                  </a:lnTo>
                  <a:lnTo>
                    <a:pt x="1768" y="464"/>
                  </a:lnTo>
                  <a:lnTo>
                    <a:pt x="1784" y="464"/>
                  </a:lnTo>
                  <a:lnTo>
                    <a:pt x="1800" y="464"/>
                  </a:lnTo>
                  <a:lnTo>
                    <a:pt x="1816" y="464"/>
                  </a:lnTo>
                  <a:lnTo>
                    <a:pt x="1832" y="464"/>
                  </a:lnTo>
                  <a:lnTo>
                    <a:pt x="1848" y="464"/>
                  </a:lnTo>
                  <a:lnTo>
                    <a:pt x="1864" y="464"/>
                  </a:lnTo>
                  <a:lnTo>
                    <a:pt x="1880" y="464"/>
                  </a:lnTo>
                  <a:lnTo>
                    <a:pt x="1912" y="464"/>
                  </a:lnTo>
                  <a:lnTo>
                    <a:pt x="1928" y="464"/>
                  </a:lnTo>
                  <a:lnTo>
                    <a:pt x="1944" y="464"/>
                  </a:lnTo>
                  <a:lnTo>
                    <a:pt x="1960" y="464"/>
                  </a:lnTo>
                  <a:lnTo>
                    <a:pt x="1976" y="464"/>
                  </a:lnTo>
                  <a:lnTo>
                    <a:pt x="1937" y="499"/>
                  </a:lnTo>
                  <a:lnTo>
                    <a:pt x="1953" y="387"/>
                  </a:lnTo>
                  <a:cubicBezTo>
                    <a:pt x="1956" y="367"/>
                    <a:pt x="1973" y="352"/>
                    <a:pt x="1992" y="352"/>
                  </a:cubicBezTo>
                  <a:lnTo>
                    <a:pt x="2008" y="352"/>
                  </a:lnTo>
                  <a:lnTo>
                    <a:pt x="1969" y="387"/>
                  </a:lnTo>
                  <a:lnTo>
                    <a:pt x="1985" y="275"/>
                  </a:lnTo>
                  <a:cubicBezTo>
                    <a:pt x="1988" y="255"/>
                    <a:pt x="2005" y="240"/>
                    <a:pt x="2024" y="240"/>
                  </a:cubicBezTo>
                  <a:lnTo>
                    <a:pt x="2056" y="240"/>
                  </a:lnTo>
                  <a:lnTo>
                    <a:pt x="2072" y="240"/>
                  </a:lnTo>
                  <a:lnTo>
                    <a:pt x="2088" y="240"/>
                  </a:lnTo>
                  <a:lnTo>
                    <a:pt x="2104" y="240"/>
                  </a:lnTo>
                  <a:lnTo>
                    <a:pt x="2120" y="240"/>
                  </a:lnTo>
                  <a:lnTo>
                    <a:pt x="2136" y="240"/>
                  </a:lnTo>
                  <a:lnTo>
                    <a:pt x="2152" y="240"/>
                  </a:lnTo>
                  <a:lnTo>
                    <a:pt x="2168" y="240"/>
                  </a:lnTo>
                  <a:lnTo>
                    <a:pt x="2130" y="269"/>
                  </a:lnTo>
                  <a:lnTo>
                    <a:pt x="2162" y="157"/>
                  </a:lnTo>
                  <a:lnTo>
                    <a:pt x="2161" y="164"/>
                  </a:lnTo>
                  <a:lnTo>
                    <a:pt x="2177" y="36"/>
                  </a:lnTo>
                  <a:cubicBezTo>
                    <a:pt x="2179" y="15"/>
                    <a:pt x="2196" y="0"/>
                    <a:pt x="2216" y="0"/>
                  </a:cubicBezTo>
                  <a:lnTo>
                    <a:pt x="2232" y="0"/>
                  </a:lnTo>
                  <a:lnTo>
                    <a:pt x="2248" y="0"/>
                  </a:lnTo>
                  <a:lnTo>
                    <a:pt x="2264" y="0"/>
                  </a:lnTo>
                  <a:lnTo>
                    <a:pt x="2280" y="0"/>
                  </a:lnTo>
                  <a:lnTo>
                    <a:pt x="2296" y="0"/>
                  </a:lnTo>
                  <a:lnTo>
                    <a:pt x="2312" y="0"/>
                  </a:lnTo>
                  <a:lnTo>
                    <a:pt x="2344" y="0"/>
                  </a:lnTo>
                  <a:lnTo>
                    <a:pt x="2360" y="0"/>
                  </a:lnTo>
                  <a:lnTo>
                    <a:pt x="2376" y="0"/>
                  </a:lnTo>
                  <a:cubicBezTo>
                    <a:pt x="2399" y="0"/>
                    <a:pt x="2416" y="18"/>
                    <a:pt x="2416" y="40"/>
                  </a:cubicBezTo>
                  <a:cubicBezTo>
                    <a:pt x="2416" y="63"/>
                    <a:pt x="2399" y="80"/>
                    <a:pt x="2376" y="80"/>
                  </a:cubicBezTo>
                  <a:lnTo>
                    <a:pt x="2360" y="80"/>
                  </a:lnTo>
                  <a:lnTo>
                    <a:pt x="2344" y="80"/>
                  </a:lnTo>
                  <a:lnTo>
                    <a:pt x="2312" y="80"/>
                  </a:lnTo>
                  <a:lnTo>
                    <a:pt x="2296" y="80"/>
                  </a:lnTo>
                  <a:lnTo>
                    <a:pt x="2280" y="80"/>
                  </a:lnTo>
                  <a:lnTo>
                    <a:pt x="2264" y="80"/>
                  </a:lnTo>
                  <a:lnTo>
                    <a:pt x="2248" y="80"/>
                  </a:lnTo>
                  <a:lnTo>
                    <a:pt x="2232" y="80"/>
                  </a:lnTo>
                  <a:lnTo>
                    <a:pt x="2216" y="80"/>
                  </a:lnTo>
                  <a:lnTo>
                    <a:pt x="2256" y="45"/>
                  </a:lnTo>
                  <a:lnTo>
                    <a:pt x="2240" y="173"/>
                  </a:lnTo>
                  <a:cubicBezTo>
                    <a:pt x="2240" y="175"/>
                    <a:pt x="2239" y="177"/>
                    <a:pt x="2239" y="179"/>
                  </a:cubicBezTo>
                  <a:lnTo>
                    <a:pt x="2207" y="291"/>
                  </a:lnTo>
                  <a:cubicBezTo>
                    <a:pt x="2202" y="309"/>
                    <a:pt x="2186" y="320"/>
                    <a:pt x="2168" y="320"/>
                  </a:cubicBezTo>
                  <a:lnTo>
                    <a:pt x="2152" y="320"/>
                  </a:lnTo>
                  <a:lnTo>
                    <a:pt x="2136" y="320"/>
                  </a:lnTo>
                  <a:lnTo>
                    <a:pt x="2120" y="320"/>
                  </a:lnTo>
                  <a:lnTo>
                    <a:pt x="2104" y="320"/>
                  </a:lnTo>
                  <a:lnTo>
                    <a:pt x="2088" y="320"/>
                  </a:lnTo>
                  <a:lnTo>
                    <a:pt x="2072" y="320"/>
                  </a:lnTo>
                  <a:lnTo>
                    <a:pt x="2056" y="320"/>
                  </a:lnTo>
                  <a:lnTo>
                    <a:pt x="2024" y="320"/>
                  </a:lnTo>
                  <a:lnTo>
                    <a:pt x="2064" y="286"/>
                  </a:lnTo>
                  <a:lnTo>
                    <a:pt x="2048" y="398"/>
                  </a:lnTo>
                  <a:cubicBezTo>
                    <a:pt x="2045" y="418"/>
                    <a:pt x="2028" y="432"/>
                    <a:pt x="2008" y="432"/>
                  </a:cubicBezTo>
                  <a:lnTo>
                    <a:pt x="1992" y="432"/>
                  </a:lnTo>
                  <a:lnTo>
                    <a:pt x="2032" y="398"/>
                  </a:lnTo>
                  <a:lnTo>
                    <a:pt x="2016" y="510"/>
                  </a:lnTo>
                  <a:cubicBezTo>
                    <a:pt x="2013" y="530"/>
                    <a:pt x="1996" y="544"/>
                    <a:pt x="1976" y="544"/>
                  </a:cubicBezTo>
                  <a:lnTo>
                    <a:pt x="1960" y="544"/>
                  </a:lnTo>
                  <a:lnTo>
                    <a:pt x="1944" y="544"/>
                  </a:lnTo>
                  <a:lnTo>
                    <a:pt x="1928" y="544"/>
                  </a:lnTo>
                  <a:lnTo>
                    <a:pt x="1912" y="544"/>
                  </a:lnTo>
                  <a:lnTo>
                    <a:pt x="1880" y="544"/>
                  </a:lnTo>
                  <a:lnTo>
                    <a:pt x="1864" y="544"/>
                  </a:lnTo>
                  <a:lnTo>
                    <a:pt x="1848" y="544"/>
                  </a:lnTo>
                  <a:lnTo>
                    <a:pt x="1832" y="544"/>
                  </a:lnTo>
                  <a:lnTo>
                    <a:pt x="1816" y="544"/>
                  </a:lnTo>
                  <a:lnTo>
                    <a:pt x="1800" y="544"/>
                  </a:lnTo>
                  <a:lnTo>
                    <a:pt x="1784" y="544"/>
                  </a:lnTo>
                  <a:lnTo>
                    <a:pt x="1768" y="544"/>
                  </a:lnTo>
                  <a:lnTo>
                    <a:pt x="1736" y="544"/>
                  </a:lnTo>
                  <a:lnTo>
                    <a:pt x="1720" y="544"/>
                  </a:lnTo>
                  <a:lnTo>
                    <a:pt x="1704" y="544"/>
                  </a:lnTo>
                  <a:lnTo>
                    <a:pt x="1688" y="544"/>
                  </a:lnTo>
                  <a:lnTo>
                    <a:pt x="1672" y="544"/>
                  </a:lnTo>
                  <a:lnTo>
                    <a:pt x="1712" y="511"/>
                  </a:lnTo>
                  <a:lnTo>
                    <a:pt x="1696" y="607"/>
                  </a:lnTo>
                  <a:lnTo>
                    <a:pt x="1680" y="703"/>
                  </a:lnTo>
                  <a:cubicBezTo>
                    <a:pt x="1677" y="722"/>
                    <a:pt x="1660" y="736"/>
                    <a:pt x="1640" y="736"/>
                  </a:cubicBezTo>
                  <a:lnTo>
                    <a:pt x="1624" y="736"/>
                  </a:lnTo>
                  <a:lnTo>
                    <a:pt x="1592" y="736"/>
                  </a:lnTo>
                  <a:lnTo>
                    <a:pt x="1576" y="736"/>
                  </a:lnTo>
                  <a:lnTo>
                    <a:pt x="1616" y="704"/>
                  </a:lnTo>
                  <a:lnTo>
                    <a:pt x="1600" y="784"/>
                  </a:lnTo>
                  <a:cubicBezTo>
                    <a:pt x="1596" y="803"/>
                    <a:pt x="1580" y="816"/>
                    <a:pt x="1560" y="816"/>
                  </a:cubicBezTo>
                  <a:lnTo>
                    <a:pt x="1544" y="816"/>
                  </a:lnTo>
                  <a:lnTo>
                    <a:pt x="1528" y="816"/>
                  </a:lnTo>
                  <a:lnTo>
                    <a:pt x="1512" y="816"/>
                  </a:lnTo>
                  <a:lnTo>
                    <a:pt x="1496" y="816"/>
                  </a:lnTo>
                  <a:lnTo>
                    <a:pt x="1480" y="816"/>
                  </a:lnTo>
                  <a:lnTo>
                    <a:pt x="1448" y="816"/>
                  </a:lnTo>
                  <a:lnTo>
                    <a:pt x="1432" y="816"/>
                  </a:lnTo>
                  <a:lnTo>
                    <a:pt x="1416" y="816"/>
                  </a:lnTo>
                  <a:lnTo>
                    <a:pt x="1400" y="816"/>
                  </a:lnTo>
                  <a:lnTo>
                    <a:pt x="1384" y="816"/>
                  </a:lnTo>
                  <a:lnTo>
                    <a:pt x="1368" y="816"/>
                  </a:lnTo>
                  <a:lnTo>
                    <a:pt x="1352" y="816"/>
                  </a:lnTo>
                  <a:lnTo>
                    <a:pt x="1392" y="784"/>
                  </a:lnTo>
                  <a:lnTo>
                    <a:pt x="1376" y="864"/>
                  </a:lnTo>
                  <a:cubicBezTo>
                    <a:pt x="1372" y="883"/>
                    <a:pt x="1356" y="896"/>
                    <a:pt x="1336" y="896"/>
                  </a:cubicBezTo>
                  <a:lnTo>
                    <a:pt x="1304" y="896"/>
                  </a:lnTo>
                  <a:lnTo>
                    <a:pt x="1288" y="896"/>
                  </a:lnTo>
                  <a:lnTo>
                    <a:pt x="1272" y="896"/>
                  </a:lnTo>
                  <a:lnTo>
                    <a:pt x="1256" y="896"/>
                  </a:lnTo>
                  <a:lnTo>
                    <a:pt x="1240" y="896"/>
                  </a:lnTo>
                  <a:lnTo>
                    <a:pt x="1224" y="896"/>
                  </a:lnTo>
                  <a:lnTo>
                    <a:pt x="1208" y="896"/>
                  </a:lnTo>
                  <a:lnTo>
                    <a:pt x="1192" y="896"/>
                  </a:lnTo>
                  <a:lnTo>
                    <a:pt x="1160" y="896"/>
                  </a:lnTo>
                  <a:lnTo>
                    <a:pt x="1144" y="896"/>
                  </a:lnTo>
                  <a:lnTo>
                    <a:pt x="1128" y="896"/>
                  </a:lnTo>
                  <a:lnTo>
                    <a:pt x="1168" y="864"/>
                  </a:lnTo>
                  <a:lnTo>
                    <a:pt x="1152" y="944"/>
                  </a:lnTo>
                  <a:cubicBezTo>
                    <a:pt x="1148" y="963"/>
                    <a:pt x="1132" y="976"/>
                    <a:pt x="1112" y="976"/>
                  </a:cubicBezTo>
                  <a:lnTo>
                    <a:pt x="1096" y="976"/>
                  </a:lnTo>
                  <a:lnTo>
                    <a:pt x="1080" y="976"/>
                  </a:lnTo>
                  <a:lnTo>
                    <a:pt x="1064" y="976"/>
                  </a:lnTo>
                  <a:lnTo>
                    <a:pt x="1048" y="976"/>
                  </a:lnTo>
                  <a:lnTo>
                    <a:pt x="1016" y="976"/>
                  </a:lnTo>
                  <a:lnTo>
                    <a:pt x="1000" y="976"/>
                  </a:lnTo>
                  <a:lnTo>
                    <a:pt x="984" y="976"/>
                  </a:lnTo>
                  <a:lnTo>
                    <a:pt x="968" y="976"/>
                  </a:lnTo>
                  <a:lnTo>
                    <a:pt x="952" y="976"/>
                  </a:lnTo>
                  <a:lnTo>
                    <a:pt x="936" y="976"/>
                  </a:lnTo>
                  <a:lnTo>
                    <a:pt x="920" y="976"/>
                  </a:lnTo>
                  <a:lnTo>
                    <a:pt x="904" y="976"/>
                  </a:lnTo>
                  <a:lnTo>
                    <a:pt x="872" y="976"/>
                  </a:lnTo>
                  <a:lnTo>
                    <a:pt x="856" y="976"/>
                  </a:lnTo>
                  <a:lnTo>
                    <a:pt x="894" y="949"/>
                  </a:lnTo>
                  <a:lnTo>
                    <a:pt x="878" y="997"/>
                  </a:lnTo>
                  <a:cubicBezTo>
                    <a:pt x="873" y="1013"/>
                    <a:pt x="858" y="1024"/>
                    <a:pt x="840" y="1024"/>
                  </a:cubicBezTo>
                  <a:lnTo>
                    <a:pt x="824" y="1024"/>
                  </a:lnTo>
                  <a:lnTo>
                    <a:pt x="808" y="1024"/>
                  </a:lnTo>
                  <a:lnTo>
                    <a:pt x="847" y="994"/>
                  </a:lnTo>
                  <a:lnTo>
                    <a:pt x="831" y="1058"/>
                  </a:lnTo>
                  <a:lnTo>
                    <a:pt x="815" y="1122"/>
                  </a:lnTo>
                  <a:cubicBezTo>
                    <a:pt x="811" y="1140"/>
                    <a:pt x="795" y="1152"/>
                    <a:pt x="776" y="1152"/>
                  </a:cubicBezTo>
                  <a:lnTo>
                    <a:pt x="760" y="1152"/>
                  </a:lnTo>
                  <a:lnTo>
                    <a:pt x="728" y="1152"/>
                  </a:lnTo>
                  <a:lnTo>
                    <a:pt x="712" y="1152"/>
                  </a:lnTo>
                  <a:lnTo>
                    <a:pt x="696" y="1152"/>
                  </a:lnTo>
                  <a:lnTo>
                    <a:pt x="680" y="1152"/>
                  </a:lnTo>
                  <a:lnTo>
                    <a:pt x="664" y="1152"/>
                  </a:lnTo>
                  <a:lnTo>
                    <a:pt x="648" y="1152"/>
                  </a:lnTo>
                  <a:lnTo>
                    <a:pt x="632" y="1152"/>
                  </a:lnTo>
                  <a:lnTo>
                    <a:pt x="616" y="1152"/>
                  </a:lnTo>
                  <a:lnTo>
                    <a:pt x="584" y="1152"/>
                  </a:lnTo>
                  <a:lnTo>
                    <a:pt x="568" y="1152"/>
                  </a:lnTo>
                  <a:lnTo>
                    <a:pt x="552" y="1152"/>
                  </a:lnTo>
                  <a:lnTo>
                    <a:pt x="536" y="1152"/>
                  </a:lnTo>
                  <a:lnTo>
                    <a:pt x="520" y="1152"/>
                  </a:lnTo>
                  <a:lnTo>
                    <a:pt x="504" y="1152"/>
                  </a:lnTo>
                  <a:lnTo>
                    <a:pt x="488" y="1152"/>
                  </a:lnTo>
                  <a:lnTo>
                    <a:pt x="472" y="1152"/>
                  </a:lnTo>
                  <a:lnTo>
                    <a:pt x="440" y="1152"/>
                  </a:lnTo>
                  <a:lnTo>
                    <a:pt x="424" y="1152"/>
                  </a:lnTo>
                  <a:lnTo>
                    <a:pt x="462" y="1125"/>
                  </a:lnTo>
                  <a:lnTo>
                    <a:pt x="446" y="1173"/>
                  </a:lnTo>
                  <a:cubicBezTo>
                    <a:pt x="441" y="1189"/>
                    <a:pt x="426" y="1200"/>
                    <a:pt x="408" y="1200"/>
                  </a:cubicBezTo>
                  <a:lnTo>
                    <a:pt x="392" y="1200"/>
                  </a:lnTo>
                  <a:lnTo>
                    <a:pt x="376" y="1200"/>
                  </a:lnTo>
                  <a:lnTo>
                    <a:pt x="360" y="1200"/>
                  </a:lnTo>
                  <a:lnTo>
                    <a:pt x="344" y="1200"/>
                  </a:lnTo>
                  <a:lnTo>
                    <a:pt x="328" y="1200"/>
                  </a:lnTo>
                  <a:lnTo>
                    <a:pt x="296" y="1200"/>
                  </a:lnTo>
                  <a:lnTo>
                    <a:pt x="280" y="1200"/>
                  </a:lnTo>
                  <a:lnTo>
                    <a:pt x="264" y="1200"/>
                  </a:lnTo>
                  <a:lnTo>
                    <a:pt x="248" y="1200"/>
                  </a:lnTo>
                  <a:lnTo>
                    <a:pt x="232" y="1200"/>
                  </a:lnTo>
                  <a:lnTo>
                    <a:pt x="216" y="1200"/>
                  </a:lnTo>
                  <a:lnTo>
                    <a:pt x="200" y="1200"/>
                  </a:lnTo>
                  <a:lnTo>
                    <a:pt x="184" y="1200"/>
                  </a:lnTo>
                  <a:lnTo>
                    <a:pt x="152" y="1200"/>
                  </a:lnTo>
                  <a:lnTo>
                    <a:pt x="136" y="1200"/>
                  </a:lnTo>
                  <a:lnTo>
                    <a:pt x="120" y="1200"/>
                  </a:lnTo>
                  <a:lnTo>
                    <a:pt x="104" y="1200"/>
                  </a:lnTo>
                  <a:lnTo>
                    <a:pt x="88" y="1200"/>
                  </a:lnTo>
                  <a:lnTo>
                    <a:pt x="72" y="1200"/>
                  </a:lnTo>
                  <a:lnTo>
                    <a:pt x="56" y="1200"/>
                  </a:lnTo>
                  <a:lnTo>
                    <a:pt x="40" y="1200"/>
                  </a:lnTo>
                  <a:cubicBezTo>
                    <a:pt x="18" y="1200"/>
                    <a:pt x="0" y="1183"/>
                    <a:pt x="0" y="1160"/>
                  </a:cubicBezTo>
                  <a:cubicBezTo>
                    <a:pt x="0" y="1138"/>
                    <a:pt x="18" y="1120"/>
                    <a:pt x="40" y="1120"/>
                  </a:cubicBezTo>
                  <a:close/>
                </a:path>
              </a:pathLst>
            </a:custGeom>
            <a:grpFill/>
            <a:ln w="6350" cap="flat">
              <a:solidFill>
                <a:srgbClr val="51118E"/>
              </a:solidFill>
              <a:prstDash val="solid"/>
              <a:bevel/>
              <a:headEnd/>
              <a:tailEnd/>
            </a:ln>
          </p:spPr>
          <p:txBody>
            <a:bodyPr vert="horz" wrap="square" lIns="91440" tIns="45720" rIns="91440" bIns="45720" numCol="1" anchor="t" anchorCtr="0" compatLnSpc="1">
              <a:prstTxWarp prst="textNoShape">
                <a:avLst/>
              </a:prstTxWarp>
            </a:bodyPr>
            <a:lstStyle/>
            <a:p>
              <a:pPr defTabSz="914400"/>
              <a:endParaRPr lang="en-US" sz="1600" dirty="0">
                <a:solidFill>
                  <a:srgbClr val="000000"/>
                </a:solidFill>
                <a:latin typeface="Arial Narrow"/>
                <a:cs typeface="Arial Narrow"/>
              </a:endParaRPr>
            </a:p>
          </p:txBody>
        </p:sp>
      </p:grpSp>
      <p:sp>
        <p:nvSpPr>
          <p:cNvPr id="334" name="Freeform 35">
            <a:extLst>
              <a:ext uri="{FF2B5EF4-FFF2-40B4-BE49-F238E27FC236}">
                <a16:creationId xmlns:a16="http://schemas.microsoft.com/office/drawing/2014/main" id="{7FD2C76C-6CA9-479C-8AFF-2C016244BD5D}"/>
              </a:ext>
            </a:extLst>
          </p:cNvPr>
          <p:cNvSpPr>
            <a:spLocks noEditPoints="1"/>
          </p:cNvSpPr>
          <p:nvPr/>
        </p:nvSpPr>
        <p:spPr bwMode="auto">
          <a:xfrm>
            <a:off x="5317069" y="2002898"/>
            <a:ext cx="52138" cy="2916127"/>
          </a:xfrm>
          <a:custGeom>
            <a:avLst/>
            <a:gdLst>
              <a:gd name="T0" fmla="*/ 0 w 23"/>
              <a:gd name="T1" fmla="*/ 2243 h 2247"/>
              <a:gd name="T2" fmla="*/ 23 w 23"/>
              <a:gd name="T3" fmla="*/ 2243 h 2247"/>
              <a:gd name="T4" fmla="*/ 23 w 23"/>
              <a:gd name="T5" fmla="*/ 2247 h 2247"/>
              <a:gd name="T6" fmla="*/ 0 w 23"/>
              <a:gd name="T7" fmla="*/ 2247 h 2247"/>
              <a:gd name="T8" fmla="*/ 0 w 23"/>
              <a:gd name="T9" fmla="*/ 2243 h 2247"/>
              <a:gd name="T10" fmla="*/ 0 w 23"/>
              <a:gd name="T11" fmla="*/ 1683 h 2247"/>
              <a:gd name="T12" fmla="*/ 23 w 23"/>
              <a:gd name="T13" fmla="*/ 1683 h 2247"/>
              <a:gd name="T14" fmla="*/ 23 w 23"/>
              <a:gd name="T15" fmla="*/ 1687 h 2247"/>
              <a:gd name="T16" fmla="*/ 0 w 23"/>
              <a:gd name="T17" fmla="*/ 1687 h 2247"/>
              <a:gd name="T18" fmla="*/ 0 w 23"/>
              <a:gd name="T19" fmla="*/ 1683 h 2247"/>
              <a:gd name="T20" fmla="*/ 0 w 23"/>
              <a:gd name="T21" fmla="*/ 1120 h 2247"/>
              <a:gd name="T22" fmla="*/ 23 w 23"/>
              <a:gd name="T23" fmla="*/ 1120 h 2247"/>
              <a:gd name="T24" fmla="*/ 23 w 23"/>
              <a:gd name="T25" fmla="*/ 1124 h 2247"/>
              <a:gd name="T26" fmla="*/ 0 w 23"/>
              <a:gd name="T27" fmla="*/ 1124 h 2247"/>
              <a:gd name="T28" fmla="*/ 0 w 23"/>
              <a:gd name="T29" fmla="*/ 1120 h 2247"/>
              <a:gd name="T30" fmla="*/ 0 w 23"/>
              <a:gd name="T31" fmla="*/ 560 h 2247"/>
              <a:gd name="T32" fmla="*/ 23 w 23"/>
              <a:gd name="T33" fmla="*/ 560 h 2247"/>
              <a:gd name="T34" fmla="*/ 23 w 23"/>
              <a:gd name="T35" fmla="*/ 564 h 2247"/>
              <a:gd name="T36" fmla="*/ 0 w 23"/>
              <a:gd name="T37" fmla="*/ 564 h 2247"/>
              <a:gd name="T38" fmla="*/ 0 w 23"/>
              <a:gd name="T39" fmla="*/ 560 h 2247"/>
              <a:gd name="T40" fmla="*/ 0 w 23"/>
              <a:gd name="T41" fmla="*/ 0 h 2247"/>
              <a:gd name="T42" fmla="*/ 23 w 23"/>
              <a:gd name="T43" fmla="*/ 0 h 2247"/>
              <a:gd name="T44" fmla="*/ 23 w 23"/>
              <a:gd name="T45" fmla="*/ 4 h 2247"/>
              <a:gd name="T46" fmla="*/ 0 w 23"/>
              <a:gd name="T47" fmla="*/ 4 h 2247"/>
              <a:gd name="T48" fmla="*/ 0 w 23"/>
              <a:gd name="T49" fmla="*/ 0 h 2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247">
                <a:moveTo>
                  <a:pt x="0" y="2243"/>
                </a:moveTo>
                <a:lnTo>
                  <a:pt x="23" y="2243"/>
                </a:lnTo>
                <a:lnTo>
                  <a:pt x="23" y="2247"/>
                </a:lnTo>
                <a:lnTo>
                  <a:pt x="0" y="2247"/>
                </a:lnTo>
                <a:lnTo>
                  <a:pt x="0" y="2243"/>
                </a:lnTo>
                <a:close/>
                <a:moveTo>
                  <a:pt x="0" y="1683"/>
                </a:moveTo>
                <a:lnTo>
                  <a:pt x="23" y="1683"/>
                </a:lnTo>
                <a:lnTo>
                  <a:pt x="23" y="1687"/>
                </a:lnTo>
                <a:lnTo>
                  <a:pt x="0" y="1687"/>
                </a:lnTo>
                <a:lnTo>
                  <a:pt x="0" y="1683"/>
                </a:lnTo>
                <a:close/>
                <a:moveTo>
                  <a:pt x="0" y="1120"/>
                </a:moveTo>
                <a:lnTo>
                  <a:pt x="23" y="1120"/>
                </a:lnTo>
                <a:lnTo>
                  <a:pt x="23" y="1124"/>
                </a:lnTo>
                <a:lnTo>
                  <a:pt x="0" y="1124"/>
                </a:lnTo>
                <a:lnTo>
                  <a:pt x="0" y="1120"/>
                </a:lnTo>
                <a:close/>
                <a:moveTo>
                  <a:pt x="0" y="560"/>
                </a:moveTo>
                <a:lnTo>
                  <a:pt x="23" y="560"/>
                </a:lnTo>
                <a:lnTo>
                  <a:pt x="23" y="564"/>
                </a:lnTo>
                <a:lnTo>
                  <a:pt x="0" y="564"/>
                </a:lnTo>
                <a:lnTo>
                  <a:pt x="0" y="560"/>
                </a:lnTo>
                <a:close/>
                <a:moveTo>
                  <a:pt x="0" y="0"/>
                </a:moveTo>
                <a:lnTo>
                  <a:pt x="23" y="0"/>
                </a:lnTo>
                <a:lnTo>
                  <a:pt x="23" y="4"/>
                </a:lnTo>
                <a:lnTo>
                  <a:pt x="0" y="4"/>
                </a:lnTo>
                <a:lnTo>
                  <a:pt x="0" y="0"/>
                </a:lnTo>
                <a:close/>
              </a:path>
            </a:pathLst>
          </a:custGeom>
          <a:solidFill>
            <a:srgbClr val="868686"/>
          </a:solidFill>
          <a:ln w="12700" cap="flat">
            <a:solidFill>
              <a:sysClr val="windowText" lastClr="000000"/>
            </a:solidFill>
            <a:prstDash val="solid"/>
            <a:bevel/>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Narrow"/>
              <a:cs typeface="Arial Narrow"/>
            </a:endParaRPr>
          </a:p>
        </p:txBody>
      </p:sp>
      <p:sp>
        <p:nvSpPr>
          <p:cNvPr id="335" name="Rectangle 284">
            <a:extLst>
              <a:ext uri="{FF2B5EF4-FFF2-40B4-BE49-F238E27FC236}">
                <a16:creationId xmlns:a16="http://schemas.microsoft.com/office/drawing/2014/main" id="{B629799D-A68E-4F8A-846D-7F79BC71F0DD}"/>
              </a:ext>
            </a:extLst>
          </p:cNvPr>
          <p:cNvSpPr>
            <a:spLocks noChangeArrowheads="1"/>
          </p:cNvSpPr>
          <p:nvPr/>
        </p:nvSpPr>
        <p:spPr bwMode="auto">
          <a:xfrm>
            <a:off x="2843808" y="3435571"/>
            <a:ext cx="15642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chemeClr val="tx1">
                    <a:lumMod val="65000"/>
                    <a:lumOff val="35000"/>
                  </a:schemeClr>
                </a:solidFill>
                <a:latin typeface="Arial Narrow"/>
                <a:cs typeface="Arial Narrow"/>
              </a:rPr>
              <a:t>Placebo + SOC</a:t>
            </a:r>
            <a:endParaRPr lang="en-US" altLang="en-US" sz="2000" b="1" dirty="0">
              <a:solidFill>
                <a:schemeClr val="tx1">
                  <a:lumMod val="65000"/>
                  <a:lumOff val="35000"/>
                </a:schemeClr>
              </a:solidFill>
              <a:latin typeface="Arial Narrow"/>
              <a:cs typeface="Arial Narrow"/>
            </a:endParaRPr>
          </a:p>
        </p:txBody>
      </p:sp>
      <p:sp>
        <p:nvSpPr>
          <p:cNvPr id="336" name="Rectangle 284">
            <a:extLst>
              <a:ext uri="{FF2B5EF4-FFF2-40B4-BE49-F238E27FC236}">
                <a16:creationId xmlns:a16="http://schemas.microsoft.com/office/drawing/2014/main" id="{ACB1D87F-2983-44FE-97B4-0CF2AD97B008}"/>
              </a:ext>
            </a:extLst>
          </p:cNvPr>
          <p:cNvSpPr>
            <a:spLocks noChangeArrowheads="1"/>
          </p:cNvSpPr>
          <p:nvPr/>
        </p:nvSpPr>
        <p:spPr bwMode="auto">
          <a:xfrm>
            <a:off x="6084168" y="2816840"/>
            <a:ext cx="242837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chemeClr val="tx1">
                    <a:lumMod val="65000"/>
                    <a:lumOff val="35000"/>
                  </a:schemeClr>
                </a:solidFill>
                <a:latin typeface="Arial Narrow"/>
                <a:cs typeface="Arial Narrow"/>
              </a:rPr>
              <a:t>Placebo + SOC</a:t>
            </a:r>
            <a:endParaRPr lang="en-US" altLang="en-US" sz="2000" b="1" dirty="0">
              <a:solidFill>
                <a:schemeClr val="tx1">
                  <a:lumMod val="65000"/>
                  <a:lumOff val="35000"/>
                </a:schemeClr>
              </a:solidFill>
              <a:latin typeface="Arial Narrow"/>
              <a:cs typeface="Arial Narrow"/>
            </a:endParaRPr>
          </a:p>
        </p:txBody>
      </p:sp>
      <p:sp>
        <p:nvSpPr>
          <p:cNvPr id="337" name="Rectangle 285">
            <a:extLst>
              <a:ext uri="{FF2B5EF4-FFF2-40B4-BE49-F238E27FC236}">
                <a16:creationId xmlns:a16="http://schemas.microsoft.com/office/drawing/2014/main" id="{BC0B6B2D-FEED-4ED7-88CB-537DCA64076B}"/>
              </a:ext>
            </a:extLst>
          </p:cNvPr>
          <p:cNvSpPr>
            <a:spLocks noChangeArrowheads="1"/>
          </p:cNvSpPr>
          <p:nvPr/>
        </p:nvSpPr>
        <p:spPr bwMode="auto">
          <a:xfrm>
            <a:off x="2950758" y="4274603"/>
            <a:ext cx="155331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51118E"/>
                </a:solidFill>
                <a:latin typeface="Arial Narrow"/>
                <a:cs typeface="Arial Narrow"/>
              </a:rPr>
              <a:t>Evolocumab + SOC</a:t>
            </a:r>
            <a:endParaRPr lang="en-US" altLang="en-US" sz="2000" b="1" dirty="0">
              <a:solidFill>
                <a:srgbClr val="51118E"/>
              </a:solidFill>
              <a:latin typeface="Arial Narrow"/>
              <a:cs typeface="Arial Narrow"/>
            </a:endParaRPr>
          </a:p>
        </p:txBody>
      </p:sp>
      <p:sp>
        <p:nvSpPr>
          <p:cNvPr id="338" name="Rectangle 285">
            <a:extLst>
              <a:ext uri="{FF2B5EF4-FFF2-40B4-BE49-F238E27FC236}">
                <a16:creationId xmlns:a16="http://schemas.microsoft.com/office/drawing/2014/main" id="{4373F396-640F-4A57-9AD2-648FB8A2EDE4}"/>
              </a:ext>
            </a:extLst>
          </p:cNvPr>
          <p:cNvSpPr>
            <a:spLocks noChangeArrowheads="1"/>
          </p:cNvSpPr>
          <p:nvPr/>
        </p:nvSpPr>
        <p:spPr bwMode="auto">
          <a:xfrm>
            <a:off x="6998037" y="4065016"/>
            <a:ext cx="155331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600" b="1" dirty="0">
                <a:solidFill>
                  <a:srgbClr val="51118E"/>
                </a:solidFill>
                <a:latin typeface="Arial Narrow"/>
                <a:cs typeface="Arial Narrow"/>
              </a:rPr>
              <a:t>Evolocumab + SOC</a:t>
            </a:r>
            <a:endParaRPr lang="en-US" altLang="en-US" sz="2000" b="1" dirty="0">
              <a:solidFill>
                <a:srgbClr val="51118E"/>
              </a:solidFill>
              <a:latin typeface="Arial Narrow"/>
              <a:cs typeface="Arial Narrow"/>
            </a:endParaRPr>
          </a:p>
        </p:txBody>
      </p:sp>
      <p:sp>
        <p:nvSpPr>
          <p:cNvPr id="339" name="Rectangle 55">
            <a:extLst>
              <a:ext uri="{FF2B5EF4-FFF2-40B4-BE49-F238E27FC236}">
                <a16:creationId xmlns:a16="http://schemas.microsoft.com/office/drawing/2014/main" id="{794CE050-00A6-415B-8276-31858F01054D}"/>
              </a:ext>
            </a:extLst>
          </p:cNvPr>
          <p:cNvSpPr>
            <a:spLocks noChangeArrowheads="1"/>
          </p:cNvSpPr>
          <p:nvPr/>
        </p:nvSpPr>
        <p:spPr bwMode="auto">
          <a:xfrm>
            <a:off x="294722" y="4993702"/>
            <a:ext cx="66844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b="1" dirty="0">
                <a:solidFill>
                  <a:srgbClr val="000000"/>
                </a:solidFill>
                <a:latin typeface="Arial Narrow"/>
                <a:cs typeface="Arial Narrow"/>
              </a:rPr>
              <a:t>Days</a:t>
            </a:r>
          </a:p>
        </p:txBody>
      </p:sp>
      <p:sp>
        <p:nvSpPr>
          <p:cNvPr id="340" name="Rectangle 55">
            <a:extLst>
              <a:ext uri="{FF2B5EF4-FFF2-40B4-BE49-F238E27FC236}">
                <a16:creationId xmlns:a16="http://schemas.microsoft.com/office/drawing/2014/main" id="{15347EAE-EEDF-49F7-9E4F-D96440B8B6CF}"/>
              </a:ext>
            </a:extLst>
          </p:cNvPr>
          <p:cNvSpPr>
            <a:spLocks noChangeArrowheads="1"/>
          </p:cNvSpPr>
          <p:nvPr/>
        </p:nvSpPr>
        <p:spPr bwMode="auto">
          <a:xfrm>
            <a:off x="4637626" y="4996830"/>
            <a:ext cx="66844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400" b="1" dirty="0">
                <a:solidFill>
                  <a:srgbClr val="000000"/>
                </a:solidFill>
                <a:latin typeface="Arial Narrow"/>
                <a:cs typeface="Arial Narrow"/>
              </a:rPr>
              <a:t>Days</a:t>
            </a:r>
          </a:p>
        </p:txBody>
      </p:sp>
    </p:spTree>
    <p:extLst>
      <p:ext uri="{BB962C8B-B14F-4D97-AF65-F5344CB8AC3E}">
        <p14:creationId xmlns:p14="http://schemas.microsoft.com/office/powerpoint/2010/main" val="383306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91A725AB-A939-400A-8AF3-7EB285AB452D}"/>
              </a:ext>
            </a:extLst>
          </p:cNvPr>
          <p:cNvPicPr>
            <a:picLocks noChangeAspect="1"/>
          </p:cNvPicPr>
          <p:nvPr/>
        </p:nvPicPr>
        <p:blipFill>
          <a:blip r:embed="rId3"/>
          <a:stretch>
            <a:fillRect/>
          </a:stretch>
        </p:blipFill>
        <p:spPr>
          <a:xfrm>
            <a:off x="137160" y="151119"/>
            <a:ext cx="8869680" cy="6693651"/>
          </a:xfrm>
          <a:prstGeom prst="rect">
            <a:avLst/>
          </a:prstGeom>
        </p:spPr>
      </p:pic>
      <p:sp>
        <p:nvSpPr>
          <p:cNvPr id="11" name="Rectangle 10"/>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0" y="-7102"/>
            <a:ext cx="9087735" cy="1292662"/>
          </a:xfrm>
          <a:prstGeom prst="rect">
            <a:avLst/>
          </a:prstGeom>
        </p:spPr>
        <p:txBody>
          <a:bodyPr wrap="square">
            <a:spAutoFit/>
          </a:bodyPr>
          <a:lstStyle/>
          <a:p>
            <a:pPr lvl="0" algn="ctr" defTabSz="342991">
              <a:defRPr/>
            </a:pPr>
            <a:r>
              <a:rPr lang="en-CA" sz="2600" b="1" dirty="0">
                <a:solidFill>
                  <a:prstClr val="white"/>
                </a:solidFill>
                <a:latin typeface="Arial Narrow" panose="020B0606020202030204" pitchFamily="34" charset="0"/>
              </a:rPr>
              <a:t>FOURIER</a:t>
            </a:r>
          </a:p>
          <a:p>
            <a:pPr lvl="0" algn="ctr" defTabSz="342991">
              <a:defRPr/>
            </a:pPr>
            <a:r>
              <a:rPr lang="en-CA" sz="2600" b="1" dirty="0">
                <a:solidFill>
                  <a:prstClr val="white"/>
                </a:solidFill>
                <a:latin typeface="Arial Narrow" panose="020B0606020202030204" pitchFamily="34" charset="0"/>
              </a:rPr>
              <a:t> Efficacy is consistent Across Key Subgroups for Primary and Key Secondary Endpoints </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r>
              <a:rPr lang="en-US" sz="900" dirty="0">
                <a:solidFill>
                  <a:srgbClr val="FFFFFF"/>
                </a:solidFill>
                <a:latin typeface="Arial Narrow"/>
                <a:cs typeface="Arial Narrow"/>
              </a:rPr>
              <a:t>CI: confidence interval; Evo: evolocumab; HR: hazard ratio; LDL-C: low-density lipoprotein cholesterol; MI: myocardial infarction; PAD: peripheral artery disease; </a:t>
            </a:r>
            <a:r>
              <a:rPr lang="en-US" sz="900" dirty="0" err="1">
                <a:solidFill>
                  <a:srgbClr val="FFFFFF"/>
                </a:solidFill>
                <a:latin typeface="Arial Narrow"/>
                <a:cs typeface="Arial Narrow"/>
              </a:rPr>
              <a:t>Pbo</a:t>
            </a:r>
            <a:r>
              <a:rPr lang="en-US" sz="900" dirty="0">
                <a:solidFill>
                  <a:srgbClr val="FFFFFF"/>
                </a:solidFill>
                <a:latin typeface="Arial Narrow"/>
                <a:cs typeface="Arial Narrow"/>
              </a:rPr>
              <a:t>: placebo; Q: quartile   </a:t>
            </a:r>
            <a:br>
              <a:rPr lang="da-DK" sz="900" dirty="0">
                <a:solidFill>
                  <a:srgbClr val="FFFFFF"/>
                </a:solidFill>
                <a:latin typeface="Arial Narrow"/>
                <a:cs typeface="Arial Narrow"/>
              </a:rPr>
            </a:br>
            <a:r>
              <a:rPr lang="da-DK" sz="900" dirty="0">
                <a:solidFill>
                  <a:srgbClr val="FFFFFF"/>
                </a:solidFill>
                <a:latin typeface="Arial Narrow"/>
                <a:cs typeface="Arial Narrow"/>
              </a:rPr>
              <a:t>Sabatine MS, et al . N Engl J Med 2017; 376:1713-1722</a:t>
            </a:r>
          </a:p>
        </p:txBody>
      </p:sp>
      <p:sp>
        <p:nvSpPr>
          <p:cNvPr id="570" name="Rectangle 569">
            <a:extLst>
              <a:ext uri="{FF2B5EF4-FFF2-40B4-BE49-F238E27FC236}">
                <a16:creationId xmlns:a16="http://schemas.microsoft.com/office/drawing/2014/main" id="{01500590-5335-4FBC-B23A-0AA360ADAF4E}"/>
              </a:ext>
            </a:extLst>
          </p:cNvPr>
          <p:cNvSpPr/>
          <p:nvPr/>
        </p:nvSpPr>
        <p:spPr>
          <a:xfrm>
            <a:off x="0" y="5792081"/>
            <a:ext cx="9144000" cy="548640"/>
          </a:xfrm>
          <a:prstGeom prst="rect">
            <a:avLst/>
          </a:prstGeom>
          <a:solidFill>
            <a:srgbClr val="6B4487"/>
          </a:solidFill>
        </p:spPr>
        <p:txBody>
          <a:bodyPr wrap="square" anchor="ctr">
            <a:spAutoFit/>
          </a:bodyPr>
          <a:lstStyle/>
          <a:p>
            <a:pPr algn="ctr">
              <a:spcBef>
                <a:spcPts val="200"/>
              </a:spcBef>
            </a:pPr>
            <a:r>
              <a:rPr lang="en-US" b="1" dirty="0">
                <a:solidFill>
                  <a:srgbClr val="FFFFFF"/>
                </a:solidFill>
                <a:latin typeface="Arial Narrow"/>
                <a:cs typeface="Arial Narrow"/>
              </a:rPr>
              <a:t>Primary and secondary composite endpoint results were consistent across all key subgroups</a:t>
            </a:r>
            <a:endParaRPr lang="en-US" b="1" dirty="0">
              <a:solidFill>
                <a:srgbClr val="FFFFFF"/>
              </a:solidFill>
              <a:latin typeface="Arial Narrow"/>
              <a:ea typeface="Times New Roman" panose="02020603050405020304" pitchFamily="18" charset="0"/>
              <a:cs typeface="Arial Narrow"/>
            </a:endParaRPr>
          </a:p>
        </p:txBody>
      </p:sp>
    </p:spTree>
    <p:extLst>
      <p:ext uri="{BB962C8B-B14F-4D97-AF65-F5344CB8AC3E}">
        <p14:creationId xmlns:p14="http://schemas.microsoft.com/office/powerpoint/2010/main" val="1670791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6265" y="48272"/>
            <a:ext cx="9005239" cy="1138773"/>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br>
              <a:rPr lang="en-CA" sz="3600" b="1" dirty="0">
                <a:solidFill>
                  <a:prstClr val="white"/>
                </a:solidFill>
                <a:latin typeface="Arial Narrow" panose="020B0606020202030204" pitchFamily="34" charset="0"/>
              </a:rPr>
            </a:br>
            <a:r>
              <a:rPr lang="en-CA" sz="3200" b="1" dirty="0">
                <a:solidFill>
                  <a:prstClr val="white"/>
                </a:solidFill>
                <a:latin typeface="Arial Narrow" panose="020B0606020202030204" pitchFamily="34" charset="0"/>
              </a:rPr>
              <a:t>Multiple High-Risk Patient Population Sub-Analysis</a:t>
            </a:r>
            <a:endParaRPr lang="en-CA" sz="3600" b="1" dirty="0">
              <a:solidFill>
                <a:prstClr val="white"/>
              </a:solidFill>
              <a:latin typeface="Arial Narrow" panose="020B0606020202030204" pitchFamily="34" charset="0"/>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2976"/>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pic>
        <p:nvPicPr>
          <p:cNvPr id="12" name="Picture 11" descr="chart redraw_small.jpg">
            <a:extLst>
              <a:ext uri="{FF2B5EF4-FFF2-40B4-BE49-F238E27FC236}">
                <a16:creationId xmlns:a16="http://schemas.microsoft.com/office/drawing/2014/main" id="{578F5EDD-0719-457E-8A1A-BD6DBA90048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9256" y="1344561"/>
            <a:ext cx="7209609" cy="4870159"/>
          </a:xfrm>
          <a:prstGeom prst="rect">
            <a:avLst/>
          </a:prstGeom>
        </p:spPr>
      </p:pic>
    </p:spTree>
    <p:extLst>
      <p:ext uri="{BB962C8B-B14F-4D97-AF65-F5344CB8AC3E}">
        <p14:creationId xmlns:p14="http://schemas.microsoft.com/office/powerpoint/2010/main" val="211682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7427" y="228468"/>
            <a:ext cx="9005239"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More Intensive LDL-C Lowering and CV Mortality</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350169"/>
            <a:ext cx="8296710" cy="507831"/>
          </a:xfrm>
          <a:prstGeom prst="rect">
            <a:avLst/>
          </a:prstGeom>
          <a:noFill/>
          <a:ln w="9525">
            <a:noFill/>
            <a:miter lim="800000"/>
            <a:headEnd/>
            <a:tailEnd/>
          </a:ln>
        </p:spPr>
        <p:txBody>
          <a:bodyPr wrap="square">
            <a:spAutoFit/>
          </a:bodyPr>
          <a:lstStyle/>
          <a:p>
            <a:r>
              <a:rPr lang="en-GB" sz="900" dirty="0">
                <a:solidFill>
                  <a:srgbClr val="FFFFFF"/>
                </a:solidFill>
                <a:latin typeface="Arial Narrow"/>
                <a:cs typeface="Arial Narrow"/>
              </a:rPr>
              <a:t>1.  Cannon CP, et al. N </a:t>
            </a:r>
            <a:r>
              <a:rPr lang="en-GB" sz="900" dirty="0" err="1">
                <a:solidFill>
                  <a:srgbClr val="FFFFFF"/>
                </a:solidFill>
                <a:latin typeface="Arial Narrow"/>
                <a:cs typeface="Arial Narrow"/>
              </a:rPr>
              <a:t>Engl</a:t>
            </a:r>
            <a:r>
              <a:rPr lang="en-GB" sz="900" dirty="0">
                <a:solidFill>
                  <a:srgbClr val="FFFFFF"/>
                </a:solidFill>
                <a:latin typeface="Arial Narrow"/>
                <a:cs typeface="Arial Narrow"/>
              </a:rPr>
              <a:t> J Med. 2004;350:1495-1504. 2. de </a:t>
            </a:r>
            <a:r>
              <a:rPr lang="en-GB" sz="900" dirty="0" err="1">
                <a:solidFill>
                  <a:srgbClr val="FFFFFF"/>
                </a:solidFill>
                <a:latin typeface="Arial Narrow"/>
                <a:cs typeface="Arial Narrow"/>
              </a:rPr>
              <a:t>Lemos</a:t>
            </a:r>
            <a:r>
              <a:rPr lang="en-GB" sz="900" dirty="0">
                <a:solidFill>
                  <a:srgbClr val="FFFFFF"/>
                </a:solidFill>
                <a:latin typeface="Arial Narrow"/>
                <a:cs typeface="Arial Narrow"/>
              </a:rPr>
              <a:t> JA, JAMA 2004;292:1307-1316. 3. LaRosa JC, et al. N </a:t>
            </a:r>
            <a:r>
              <a:rPr lang="en-GB" sz="900" dirty="0" err="1">
                <a:solidFill>
                  <a:srgbClr val="FFFFFF"/>
                </a:solidFill>
                <a:latin typeface="Arial Narrow"/>
                <a:cs typeface="Arial Narrow"/>
              </a:rPr>
              <a:t>Engl</a:t>
            </a:r>
            <a:r>
              <a:rPr lang="en-GB" sz="900" dirty="0">
                <a:solidFill>
                  <a:srgbClr val="FFFFFF"/>
                </a:solidFill>
                <a:latin typeface="Arial Narrow"/>
                <a:cs typeface="Arial Narrow"/>
              </a:rPr>
              <a:t> J Med. 2005;352:1425-1435. 4. Pederson TR, et al. JAMA. 2005; 294:2437-2445. 5. Search Collaborative Group. Lancet 2010; 376: 1658–69.  6. Cannon CP, et al. N </a:t>
            </a:r>
            <a:r>
              <a:rPr lang="en-GB" sz="900" dirty="0" err="1">
                <a:solidFill>
                  <a:srgbClr val="FFFFFF"/>
                </a:solidFill>
                <a:latin typeface="Arial Narrow"/>
                <a:cs typeface="Arial Narrow"/>
              </a:rPr>
              <a:t>Engl</a:t>
            </a:r>
            <a:r>
              <a:rPr lang="en-GB" sz="900" dirty="0">
                <a:solidFill>
                  <a:srgbClr val="FFFFFF"/>
                </a:solidFill>
                <a:latin typeface="Arial Narrow"/>
                <a:cs typeface="Arial Narrow"/>
              </a:rPr>
              <a:t> J Med. 2015;372:2387-2397. 7. </a:t>
            </a:r>
            <a:r>
              <a:rPr lang="en-GB" sz="900" dirty="0" err="1">
                <a:solidFill>
                  <a:srgbClr val="FFFFFF"/>
                </a:solidFill>
                <a:latin typeface="Arial Narrow"/>
                <a:cs typeface="Arial Narrow"/>
              </a:rPr>
              <a:t>Sabatine</a:t>
            </a:r>
            <a:r>
              <a:rPr lang="en-GB" sz="900" dirty="0">
                <a:solidFill>
                  <a:srgbClr val="FFFFFF"/>
                </a:solidFill>
                <a:latin typeface="Arial Narrow"/>
                <a:cs typeface="Arial Narrow"/>
              </a:rPr>
              <a:t> MS, et al.  American College of Cardiology – 66th Annual Scientific Session Late-Breaking Clinical Trial.  Washington, D.C. March 17, 2017.</a:t>
            </a:r>
          </a:p>
        </p:txBody>
      </p:sp>
      <p:pic>
        <p:nvPicPr>
          <p:cNvPr id="9" name="Picture 8" descr="chart-redraw-April9'18-1.jpg">
            <a:extLst>
              <a:ext uri="{FF2B5EF4-FFF2-40B4-BE49-F238E27FC236}">
                <a16:creationId xmlns:a16="http://schemas.microsoft.com/office/drawing/2014/main" id="{A4821277-B71A-4278-ABD0-9810B21C22E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435" y="1423755"/>
            <a:ext cx="8942832" cy="4535424"/>
          </a:xfrm>
          <a:prstGeom prst="rect">
            <a:avLst/>
          </a:prstGeom>
        </p:spPr>
      </p:pic>
    </p:spTree>
    <p:extLst>
      <p:ext uri="{BB962C8B-B14F-4D97-AF65-F5344CB8AC3E}">
        <p14:creationId xmlns:p14="http://schemas.microsoft.com/office/powerpoint/2010/main" val="2586838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019561"/>
            <a:ext cx="9162797" cy="838438"/>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61683" y="1742164"/>
            <a:ext cx="8053483" cy="4066964"/>
          </a:xfrm>
          <a:prstGeom prst="rect">
            <a:avLst/>
          </a:prstGeom>
        </p:spPr>
        <p:txBody>
          <a:bodyPr vert="horz" lIns="91440" tIns="45720" rIns="91440" bIns="45720" rtlCol="0">
            <a:normAutofit fontScale="925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24083E"/>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4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451C6A"/>
              </a:buClr>
              <a:buFont typeface="+mj-lt"/>
              <a:buAutoNum type="arabicPeriod"/>
              <a:defRPr/>
            </a:pPr>
            <a:r>
              <a:rPr lang="en-CA" b="1" dirty="0">
                <a:solidFill>
                  <a:srgbClr val="000000">
                    <a:lumMod val="85000"/>
                    <a:lumOff val="15000"/>
                  </a:srgbClr>
                </a:solidFill>
              </a:rPr>
              <a:t>There is concern about neuro-cognitive AE</a:t>
            </a:r>
          </a:p>
          <a:p>
            <a:pPr marL="914400" lvl="1" indent="-514350">
              <a:buClr>
                <a:srgbClr val="451C6A"/>
              </a:buClr>
              <a:buFont typeface="+mj-lt"/>
              <a:buAutoNum type="arabicPeriod"/>
              <a:defRPr/>
            </a:pPr>
            <a:r>
              <a:rPr lang="en-CA" b="1" dirty="0">
                <a:solidFill>
                  <a:srgbClr val="000000">
                    <a:lumMod val="85000"/>
                    <a:lumOff val="15000"/>
                  </a:srgbClr>
                </a:solidFill>
              </a:rPr>
              <a:t>There is concern about myalgia</a:t>
            </a:r>
          </a:p>
          <a:p>
            <a:pPr marL="914400" lvl="1" indent="-514350">
              <a:buClr>
                <a:srgbClr val="451C6A"/>
              </a:buClr>
              <a:buFont typeface="+mj-lt"/>
              <a:buAutoNum type="arabicPeriod"/>
              <a:defRPr/>
            </a:pPr>
            <a:r>
              <a:rPr lang="en-CA" b="1" dirty="0">
                <a:solidFill>
                  <a:srgbClr val="000000">
                    <a:lumMod val="85000"/>
                    <a:lumOff val="15000"/>
                  </a:srgbClr>
                </a:solidFill>
              </a:rPr>
              <a:t>No significant adverse events have been demonstrated</a:t>
            </a:r>
          </a:p>
          <a:p>
            <a:pPr marL="914400" lvl="1" indent="-514350">
              <a:buClr>
                <a:srgbClr val="451C6A"/>
              </a:buClr>
              <a:buFont typeface="+mj-lt"/>
              <a:buAutoNum type="arabicPeriod"/>
              <a:defRPr/>
            </a:pPr>
            <a:r>
              <a:rPr lang="en-CA" b="1" dirty="0">
                <a:solidFill>
                  <a:srgbClr val="000000">
                    <a:lumMod val="85000"/>
                    <a:lumOff val="15000"/>
                  </a:srgbClr>
                </a:solidFill>
              </a:rPr>
              <a:t>The use of vitamin D supplementation is recommended</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 y="57418"/>
            <a:ext cx="9144000"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With Respect to Safety of PCSK9 Inhibitors, </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Which is True?</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7664" y="2305049"/>
            <a:ext cx="1852346" cy="4171949"/>
          </a:xfrm>
          <a:prstGeom prst="rect">
            <a:avLst/>
          </a:prstGeom>
        </p:spPr>
      </p:pic>
    </p:spTree>
    <p:extLst>
      <p:ext uri="{BB962C8B-B14F-4D97-AF65-F5344CB8AC3E}">
        <p14:creationId xmlns:p14="http://schemas.microsoft.com/office/powerpoint/2010/main" val="178155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Mitigating Potential Bias</a:t>
            </a:r>
          </a:p>
        </p:txBody>
      </p:sp>
      <p:sp>
        <p:nvSpPr>
          <p:cNvPr id="9" name="Content Placeholder 2">
            <a:extLst>
              <a:ext uri="{FF2B5EF4-FFF2-40B4-BE49-F238E27FC236}">
                <a16:creationId xmlns:a16="http://schemas.microsoft.com/office/drawing/2014/main" id="{B8B4EE98-7B59-46B2-B7F0-138419EF8B0E}"/>
              </a:ext>
            </a:extLst>
          </p:cNvPr>
          <p:cNvSpPr txBox="1">
            <a:spLocks/>
          </p:cNvSpPr>
          <p:nvPr/>
        </p:nvSpPr>
        <p:spPr>
          <a:xfrm>
            <a:off x="1294804" y="1315171"/>
            <a:ext cx="7696796" cy="500123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charset="0"/>
              </a:rPr>
              <a:t>The Canadian Heart Research Centre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cs typeface="Lato"/>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endPar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Tx/>
              <a:buSzTx/>
              <a:buFont typeface="Arial" panose="020B0604020202020204" pitchFamily="34" charset="0"/>
              <a:buNone/>
              <a:tabLst/>
              <a:defRPr/>
            </a:pPr>
            <a:endPar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42C49"/>
              </a:buClr>
              <a:buSzTx/>
              <a:buFont typeface="Wingdings" panose="05000000000000000000" pitchFamily="2" charset="2"/>
              <a:buChar char="§"/>
              <a:tabLst/>
              <a:defRPr/>
            </a:pPr>
            <a:r>
              <a:rPr kumimoji="0" lang="en-US" altLang="en-US" sz="2000" b="1" i="0" u="none" strike="noStrike" kern="0" cap="none" spc="0" normalizeH="0" baseline="0" noProof="0" dirty="0">
                <a:ln>
                  <a:noFill/>
                </a:ln>
                <a:solidFill>
                  <a:srgbClr val="002060"/>
                </a:solidFill>
                <a:effectLst/>
                <a:uLnTx/>
                <a:uFillTx/>
                <a:latin typeface="Arial Narrow" panose="020B0606020202030204" pitchFamily="34" charset="0"/>
                <a:cs typeface="Lato"/>
                <a:sym typeface="Arial Narrow Bold" charset="0"/>
              </a:rPr>
              <a:t>[Presenter] </a:t>
            </a:r>
            <a:r>
              <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charset="0"/>
              </a:rPr>
              <a:t>has provided his disclosure information at the start of this presentation.</a:t>
            </a:r>
            <a:endPar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
        <p:nvSpPr>
          <p:cNvPr id="10" name="Rectangle 9"/>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39035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7" y="85064"/>
            <a:ext cx="9162797" cy="1046440"/>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FOURIER</a:t>
            </a:r>
          </a:p>
          <a:p>
            <a:pPr lvl="0" algn="ctr" defTabSz="342991">
              <a:defRPr/>
            </a:pPr>
            <a:r>
              <a:rPr lang="en-CA" sz="2600" b="1" dirty="0">
                <a:solidFill>
                  <a:prstClr val="white"/>
                </a:solidFill>
                <a:latin typeface="Arial Narrow" panose="020B0606020202030204" pitchFamily="34" charset="0"/>
              </a:rPr>
              <a:t>Adverse Events and Laboratory Measures in the Safety Population* </a:t>
            </a:r>
            <a:endParaRPr kumimoji="0" lang="en-US" sz="2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aphicFrame>
        <p:nvGraphicFramePr>
          <p:cNvPr id="13" name="Table 12">
            <a:extLst>
              <a:ext uri="{FF2B5EF4-FFF2-40B4-BE49-F238E27FC236}">
                <a16:creationId xmlns:a16="http://schemas.microsoft.com/office/drawing/2014/main" id="{8C2AA142-CE9D-44FC-BA1A-B657787BCDE9}"/>
              </a:ext>
            </a:extLst>
          </p:cNvPr>
          <p:cNvGraphicFramePr>
            <a:graphicFrameLocks noGrp="1"/>
          </p:cNvGraphicFramePr>
          <p:nvPr>
            <p:extLst>
              <p:ext uri="{D42A27DB-BD31-4B8C-83A1-F6EECF244321}">
                <p14:modId xmlns:p14="http://schemas.microsoft.com/office/powerpoint/2010/main" val="3004480254"/>
              </p:ext>
            </p:extLst>
          </p:nvPr>
        </p:nvGraphicFramePr>
        <p:xfrm>
          <a:off x="375476" y="1383053"/>
          <a:ext cx="8321040" cy="3654552"/>
        </p:xfrm>
        <a:graphic>
          <a:graphicData uri="http://schemas.openxmlformats.org/drawingml/2006/table">
            <a:tbl>
              <a:tblPr firstRow="1" firstCol="1" bandRow="1"/>
              <a:tblGrid>
                <a:gridCol w="4297680">
                  <a:extLst>
                    <a:ext uri="{9D8B030D-6E8A-4147-A177-3AD203B41FA5}">
                      <a16:colId xmlns:a16="http://schemas.microsoft.com/office/drawing/2014/main" val="20000"/>
                    </a:ext>
                  </a:extLst>
                </a:gridCol>
                <a:gridCol w="2011680">
                  <a:extLst>
                    <a:ext uri="{9D8B030D-6E8A-4147-A177-3AD203B41FA5}">
                      <a16:colId xmlns:a16="http://schemas.microsoft.com/office/drawing/2014/main" val="20001"/>
                    </a:ext>
                  </a:extLst>
                </a:gridCol>
                <a:gridCol w="2011680">
                  <a:extLst>
                    <a:ext uri="{9D8B030D-6E8A-4147-A177-3AD203B41FA5}">
                      <a16:colId xmlns:a16="http://schemas.microsoft.com/office/drawing/2014/main" val="20002"/>
                    </a:ext>
                  </a:extLst>
                </a:gridCol>
              </a:tblGrid>
              <a:tr h="217538">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l">
                        <a:lnSpc>
                          <a:spcPct val="85000"/>
                        </a:lnSpc>
                        <a:spcBef>
                          <a:spcPts val="200"/>
                        </a:spcBef>
                        <a:spcAft>
                          <a:spcPts val="200"/>
                        </a:spcAft>
                      </a:pPr>
                      <a:r>
                        <a:rPr lang="en-US" sz="1800" dirty="0">
                          <a:solidFill>
                            <a:schemeClr val="bg1"/>
                          </a:solidFill>
                          <a:effectLst/>
                          <a:latin typeface="Arial Narrow" panose="020B0606020202030204" pitchFamily="34" charset="0"/>
                          <a:cs typeface="Arial Narrow"/>
                        </a:rPr>
                        <a:t>Adverse Events, n (%)</a:t>
                      </a:r>
                      <a:endParaRPr lang="en-US" sz="18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Evolocumab</a:t>
                      </a:r>
                    </a:p>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(N = 13,769)</a:t>
                      </a:r>
                      <a:endParaRPr lang="en-US" sz="14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Placebo</a:t>
                      </a:r>
                      <a:br>
                        <a:rPr lang="en-US" sz="1400" dirty="0">
                          <a:solidFill>
                            <a:schemeClr val="bg1"/>
                          </a:solidFill>
                          <a:effectLst/>
                          <a:latin typeface="Arial Narrow" panose="020B0606020202030204" pitchFamily="34" charset="0"/>
                          <a:cs typeface="Arial Narrow"/>
                        </a:rPr>
                      </a:br>
                      <a:r>
                        <a:rPr lang="en-US" sz="1400" dirty="0">
                          <a:solidFill>
                            <a:schemeClr val="bg1"/>
                          </a:solidFill>
                          <a:effectLst/>
                          <a:latin typeface="Arial Narrow" panose="020B0606020202030204" pitchFamily="34" charset="0"/>
                          <a:cs typeface="Arial Narrow"/>
                        </a:rPr>
                        <a:t>(N = 13,756)</a:t>
                      </a:r>
                      <a:endParaRPr lang="en-US" sz="14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extLst>
                  <a:ext uri="{0D108BD9-81ED-4DB2-BD59-A6C34878D82A}">
                    <a16:rowId xmlns:a16="http://schemas.microsoft.com/office/drawing/2014/main" val="10000"/>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Injection-site reaction**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296 (2.1)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219 (1.6)</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Allergic reactions</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420 (3.1)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393 (2.9)</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Muscle-related event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682 (5.0)</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656 (4.8)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Rhabdomyolysis</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8 (0.1)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11 (0.1)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Cataract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228 (1.7)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242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7"/>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Adjudicated case of</a:t>
                      </a:r>
                      <a:r>
                        <a:rPr lang="en-US" sz="1400" baseline="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 </a:t>
                      </a: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new-onset diabetes</a:t>
                      </a:r>
                      <a:r>
                        <a:rPr lang="en-US" sz="1400" b="1" baseline="30000" dirty="0">
                          <a:solidFill>
                            <a:schemeClr val="tx1">
                              <a:lumMod val="85000"/>
                              <a:lumOff val="15000"/>
                            </a:schemeClr>
                          </a:solidFill>
                          <a:effectLst/>
                          <a:latin typeface="Arial Narrow" panose="020B0606020202030204" pitchFamily="34" charset="0"/>
                          <a:cs typeface="Arial Narrow"/>
                        </a:rPr>
                        <a:t>†</a:t>
                      </a:r>
                      <a:endPar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endParaRP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677 (8.1)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644 (7.7)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8"/>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Neurocognitive event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217 (1.6)</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202 (1.5)</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9"/>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nSpc>
                          <a:spcPct val="85000"/>
                        </a:lnSpc>
                        <a:spcBef>
                          <a:spcPts val="200"/>
                        </a:spcBef>
                        <a:spcAft>
                          <a:spcPts val="200"/>
                        </a:spcAft>
                      </a:pPr>
                      <a:r>
                        <a:rPr lang="en-US" sz="1400" dirty="0">
                          <a:solidFill>
                            <a:srgbClr val="FFFFFF"/>
                          </a:solidFill>
                          <a:effectLst/>
                          <a:latin typeface="Arial Narrow" panose="020B0606020202030204" pitchFamily="34" charset="0"/>
                          <a:ea typeface="MS Mincho" panose="02020609040205080304" pitchFamily="49" charset="-128"/>
                          <a:cs typeface="Arial Narrow"/>
                        </a:rPr>
                        <a:t>   Laboratory results - n/total n (%)</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 </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 </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51C6A"/>
                    </a:solidFill>
                  </a:tcPr>
                </a:tc>
                <a:extLst>
                  <a:ext uri="{0D108BD9-81ED-4DB2-BD59-A6C34878D82A}">
                    <a16:rowId xmlns:a16="http://schemas.microsoft.com/office/drawing/2014/main" val="2687489067"/>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Aminotransferase &gt;3x ULN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240/13,543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242/13,523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82493605"/>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Creatinine kinase &gt;5x ULN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BFF"/>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95/13,543 (0.7)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99/13,523 (0.7)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61027402"/>
                  </a:ext>
                </a:extLst>
              </a:tr>
            </a:tbl>
          </a:graphicData>
        </a:graphic>
      </p:graphicFrame>
      <p:sp>
        <p:nvSpPr>
          <p:cNvPr id="15" name="Rectangle 14">
            <a:extLst>
              <a:ext uri="{FF2B5EF4-FFF2-40B4-BE49-F238E27FC236}">
                <a16:creationId xmlns:a16="http://schemas.microsoft.com/office/drawing/2014/main" id="{38760BE4-4248-4D81-92DE-BABBCEC92879}"/>
              </a:ext>
            </a:extLst>
          </p:cNvPr>
          <p:cNvSpPr/>
          <p:nvPr/>
        </p:nvSpPr>
        <p:spPr>
          <a:xfrm>
            <a:off x="362900" y="5062126"/>
            <a:ext cx="8461744" cy="757130"/>
          </a:xfrm>
          <a:prstGeom prst="rect">
            <a:avLst/>
          </a:prstGeom>
        </p:spPr>
        <p:txBody>
          <a:bodyPr wrap="square">
            <a:spAutoFit/>
          </a:bodyPr>
          <a:lstStyle/>
          <a:p>
            <a:pPr defTabSz="914400">
              <a:lnSpc>
                <a:spcPct val="90000"/>
              </a:lnSpc>
              <a:spcBef>
                <a:spcPts val="600"/>
              </a:spcBef>
            </a:pPr>
            <a:r>
              <a:rPr lang="en-US" sz="1200" dirty="0">
                <a:solidFill>
                  <a:srgbClr val="000000"/>
                </a:solidFill>
                <a:latin typeface="Arial Narrow"/>
                <a:cs typeface="Arial Narrow"/>
              </a:rPr>
              <a:t>*Safety evaluations included all randomized patients who received at least one dose of study treatment and for whom post-dose data are available. **The between-group difference was nominally significant (P&lt;0.001). </a:t>
            </a:r>
            <a:r>
              <a:rPr lang="en-US" sz="1200" baseline="30000" dirty="0">
                <a:solidFill>
                  <a:srgbClr val="000000"/>
                </a:solidFill>
                <a:latin typeface="Arial Narrow"/>
                <a:cs typeface="Arial Narrow"/>
              </a:rPr>
              <a:t>†</a:t>
            </a:r>
            <a:r>
              <a:rPr lang="en-US" sz="1200" dirty="0">
                <a:solidFill>
                  <a:srgbClr val="000000"/>
                </a:solidFill>
                <a:latin typeface="Arial Narrow"/>
                <a:cs typeface="Arial Narrow"/>
              </a:rPr>
              <a:t>HR 1.05 (95% CI 0.94-1.17); denominators of 8337 (evolocumab) and 8339 (placebo) because patients with prevalent diabetes at the start of the trial were excluded. </a:t>
            </a:r>
            <a:br>
              <a:rPr lang="en-US" sz="1200" dirty="0">
                <a:solidFill>
                  <a:srgbClr val="000000"/>
                </a:solidFill>
                <a:latin typeface="Arial Narrow"/>
                <a:cs typeface="Arial Narrow"/>
              </a:rPr>
            </a:br>
            <a:endParaRPr lang="en-US" sz="1200" dirty="0">
              <a:solidFill>
                <a:srgbClr val="000000"/>
              </a:solidFill>
              <a:latin typeface="Arial Narrow"/>
              <a:cs typeface="Arial Narrow"/>
            </a:endParaRPr>
          </a:p>
        </p:txBody>
      </p:sp>
      <p:sp>
        <p:nvSpPr>
          <p:cNvPr id="16" name="Rectangle 15">
            <a:extLst>
              <a:ext uri="{FF2B5EF4-FFF2-40B4-BE49-F238E27FC236}">
                <a16:creationId xmlns:a16="http://schemas.microsoft.com/office/drawing/2014/main" id="{DCE8D905-54F1-4AE5-86F8-9F49E5E6EEEA}"/>
              </a:ext>
            </a:extLst>
          </p:cNvPr>
          <p:cNvSpPr/>
          <p:nvPr/>
        </p:nvSpPr>
        <p:spPr>
          <a:xfrm>
            <a:off x="-9399" y="5640498"/>
            <a:ext cx="9144000" cy="587853"/>
          </a:xfrm>
          <a:prstGeom prst="rect">
            <a:avLst/>
          </a:prstGeom>
          <a:solidFill>
            <a:srgbClr val="51118E"/>
          </a:solidFill>
        </p:spPr>
        <p:txBody>
          <a:bodyPr wrap="square">
            <a:spAutoFit/>
          </a:bodyPr>
          <a:lstStyle/>
          <a:p>
            <a:pPr marL="285750" indent="-285750">
              <a:lnSpc>
                <a:spcPct val="85000"/>
              </a:lnSpc>
              <a:spcBef>
                <a:spcPts val="600"/>
              </a:spcBef>
              <a:buFont typeface="Arial" panose="020B0604020202020204" pitchFamily="34" charset="0"/>
              <a:buChar char="•"/>
            </a:pPr>
            <a:r>
              <a:rPr lang="en-US" sz="1600" b="1" dirty="0">
                <a:solidFill>
                  <a:srgbClr val="FFFFFF"/>
                </a:solidFill>
                <a:latin typeface="Arial Narrow"/>
                <a:cs typeface="Arial Narrow"/>
              </a:rPr>
              <a:t>Incidence of neurocognitive events, cataracts, and new-onset diabetes were similar between the two arms</a:t>
            </a:r>
          </a:p>
          <a:p>
            <a:pPr marL="285750" indent="-285750">
              <a:lnSpc>
                <a:spcPct val="85000"/>
              </a:lnSpc>
              <a:spcBef>
                <a:spcPts val="600"/>
              </a:spcBef>
              <a:buFont typeface="Arial" panose="020B0604020202020204" pitchFamily="34" charset="0"/>
              <a:buChar char="•"/>
            </a:pPr>
            <a:r>
              <a:rPr lang="en-US" sz="1600" b="1" dirty="0">
                <a:solidFill>
                  <a:srgbClr val="FFFFFF"/>
                </a:solidFill>
                <a:latin typeface="Arial Narrow"/>
                <a:cs typeface="Arial Narrow"/>
              </a:rPr>
              <a:t>Post-baseline anti-evolocumab antibodies were detected in 0.3%, with no neutralizing antibodies detected </a:t>
            </a:r>
            <a:endParaRPr lang="en-US" sz="1600" b="1" dirty="0">
              <a:solidFill>
                <a:srgbClr val="FFFFFF"/>
              </a:solidFill>
              <a:latin typeface="Arial Narrow"/>
              <a:ea typeface="Times New Roman" panose="02020603050405020304" pitchFamily="18" charset="0"/>
              <a:cs typeface="Arial Narrow"/>
            </a:endParaRPr>
          </a:p>
        </p:txBody>
      </p:sp>
      <p:sp>
        <p:nvSpPr>
          <p:cNvPr id="18" name="Rectangle 17">
            <a:extLst>
              <a:ext uri="{FF2B5EF4-FFF2-40B4-BE49-F238E27FC236}">
                <a16:creationId xmlns:a16="http://schemas.microsoft.com/office/drawing/2014/main" id="{7E69DC1E-33AC-4686-AF54-2A8D6E743205}"/>
              </a:ext>
            </a:extLst>
          </p:cNvPr>
          <p:cNvSpPr/>
          <p:nvPr/>
        </p:nvSpPr>
        <p:spPr>
          <a:xfrm>
            <a:off x="114300" y="6431564"/>
            <a:ext cx="7101509" cy="371897"/>
          </a:xfrm>
          <a:prstGeom prst="rect">
            <a:avLst/>
          </a:prstGeom>
        </p:spPr>
        <p:txBody>
          <a:bodyPr wrap="square">
            <a:spAutoFit/>
          </a:bodyPr>
          <a:lstStyle/>
          <a:p>
            <a:pPr defTabSz="914400">
              <a:lnSpc>
                <a:spcPct val="90000"/>
              </a:lnSpc>
              <a:spcBef>
                <a:spcPts val="600"/>
              </a:spcBef>
            </a:pPr>
            <a:r>
              <a:rPr lang="en-US" sz="1000" dirty="0">
                <a:solidFill>
                  <a:srgbClr val="FFFFFF"/>
                </a:solidFill>
                <a:latin typeface="Arial Narrow"/>
                <a:cs typeface="Arial Narrow"/>
              </a:rPr>
              <a:t>ULN = Upper Limit of Normal</a:t>
            </a:r>
            <a:br>
              <a:rPr lang="en-US" sz="1000" dirty="0">
                <a:solidFill>
                  <a:srgbClr val="FFFFFF"/>
                </a:solidFill>
                <a:latin typeface="Arial Narrow"/>
                <a:cs typeface="Arial Narrow"/>
              </a:rPr>
            </a:br>
            <a:r>
              <a:rPr lang="en-GB" sz="1000" dirty="0">
                <a:solidFill>
                  <a:srgbClr val="FFFFFF"/>
                </a:solidFill>
                <a:latin typeface="Arial Narrow"/>
                <a:cs typeface="Arial Narrow"/>
              </a:rPr>
              <a:t>Sabatine MS, et al . </a:t>
            </a:r>
            <a:r>
              <a:rPr lang="fr-FR" sz="1000" i="1" dirty="0">
                <a:solidFill>
                  <a:srgbClr val="FFFFFF"/>
                </a:solidFill>
                <a:latin typeface="Arial Narrow"/>
                <a:cs typeface="Arial Narrow"/>
              </a:rPr>
              <a:t>NEJM</a:t>
            </a:r>
            <a:r>
              <a:rPr lang="fr-FR" sz="1000" dirty="0">
                <a:solidFill>
                  <a:srgbClr val="FFFFFF"/>
                </a:solidFill>
                <a:latin typeface="Arial Narrow"/>
                <a:cs typeface="Arial Narrow"/>
              </a:rPr>
              <a:t>. </a:t>
            </a:r>
            <a:r>
              <a:rPr lang="en-US" sz="1000" dirty="0">
                <a:solidFill>
                  <a:srgbClr val="FFFFFF"/>
                </a:solidFill>
                <a:latin typeface="Arial Narrow"/>
                <a:cs typeface="Arial Narrow"/>
              </a:rPr>
              <a:t>[published online ahead of print March 17, 2017]. doi: 10.1056/NEJMoa1615664</a:t>
            </a:r>
            <a:endParaRPr lang="it-IT" sz="1000" dirty="0">
              <a:solidFill>
                <a:srgbClr val="FFFFFF"/>
              </a:solidFill>
              <a:latin typeface="Arial Narrow"/>
              <a:cs typeface="Arial Narrow"/>
            </a:endParaRPr>
          </a:p>
        </p:txBody>
      </p:sp>
    </p:spTree>
    <p:extLst>
      <p:ext uri="{BB962C8B-B14F-4D97-AF65-F5344CB8AC3E}">
        <p14:creationId xmlns:p14="http://schemas.microsoft.com/office/powerpoint/2010/main" val="294192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p:cNvSpPr/>
          <p:nvPr/>
        </p:nvSpPr>
        <p:spPr>
          <a:xfrm>
            <a:off x="-5569" y="-1"/>
            <a:ext cx="9162797" cy="1389129"/>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69135"/>
            <a:ext cx="8439403" cy="1384995"/>
          </a:xfrm>
          <a:prstGeom prst="rect">
            <a:avLst/>
          </a:prstGeom>
        </p:spPr>
        <p:txBody>
          <a:bodyPr wrap="square">
            <a:spAutoFit/>
          </a:bodyPr>
          <a:lstStyle/>
          <a:p>
            <a:pPr algn="ctr"/>
            <a:r>
              <a:rPr lang="en-US" sz="2800" b="1" dirty="0">
                <a:solidFill>
                  <a:srgbClr val="FFFFFF"/>
                </a:solidFill>
                <a:latin typeface="Arial Narrow" panose="020B0606020202030204" pitchFamily="34" charset="0"/>
              </a:rPr>
              <a:t>EBBINGHAUS</a:t>
            </a:r>
          </a:p>
          <a:p>
            <a:pPr algn="ctr"/>
            <a:r>
              <a:rPr lang="en-US" sz="2800" b="1" u="sng" dirty="0">
                <a:solidFill>
                  <a:srgbClr val="FFFFFF"/>
                </a:solidFill>
                <a:latin typeface="Arial Narrow" panose="020B0606020202030204" pitchFamily="34" charset="0"/>
              </a:rPr>
              <a:t>E</a:t>
            </a:r>
            <a:r>
              <a:rPr lang="en-US" sz="2800" b="1" dirty="0">
                <a:solidFill>
                  <a:srgbClr val="FFFFFF"/>
                </a:solidFill>
                <a:latin typeface="Arial Narrow" panose="020B0606020202030204" pitchFamily="34" charset="0"/>
              </a:rPr>
              <a:t>valuating PCSK9 </a:t>
            </a:r>
            <a:r>
              <a:rPr lang="en-US" sz="2800" b="1" u="sng" dirty="0">
                <a:solidFill>
                  <a:srgbClr val="FFFFFF"/>
                </a:solidFill>
                <a:latin typeface="Arial Narrow" panose="020B0606020202030204" pitchFamily="34" charset="0"/>
              </a:rPr>
              <a:t>B</a:t>
            </a:r>
            <a:r>
              <a:rPr lang="en-US" sz="2800" b="1" dirty="0">
                <a:solidFill>
                  <a:srgbClr val="FFFFFF"/>
                </a:solidFill>
                <a:latin typeface="Arial Narrow" panose="020B0606020202030204" pitchFamily="34" charset="0"/>
              </a:rPr>
              <a:t>inding Anti</a:t>
            </a:r>
            <a:r>
              <a:rPr lang="en-US" sz="2800" b="1" u="sng" dirty="0">
                <a:solidFill>
                  <a:srgbClr val="FFFFFF"/>
                </a:solidFill>
                <a:latin typeface="Arial Narrow" panose="020B0606020202030204" pitchFamily="34" charset="0"/>
              </a:rPr>
              <a:t>b</a:t>
            </a:r>
            <a:r>
              <a:rPr lang="en-US" sz="2800" b="1" dirty="0">
                <a:solidFill>
                  <a:srgbClr val="FFFFFF"/>
                </a:solidFill>
                <a:latin typeface="Arial Narrow" panose="020B0606020202030204" pitchFamily="34" charset="0"/>
              </a:rPr>
              <a:t>ody </a:t>
            </a:r>
            <a:r>
              <a:rPr lang="en-US" sz="2800" b="1" u="sng" dirty="0">
                <a:solidFill>
                  <a:srgbClr val="FFFFFF"/>
                </a:solidFill>
                <a:latin typeface="Arial Narrow" panose="020B0606020202030204" pitchFamily="34" charset="0"/>
              </a:rPr>
              <a:t>I</a:t>
            </a:r>
            <a:r>
              <a:rPr lang="en-US" sz="2800" b="1" dirty="0">
                <a:solidFill>
                  <a:srgbClr val="FFFFFF"/>
                </a:solidFill>
                <a:latin typeface="Arial Narrow" panose="020B0606020202030204" pitchFamily="34" charset="0"/>
              </a:rPr>
              <a:t>nfluence O</a:t>
            </a:r>
            <a:r>
              <a:rPr lang="en-US" sz="2800" b="1" u="sng" dirty="0">
                <a:solidFill>
                  <a:srgbClr val="FFFFFF"/>
                </a:solidFill>
                <a:latin typeface="Arial Narrow" panose="020B0606020202030204" pitchFamily="34" charset="0"/>
              </a:rPr>
              <a:t>n</a:t>
            </a:r>
            <a:r>
              <a:rPr lang="en-US" sz="2800" b="1" dirty="0">
                <a:solidFill>
                  <a:srgbClr val="FFFFFF"/>
                </a:solidFill>
                <a:latin typeface="Arial Narrow" panose="020B0606020202030204" pitchFamily="34" charset="0"/>
              </a:rPr>
              <a:t> Co</a:t>
            </a:r>
            <a:r>
              <a:rPr lang="en-US" sz="2800" b="1" u="sng" dirty="0">
                <a:solidFill>
                  <a:srgbClr val="FFFFFF"/>
                </a:solidFill>
                <a:latin typeface="Arial Narrow" panose="020B0606020202030204" pitchFamily="34" charset="0"/>
              </a:rPr>
              <a:t>g</a:t>
            </a:r>
            <a:r>
              <a:rPr lang="en-US" sz="2800" b="1" dirty="0">
                <a:solidFill>
                  <a:srgbClr val="FFFFFF"/>
                </a:solidFill>
                <a:latin typeface="Arial Narrow" panose="020B0606020202030204" pitchFamily="34" charset="0"/>
              </a:rPr>
              <a:t>nitive </a:t>
            </a:r>
            <a:r>
              <a:rPr lang="en-US" sz="2800" b="1" u="sng" dirty="0">
                <a:solidFill>
                  <a:srgbClr val="FFFFFF"/>
                </a:solidFill>
                <a:latin typeface="Arial Narrow" panose="020B0606020202030204" pitchFamily="34" charset="0"/>
              </a:rPr>
              <a:t>H</a:t>
            </a:r>
            <a:r>
              <a:rPr lang="en-US" sz="2800" b="1" dirty="0">
                <a:solidFill>
                  <a:srgbClr val="FFFFFF"/>
                </a:solidFill>
                <a:latin typeface="Arial Narrow" panose="020B0606020202030204" pitchFamily="34" charset="0"/>
              </a:rPr>
              <a:t>e</a:t>
            </a:r>
            <a:r>
              <a:rPr lang="en-US" sz="2800" b="1" u="sng" dirty="0">
                <a:solidFill>
                  <a:srgbClr val="FFFFFF"/>
                </a:solidFill>
                <a:latin typeface="Arial Narrow" panose="020B0606020202030204" pitchFamily="34" charset="0"/>
              </a:rPr>
              <a:t>a</a:t>
            </a:r>
            <a:r>
              <a:rPr lang="en-US" sz="2800" b="1" dirty="0">
                <a:solidFill>
                  <a:srgbClr val="FFFFFF"/>
                </a:solidFill>
                <a:latin typeface="Arial Narrow" panose="020B0606020202030204" pitchFamily="34" charset="0"/>
              </a:rPr>
              <a:t>lth in High Cardiovasc</a:t>
            </a:r>
            <a:r>
              <a:rPr lang="en-US" sz="2800" b="1" u="sng" dirty="0">
                <a:solidFill>
                  <a:srgbClr val="FFFFFF"/>
                </a:solidFill>
                <a:latin typeface="Arial Narrow" panose="020B0606020202030204" pitchFamily="34" charset="0"/>
              </a:rPr>
              <a:t>u</a:t>
            </a:r>
            <a:r>
              <a:rPr lang="en-US" sz="2800" b="1" dirty="0">
                <a:solidFill>
                  <a:srgbClr val="FFFFFF"/>
                </a:solidFill>
                <a:latin typeface="Arial Narrow" panose="020B0606020202030204" pitchFamily="34" charset="0"/>
              </a:rPr>
              <a:t>lar Risk </a:t>
            </a:r>
            <a:r>
              <a:rPr lang="en-US" sz="2800" b="1" u="sng" dirty="0">
                <a:solidFill>
                  <a:srgbClr val="FFFFFF"/>
                </a:solidFill>
                <a:latin typeface="Arial Narrow" panose="020B0606020202030204" pitchFamily="34" charset="0"/>
              </a:rPr>
              <a:t>S</a:t>
            </a:r>
            <a:r>
              <a:rPr lang="en-US" sz="2800" b="1" dirty="0">
                <a:solidFill>
                  <a:srgbClr val="FFFFFF"/>
                </a:solidFill>
                <a:latin typeface="Arial Narrow" panose="020B0606020202030204" pitchFamily="34" charset="0"/>
              </a:rPr>
              <a:t>ubject</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10284"/>
            <a:ext cx="8726037" cy="369332"/>
          </a:xfrm>
          <a:prstGeom prst="rect">
            <a:avLst/>
          </a:prstGeom>
          <a:noFill/>
          <a:ln w="9525">
            <a:noFill/>
            <a:miter lim="800000"/>
            <a:headEnd/>
            <a:tailEnd/>
          </a:ln>
        </p:spPr>
        <p:txBody>
          <a:bodyPr wrap="square">
            <a:spAutoFit/>
          </a:bodyPr>
          <a:lstStyle/>
          <a:p>
            <a:pPr>
              <a:spcAft>
                <a:spcPts val="0"/>
              </a:spcAft>
            </a:pPr>
            <a:r>
              <a:rPr lang="en-US" sz="900" dirty="0">
                <a:solidFill>
                  <a:srgbClr val="FFFFFF"/>
                </a:solidFill>
                <a:latin typeface="Arial Narrow"/>
                <a:ea typeface="ＭＳ 明朝"/>
                <a:cs typeface="Arial Narrow"/>
              </a:rPr>
              <a:t>Q2W, every 2 weeks; QM, every month; SC, subcutaneous.</a:t>
            </a:r>
          </a:p>
          <a:p>
            <a:pPr>
              <a:spcAft>
                <a:spcPts val="0"/>
              </a:spcAft>
            </a:pPr>
            <a:r>
              <a:rPr lang="en-US" sz="900" dirty="0">
                <a:solidFill>
                  <a:srgbClr val="FFFFFF"/>
                </a:solidFill>
                <a:latin typeface="Arial Narrow"/>
                <a:ea typeface="ＭＳ 明朝"/>
                <a:cs typeface="Arial Narrow"/>
              </a:rPr>
              <a:t>ClinicalTrials.gov. </a:t>
            </a:r>
            <a:r>
              <a:rPr lang="en-US" sz="900" u="sng" dirty="0">
                <a:solidFill>
                  <a:srgbClr val="FFFFFF"/>
                </a:solidFill>
                <a:latin typeface="Arial Narrow"/>
                <a:ea typeface="ＭＳ 明朝"/>
                <a:cs typeface="Arial Narrow"/>
              </a:rPr>
              <a:t>https://clinicaltrials.gov/ct2/show/NCT022007634. Accesses February 2, 2016</a:t>
            </a:r>
            <a:endParaRPr lang="en-US" sz="900" dirty="0">
              <a:solidFill>
                <a:srgbClr val="FFFFFF"/>
              </a:solidFill>
              <a:latin typeface="Arial Narrow"/>
              <a:ea typeface="ＭＳ 明朝"/>
              <a:cs typeface="Arial Narrow"/>
            </a:endParaRPr>
          </a:p>
        </p:txBody>
      </p:sp>
      <p:sp>
        <p:nvSpPr>
          <p:cNvPr id="2" name="Rectangle 1">
            <a:extLst>
              <a:ext uri="{FF2B5EF4-FFF2-40B4-BE49-F238E27FC236}">
                <a16:creationId xmlns:a16="http://schemas.microsoft.com/office/drawing/2014/main" id="{F01DC2A9-7B2A-4D1E-B115-A3E2E2B30512}"/>
              </a:ext>
            </a:extLst>
          </p:cNvPr>
          <p:cNvSpPr/>
          <p:nvPr/>
        </p:nvSpPr>
        <p:spPr>
          <a:xfrm>
            <a:off x="199898" y="2291316"/>
            <a:ext cx="2966484" cy="2732567"/>
          </a:xfrm>
          <a:prstGeom prst="rect">
            <a:avLst/>
          </a:prstGeom>
          <a:solidFill>
            <a:srgbClr val="451C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latin typeface="Arial Narrow" panose="020B0606020202030204" pitchFamily="34" charset="0"/>
              </a:rPr>
              <a:t>Subset of Patients Randomized in FOURIER</a:t>
            </a:r>
          </a:p>
          <a:p>
            <a:pPr algn="ctr"/>
            <a:endParaRPr lang="en-CA" sz="1000" b="1" dirty="0">
              <a:latin typeface="Arial Narrow" panose="020B0606020202030204" pitchFamily="34" charset="0"/>
            </a:endParaRPr>
          </a:p>
          <a:p>
            <a:r>
              <a:rPr lang="en-CA" sz="1400" b="1" dirty="0">
                <a:latin typeface="Arial Narrow" panose="020B0606020202030204" pitchFamily="34" charset="0"/>
              </a:rPr>
              <a:t>N = 1,972</a:t>
            </a:r>
          </a:p>
          <a:p>
            <a:endParaRPr lang="en-CA" sz="900" b="1" dirty="0">
              <a:latin typeface="Arial Narrow" panose="020B0606020202030204" pitchFamily="34" charset="0"/>
            </a:endParaRPr>
          </a:p>
          <a:p>
            <a:r>
              <a:rPr lang="en-CA" sz="1400" b="1" dirty="0">
                <a:latin typeface="Arial Narrow" panose="020B0606020202030204" pitchFamily="34" charset="0"/>
              </a:rPr>
              <a:t>Inclusion Criteria: </a:t>
            </a:r>
          </a:p>
          <a:p>
            <a:pPr marL="285750" indent="-285750">
              <a:buFont typeface="Wingdings" panose="05000000000000000000" pitchFamily="2" charset="2"/>
              <a:buChar char="§"/>
            </a:pPr>
            <a:r>
              <a:rPr lang="en-CA" sz="1400" dirty="0">
                <a:latin typeface="Arial Narrow" panose="020B0606020202030204" pitchFamily="34" charset="0"/>
              </a:rPr>
              <a:t>Male or female ≥ 40 to ≤ 85 years old</a:t>
            </a:r>
          </a:p>
          <a:p>
            <a:pPr marL="285750" indent="-285750">
              <a:buFont typeface="Wingdings" panose="05000000000000000000" pitchFamily="2" charset="2"/>
              <a:buChar char="§"/>
            </a:pPr>
            <a:r>
              <a:rPr lang="en-CA" sz="1400" dirty="0">
                <a:latin typeface="Arial Narrow" panose="020B0606020202030204" pitchFamily="34" charset="0"/>
              </a:rPr>
              <a:t>Randomized into FOURIER </a:t>
            </a:r>
          </a:p>
          <a:p>
            <a:endParaRPr lang="en-CA" sz="900" dirty="0">
              <a:latin typeface="Arial Narrow" panose="020B0606020202030204" pitchFamily="34" charset="0"/>
            </a:endParaRPr>
          </a:p>
          <a:p>
            <a:r>
              <a:rPr lang="en-CA" sz="1400" b="1" dirty="0">
                <a:latin typeface="Arial Narrow" panose="020B0606020202030204" pitchFamily="34" charset="0"/>
              </a:rPr>
              <a:t>Exclusion Criteria: </a:t>
            </a:r>
          </a:p>
          <a:p>
            <a:pPr marL="285750" indent="-285750">
              <a:buFont typeface="Wingdings" panose="05000000000000000000" pitchFamily="2" charset="2"/>
              <a:buChar char="§"/>
            </a:pPr>
            <a:r>
              <a:rPr lang="en-CA" sz="1400" dirty="0">
                <a:latin typeface="Arial Narrow" panose="020B0606020202030204" pitchFamily="34" charset="0"/>
              </a:rPr>
              <a:t>Current or known past diagnosis of dementia or mild cognitive impairment </a:t>
            </a:r>
            <a:endParaRPr lang="en-CA" sz="1400" b="1" dirty="0">
              <a:latin typeface="Arial Narrow" panose="020B0606020202030204" pitchFamily="34" charset="0"/>
            </a:endParaRPr>
          </a:p>
          <a:p>
            <a:endParaRPr lang="en-CA" sz="100" b="1" dirty="0">
              <a:latin typeface="Arial Narrow" panose="020B0606020202030204" pitchFamily="34" charset="0"/>
            </a:endParaRPr>
          </a:p>
          <a:p>
            <a:pPr algn="ctr"/>
            <a:endParaRPr lang="en-CA" sz="1400" b="1" dirty="0">
              <a:latin typeface="Arial Narrow" panose="020B0606020202030204" pitchFamily="34" charset="0"/>
            </a:endParaRPr>
          </a:p>
        </p:txBody>
      </p:sp>
      <p:cxnSp>
        <p:nvCxnSpPr>
          <p:cNvPr id="4" name="Straight Arrow Connector 3">
            <a:extLst>
              <a:ext uri="{FF2B5EF4-FFF2-40B4-BE49-F238E27FC236}">
                <a16:creationId xmlns:a16="http://schemas.microsoft.com/office/drawing/2014/main" id="{67E9A41E-0958-4DF4-91DB-391969A06E5C}"/>
              </a:ext>
            </a:extLst>
          </p:cNvPr>
          <p:cNvCxnSpPr>
            <a:stCxn id="2" idx="3"/>
          </p:cNvCxnSpPr>
          <p:nvPr/>
        </p:nvCxnSpPr>
        <p:spPr>
          <a:xfrm flipV="1">
            <a:off x="3166382" y="365759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1E361C7-CDBE-4D19-90FD-3FFDCF4EA6BE}"/>
              </a:ext>
            </a:extLst>
          </p:cNvPr>
          <p:cNvSpPr/>
          <p:nvPr/>
        </p:nvSpPr>
        <p:spPr>
          <a:xfrm>
            <a:off x="3532142" y="2291315"/>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Randomization 1:1</a:t>
            </a:r>
          </a:p>
        </p:txBody>
      </p:sp>
      <p:cxnSp>
        <p:nvCxnSpPr>
          <p:cNvPr id="6" name="Straight Connector 5">
            <a:extLst>
              <a:ext uri="{FF2B5EF4-FFF2-40B4-BE49-F238E27FC236}">
                <a16:creationId xmlns:a16="http://schemas.microsoft.com/office/drawing/2014/main" id="{F3384873-B309-409B-8C71-770FA2AB7EBD}"/>
              </a:ext>
            </a:extLst>
          </p:cNvPr>
          <p:cNvCxnSpPr>
            <a:stCxn id="23" idx="3"/>
          </p:cNvCxnSpPr>
          <p:nvPr/>
        </p:nvCxnSpPr>
        <p:spPr>
          <a:xfrm>
            <a:off x="3983665" y="3657599"/>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B62E0E-C7B3-45A8-B705-22C3AD995143}"/>
              </a:ext>
            </a:extLst>
          </p:cNvPr>
          <p:cNvCxnSpPr>
            <a:cxnSpLocks/>
          </p:cNvCxnSpPr>
          <p:nvPr/>
        </p:nvCxnSpPr>
        <p:spPr>
          <a:xfrm rot="5400000">
            <a:off x="3572185" y="3665043"/>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F3039E-7384-40B2-A56D-9EFB74EDEC8D}"/>
              </a:ext>
            </a:extLst>
          </p:cNvPr>
          <p:cNvCxnSpPr/>
          <p:nvPr/>
        </p:nvCxnSpPr>
        <p:spPr>
          <a:xfrm flipV="1">
            <a:off x="4245618" y="4346028"/>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732ACC9-DC5F-4012-B1D5-380AADF7E6A7}"/>
              </a:ext>
            </a:extLst>
          </p:cNvPr>
          <p:cNvCxnSpPr/>
          <p:nvPr/>
        </p:nvCxnSpPr>
        <p:spPr>
          <a:xfrm flipV="1">
            <a:off x="4257985" y="298865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2633070-0F7B-4978-B53A-EEA6552C1C41}"/>
              </a:ext>
            </a:extLst>
          </p:cNvPr>
          <p:cNvSpPr/>
          <p:nvPr/>
        </p:nvSpPr>
        <p:spPr>
          <a:xfrm>
            <a:off x="4632644" y="2370693"/>
            <a:ext cx="2560320" cy="1280160"/>
          </a:xfrm>
          <a:prstGeom prst="rect">
            <a:avLst/>
          </a:prstGeom>
          <a:solidFill>
            <a:srgbClr val="935DBB">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400" b="1" dirty="0">
              <a:solidFill>
                <a:schemeClr val="bg1"/>
              </a:solidFill>
              <a:latin typeface="Arial Narrow" panose="020B0606020202030204" pitchFamily="34" charset="0"/>
            </a:endParaRPr>
          </a:p>
          <a:p>
            <a:pPr algn="ctr"/>
            <a:r>
              <a:rPr lang="en-CA" sz="1400" b="1" dirty="0" err="1">
                <a:solidFill>
                  <a:srgbClr val="451C6A"/>
                </a:solidFill>
                <a:latin typeface="Arial Narrow" panose="020B0606020202030204" pitchFamily="34" charset="0"/>
              </a:rPr>
              <a:t>Evolocumab</a:t>
            </a:r>
            <a:r>
              <a:rPr lang="en-CA" sz="1400" b="1" dirty="0">
                <a:solidFill>
                  <a:srgbClr val="451C6A"/>
                </a:solidFill>
                <a:latin typeface="Arial Narrow" panose="020B0606020202030204" pitchFamily="34" charset="0"/>
              </a:rPr>
              <a:t> SC</a:t>
            </a:r>
          </a:p>
          <a:p>
            <a:pPr algn="ctr"/>
            <a:r>
              <a:rPr lang="en-CA" sz="1400" b="1" dirty="0">
                <a:solidFill>
                  <a:srgbClr val="451C6A"/>
                </a:solidFill>
                <a:latin typeface="Arial Narrow" panose="020B0606020202030204" pitchFamily="34" charset="0"/>
              </a:rPr>
              <a:t>Q2W or QM</a:t>
            </a:r>
          </a:p>
          <a:p>
            <a:pPr algn="ctr"/>
            <a:r>
              <a:rPr lang="en-CA" sz="1400" b="1" dirty="0">
                <a:solidFill>
                  <a:srgbClr val="451C6A"/>
                </a:solidFill>
                <a:latin typeface="Arial Narrow" panose="020B0606020202030204" pitchFamily="34" charset="0"/>
              </a:rPr>
              <a:t>+ effective statin dose </a:t>
            </a:r>
          </a:p>
        </p:txBody>
      </p:sp>
      <p:sp>
        <p:nvSpPr>
          <p:cNvPr id="30" name="Rectangle 29">
            <a:extLst>
              <a:ext uri="{FF2B5EF4-FFF2-40B4-BE49-F238E27FC236}">
                <a16:creationId xmlns:a16="http://schemas.microsoft.com/office/drawing/2014/main" id="{27238EF2-9E61-4CC2-B4F5-BCBAB3287355}"/>
              </a:ext>
            </a:extLst>
          </p:cNvPr>
          <p:cNvSpPr/>
          <p:nvPr/>
        </p:nvSpPr>
        <p:spPr>
          <a:xfrm>
            <a:off x="4623745" y="3817670"/>
            <a:ext cx="2560320" cy="1280160"/>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latin typeface="Arial Narrow" panose="020B0606020202030204" pitchFamily="34" charset="0"/>
              </a:rPr>
              <a:t>Placebo </a:t>
            </a:r>
          </a:p>
          <a:p>
            <a:pPr algn="ctr"/>
            <a:r>
              <a:rPr lang="en-CA" sz="1400" b="1" dirty="0">
                <a:latin typeface="Arial Narrow" panose="020B0606020202030204" pitchFamily="34" charset="0"/>
              </a:rPr>
              <a:t>Q2W or QM</a:t>
            </a:r>
          </a:p>
          <a:p>
            <a:pPr algn="ctr"/>
            <a:r>
              <a:rPr lang="en-CA" sz="1400" b="1" dirty="0">
                <a:latin typeface="Arial Narrow" panose="020B0606020202030204" pitchFamily="34" charset="0"/>
              </a:rPr>
              <a:t>+ effective statin dose </a:t>
            </a:r>
          </a:p>
        </p:txBody>
      </p:sp>
      <p:cxnSp>
        <p:nvCxnSpPr>
          <p:cNvPr id="31" name="Straight Connector 30">
            <a:extLst>
              <a:ext uri="{FF2B5EF4-FFF2-40B4-BE49-F238E27FC236}">
                <a16:creationId xmlns:a16="http://schemas.microsoft.com/office/drawing/2014/main" id="{86FCE2DD-D611-4358-8B88-4BF537E3FE78}"/>
              </a:ext>
            </a:extLst>
          </p:cNvPr>
          <p:cNvCxnSpPr/>
          <p:nvPr/>
        </p:nvCxnSpPr>
        <p:spPr>
          <a:xfrm>
            <a:off x="7169395" y="2956205"/>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B97F0-9D50-4989-B4DB-FB64902E6BAA}"/>
              </a:ext>
            </a:extLst>
          </p:cNvPr>
          <p:cNvCxnSpPr>
            <a:cxnSpLocks/>
          </p:cNvCxnSpPr>
          <p:nvPr/>
        </p:nvCxnSpPr>
        <p:spPr>
          <a:xfrm>
            <a:off x="7169395" y="4319802"/>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DE02F1-8EC2-4165-9E55-A9725F3BA8B9}"/>
              </a:ext>
            </a:extLst>
          </p:cNvPr>
          <p:cNvCxnSpPr>
            <a:cxnSpLocks/>
          </p:cNvCxnSpPr>
          <p:nvPr/>
        </p:nvCxnSpPr>
        <p:spPr>
          <a:xfrm rot="5400000">
            <a:off x="6750827" y="3634917"/>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AA62A67-9FA6-432B-B735-985494D9DF2B}"/>
              </a:ext>
            </a:extLst>
          </p:cNvPr>
          <p:cNvCxnSpPr/>
          <p:nvPr/>
        </p:nvCxnSpPr>
        <p:spPr>
          <a:xfrm flipV="1">
            <a:off x="7449394" y="3634917"/>
            <a:ext cx="18288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1BE722F-DF2E-411D-8042-2F9CEC977581}"/>
              </a:ext>
            </a:extLst>
          </p:cNvPr>
          <p:cNvSpPr/>
          <p:nvPr/>
        </p:nvSpPr>
        <p:spPr>
          <a:xfrm>
            <a:off x="7633343" y="2298759"/>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Total Follow-Up 4 years</a:t>
            </a:r>
          </a:p>
        </p:txBody>
      </p:sp>
      <p:sp>
        <p:nvSpPr>
          <p:cNvPr id="33" name="Rectangle 3">
            <a:extLst>
              <a:ext uri="{FF2B5EF4-FFF2-40B4-BE49-F238E27FC236}">
                <a16:creationId xmlns:a16="http://schemas.microsoft.com/office/drawing/2014/main" id="{C91FF4FA-7CA3-4FC0-8BE4-BF7A545DA3B2}"/>
              </a:ext>
            </a:extLst>
          </p:cNvPr>
          <p:cNvSpPr txBox="1">
            <a:spLocks noChangeArrowheads="1"/>
          </p:cNvSpPr>
          <p:nvPr/>
        </p:nvSpPr>
        <p:spPr>
          <a:xfrm>
            <a:off x="-18797" y="1214221"/>
            <a:ext cx="9087733" cy="1079631"/>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algn="ctr">
              <a:spcBef>
                <a:spcPts val="0"/>
              </a:spcBef>
              <a:buClr>
                <a:srgbClr val="0A5C7E"/>
              </a:buClr>
              <a:buFont typeface="Wingdings" panose="05000000000000000000" pitchFamily="2" charset="2"/>
              <a:buChar char="§"/>
            </a:pPr>
            <a:endParaRPr kumimoji="0" lang="en-US" sz="1600" b="0" i="0" u="none" strike="noStrike" kern="1200" cap="none" spc="0" normalizeH="0" baseline="0" noProof="0" dirty="0">
              <a:ln>
                <a:noFill/>
              </a:ln>
              <a:solidFill>
                <a:sysClr val="windowText" lastClr="000000"/>
              </a:solidFill>
              <a:effectLst/>
              <a:uLnTx/>
              <a:uFillTx/>
              <a:latin typeface="Arial Narrow"/>
              <a:ea typeface="+mn-ea"/>
            </a:endParaRPr>
          </a:p>
          <a:p>
            <a:pPr>
              <a:spcBef>
                <a:spcPts val="0"/>
              </a:spcBef>
              <a:buClr>
                <a:srgbClr val="451C6A"/>
              </a:buClr>
              <a:buFont typeface="Wingdings" panose="05000000000000000000" pitchFamily="2" charset="2"/>
              <a:buChar char="§"/>
            </a:pPr>
            <a:r>
              <a:rPr kumimoji="0" lang="en-US" sz="1600" b="1" i="0" u="none" strike="noStrike" kern="1200" cap="none" spc="0" normalizeH="0" baseline="0" noProof="0" dirty="0">
                <a:ln>
                  <a:noFill/>
                </a:ln>
                <a:solidFill>
                  <a:sysClr val="windowText" lastClr="000000"/>
                </a:solidFill>
                <a:effectLst/>
                <a:uLnTx/>
                <a:uFillTx/>
                <a:latin typeface="Arial Narrow"/>
                <a:ea typeface="+mn-ea"/>
              </a:rPr>
              <a:t>Purpose: </a:t>
            </a:r>
            <a:r>
              <a:rPr kumimoji="0" lang="en-US" sz="1600" b="0" i="0" u="none" strike="noStrike" kern="1200" cap="none" spc="0" normalizeH="0" baseline="0" noProof="0" dirty="0">
                <a:ln>
                  <a:noFill/>
                </a:ln>
                <a:solidFill>
                  <a:sysClr val="windowText" lastClr="000000"/>
                </a:solidFill>
                <a:effectLst/>
                <a:uLnTx/>
                <a:uFillTx/>
                <a:latin typeface="Arial Narrow"/>
                <a:ea typeface="+mn-ea"/>
              </a:rPr>
              <a:t>Evaluate change over time in neurocognitive testing in subjects receiving statin therapy in combination with evolocumab, compared with subjects receiving statin therapy in combination with placebo</a:t>
            </a:r>
          </a:p>
          <a:p>
            <a:pPr marL="0" marR="0" lvl="0" indent="0" algn="l" defTabSz="457200" rtl="0" eaLnBrk="1" fontAlgn="base" latinLnBrk="0" hangingPunct="1">
              <a:lnSpc>
                <a:spcPct val="100000"/>
              </a:lnSpc>
              <a:spcBef>
                <a:spcPct val="20000"/>
              </a:spcBef>
              <a:spcAft>
                <a:spcPct val="0"/>
              </a:spcAft>
              <a:buClrTx/>
              <a:buSzTx/>
              <a:buNone/>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p:txBody>
      </p:sp>
      <p:sp>
        <p:nvSpPr>
          <p:cNvPr id="3" name="TextBox 2">
            <a:extLst>
              <a:ext uri="{FF2B5EF4-FFF2-40B4-BE49-F238E27FC236}">
                <a16:creationId xmlns:a16="http://schemas.microsoft.com/office/drawing/2014/main" id="{E8646A4B-7990-4584-9205-A50C528471E7}"/>
              </a:ext>
            </a:extLst>
          </p:cNvPr>
          <p:cNvSpPr txBox="1"/>
          <p:nvPr/>
        </p:nvSpPr>
        <p:spPr>
          <a:xfrm>
            <a:off x="8118756" y="3216384"/>
            <a:ext cx="1025155" cy="830997"/>
          </a:xfrm>
          <a:prstGeom prst="rect">
            <a:avLst/>
          </a:prstGeom>
          <a:noFill/>
        </p:spPr>
        <p:txBody>
          <a:bodyPr wrap="square" rtlCol="0">
            <a:spAutoFit/>
          </a:bodyPr>
          <a:lstStyle/>
          <a:p>
            <a:pPr algn="ctr"/>
            <a:r>
              <a:rPr lang="en-CA" sz="1600" b="1" dirty="0">
                <a:latin typeface="Arial Narrow" panose="020B0606020202030204" pitchFamily="34" charset="0"/>
              </a:rPr>
              <a:t>Results before 2017</a:t>
            </a:r>
            <a:endParaRPr lang="en-US" sz="1600" b="1" dirty="0">
              <a:latin typeface="Arial Narrow" panose="020B0606020202030204" pitchFamily="34" charset="0"/>
            </a:endParaRPr>
          </a:p>
        </p:txBody>
      </p:sp>
      <p:sp>
        <p:nvSpPr>
          <p:cNvPr id="48" name="Rectangle 3">
            <a:extLst>
              <a:ext uri="{FF2B5EF4-FFF2-40B4-BE49-F238E27FC236}">
                <a16:creationId xmlns:a16="http://schemas.microsoft.com/office/drawing/2014/main" id="{A4F93149-851B-4956-A0C8-6056465659C4}"/>
              </a:ext>
            </a:extLst>
          </p:cNvPr>
          <p:cNvSpPr txBox="1">
            <a:spLocks noChangeArrowheads="1"/>
          </p:cNvSpPr>
          <p:nvPr/>
        </p:nvSpPr>
        <p:spPr>
          <a:xfrm>
            <a:off x="-7234" y="5011608"/>
            <a:ext cx="9162793" cy="1585541"/>
          </a:xfrm>
          <a:prstGeom prst="rect">
            <a:avLst/>
          </a:prstGeom>
        </p:spPr>
        <p:txBody>
          <a:bodyPr vert="horz" lIns="91440" tIns="45720" rIns="91440" bIns="45720" rtlCol="0">
            <a:normAutofit fontScale="62500" lnSpcReduction="2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marR="0" lvl="1" indent="0" algn="ctr" defTabSz="457200" rtl="0" eaLnBrk="1" fontAlgn="base" latinLnBrk="0" hangingPunct="1">
              <a:lnSpc>
                <a:spcPct val="120000"/>
              </a:lnSpc>
              <a:spcBef>
                <a:spcPts val="0"/>
              </a:spcBef>
              <a:spcAft>
                <a:spcPct val="0"/>
              </a:spcAft>
              <a:buClrTx/>
              <a:buSzTx/>
              <a:buFont typeface="Arial" charset="0"/>
              <a:buNone/>
              <a:tabLst/>
              <a:defRPr/>
            </a:pPr>
            <a:endParaRPr kumimoji="0" lang="en-US" sz="2600" b="0" i="0" u="none" strike="noStrike" kern="1200" cap="none" spc="0" normalizeH="0" baseline="0" noProof="0" dirty="0">
              <a:ln>
                <a:noFill/>
              </a:ln>
              <a:solidFill>
                <a:sysClr val="windowText" lastClr="000000"/>
              </a:solidFill>
              <a:effectLst/>
              <a:uLnTx/>
              <a:uFillTx/>
              <a:latin typeface="Arial Narrow"/>
              <a:ea typeface="+mn-ea"/>
            </a:endParaRPr>
          </a:p>
          <a:p>
            <a:pPr marR="0" lvl="0">
              <a:lnSpc>
                <a:spcPct val="120000"/>
              </a:lnSpc>
              <a:spcBef>
                <a:spcPts val="0"/>
              </a:spcBef>
              <a:buClr>
                <a:srgbClr val="451C6A"/>
              </a:buClr>
              <a:buSzTx/>
              <a:buFont typeface="Wingdings" panose="05000000000000000000" pitchFamily="2" charset="2"/>
              <a:buChar char="§"/>
              <a:tabLst/>
              <a:defRPr/>
            </a:pPr>
            <a:r>
              <a:rPr lang="en-US" sz="2600" b="1" dirty="0">
                <a:solidFill>
                  <a:sysClr val="windowText" lastClr="000000"/>
                </a:solidFill>
              </a:rPr>
              <a:t>Primary endpoint: </a:t>
            </a:r>
            <a:r>
              <a:rPr lang="en-US" sz="2600" dirty="0">
                <a:solidFill>
                  <a:sysClr val="windowText" lastClr="000000"/>
                </a:solidFill>
              </a:rPr>
              <a:t>Mean change from baseline over time in Spatial Working Memory index of executive function</a:t>
            </a:r>
          </a:p>
          <a:p>
            <a:pPr>
              <a:lnSpc>
                <a:spcPct val="120000"/>
              </a:lnSpc>
              <a:spcBef>
                <a:spcPts val="0"/>
              </a:spcBef>
              <a:buClr>
                <a:srgbClr val="451C6A"/>
              </a:buClr>
              <a:buFont typeface="Wingdings" panose="05000000000000000000" pitchFamily="2" charset="2"/>
              <a:buChar char="§"/>
            </a:pPr>
            <a:r>
              <a:rPr lang="en-CA" sz="2600" b="1" dirty="0">
                <a:solidFill>
                  <a:sysClr val="windowText" lastClr="000000"/>
                </a:solidFill>
              </a:rPr>
              <a:t>Secondary </a:t>
            </a:r>
            <a:r>
              <a:rPr lang="en-US" sz="2600" b="1" dirty="0">
                <a:solidFill>
                  <a:sysClr val="windowText" lastClr="000000"/>
                </a:solidFill>
              </a:rPr>
              <a:t>endpoints: </a:t>
            </a:r>
            <a:r>
              <a:rPr lang="en-US" sz="2600" dirty="0">
                <a:solidFill>
                  <a:sysClr val="windowText" lastClr="000000"/>
                </a:solidFill>
              </a:rPr>
              <a:t>Mean change from baseline over time in Spatial Working Memory between-errors score, mean change from baseline over time in paired associated learning total errors adjusted, and mean change from baseline over time in reaction time median 5-choice reaction time </a:t>
            </a:r>
            <a:endParaRPr kumimoji="0" lang="en-US" sz="26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0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4007829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2668"/>
            <a:ext cx="8439403" cy="1261884"/>
          </a:xfrm>
          <a:prstGeom prst="rect">
            <a:avLst/>
          </a:prstGeom>
        </p:spPr>
        <p:txBody>
          <a:bodyPr wrap="square">
            <a:spAutoFit/>
          </a:bodyPr>
          <a:lstStyle/>
          <a:p>
            <a:pPr algn="ctr" defTabSz="342991">
              <a:defRPr/>
            </a:pPr>
            <a:r>
              <a:rPr lang="en-CA" sz="3600" b="1" dirty="0">
                <a:solidFill>
                  <a:prstClr val="white"/>
                </a:solidFill>
                <a:latin typeface="Arial Narrow" panose="020B0606020202030204" pitchFamily="34" charset="0"/>
              </a:rPr>
              <a:t> </a:t>
            </a:r>
            <a:r>
              <a:rPr lang="en-US" sz="3600" b="1" dirty="0">
                <a:solidFill>
                  <a:srgbClr val="FFFFFF"/>
                </a:solidFill>
                <a:latin typeface="Arial Narrow" panose="020B0606020202030204" pitchFamily="34" charset="0"/>
              </a:rPr>
              <a:t>EBBINGHAUS</a:t>
            </a:r>
          </a:p>
          <a:p>
            <a:pPr lvl="0" algn="ctr" defTabSz="342991">
              <a:defRPr/>
            </a:pPr>
            <a:r>
              <a:rPr lang="en-CA" sz="4000" b="1" dirty="0">
                <a:solidFill>
                  <a:prstClr val="white"/>
                </a:solidFill>
                <a:latin typeface="Arial Narrow" panose="020B0606020202030204" pitchFamily="34" charset="0"/>
              </a:rPr>
              <a:t>Results and Conclusions</a:t>
            </a:r>
            <a:endPar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Rectangle 3">
            <a:extLst>
              <a:ext uri="{FF2B5EF4-FFF2-40B4-BE49-F238E27FC236}">
                <a16:creationId xmlns:a16="http://schemas.microsoft.com/office/drawing/2014/main" id="{DD37D36C-E544-4629-A030-AA43F6993F69}"/>
              </a:ext>
            </a:extLst>
          </p:cNvPr>
          <p:cNvSpPr txBox="1">
            <a:spLocks noChangeArrowheads="1"/>
          </p:cNvSpPr>
          <p:nvPr/>
        </p:nvSpPr>
        <p:spPr>
          <a:xfrm>
            <a:off x="439614" y="1434332"/>
            <a:ext cx="8308731" cy="4946996"/>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451C6A"/>
                </a:solidFill>
                <a:effectLst/>
                <a:uLnTx/>
                <a:uFillTx/>
                <a:latin typeface="Arial Narrow"/>
                <a:ea typeface="+mn-ea"/>
              </a:rPr>
              <a:t>In patients with known cardiovascular disease on background statin followed for 20 months</a:t>
            </a:r>
          </a:p>
          <a:p>
            <a:pPr marL="400050" marR="0" lvl="1" indent="0" algn="ctr" defTabSz="4572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r>
              <a:rPr kumimoji="0" lang="en-US" sz="2800" b="1" i="0" u="none" strike="noStrike" kern="1200" cap="none" spc="0" normalizeH="0" baseline="0" noProof="0" dirty="0">
                <a:ln>
                  <a:noFill/>
                </a:ln>
                <a:solidFill>
                  <a:sysClr val="windowText" lastClr="000000"/>
                </a:solidFill>
                <a:effectLst/>
                <a:uLnTx/>
                <a:uFillTx/>
                <a:latin typeface="Arial Narrow"/>
                <a:ea typeface="+mn-ea"/>
              </a:rPr>
              <a:t>No differences between evolocumab vs placebo</a:t>
            </a:r>
          </a:p>
          <a:p>
            <a:pPr marL="1314450" marR="0" lvl="2" indent="-51435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A battery of cognitive tests</a:t>
            </a:r>
          </a:p>
          <a:p>
            <a:pPr marL="1314450" marR="0" lvl="2" indent="-51435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Patient-reported everyday cognition</a:t>
            </a:r>
          </a:p>
          <a:p>
            <a:pPr marL="1314450" marR="0" lvl="2" indent="-51435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Adverse cognitive events reported by MD</a:t>
            </a:r>
          </a:p>
          <a:p>
            <a:pPr marL="914400" marR="0" lvl="1" indent="-51435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mj-lt"/>
              <a:buAutoNum type="arabicPeriod"/>
              <a:tabLst/>
              <a:defRPr/>
            </a:pPr>
            <a:r>
              <a:rPr kumimoji="0" lang="en-US" sz="2800" b="1" i="0" u="none" strike="noStrike" kern="1200" cap="none" spc="0" normalizeH="0" baseline="0" noProof="0" dirty="0">
                <a:ln>
                  <a:noFill/>
                </a:ln>
                <a:solidFill>
                  <a:sysClr val="windowText" lastClr="000000"/>
                </a:solidFill>
                <a:effectLst/>
                <a:uLnTx/>
                <a:uFillTx/>
                <a:latin typeface="Arial Narrow"/>
                <a:ea typeface="+mn-ea"/>
              </a:rPr>
              <a:t>No evidence of differences in cognitive tests by achieved nadir LDL-C, even 0.65 mmol/L</a:t>
            </a: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047730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569" y="62582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a:off x="-5569" y="-1270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645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54595" y="224461"/>
            <a:ext cx="8655302"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 ODYSSEY Outcomes Study Design</a:t>
            </a:r>
          </a:p>
        </p:txBody>
      </p:sp>
      <p:sp>
        <p:nvSpPr>
          <p:cNvPr id="20" name="Text Box 9">
            <a:extLst>
              <a:ext uri="{FF2B5EF4-FFF2-40B4-BE49-F238E27FC236}">
                <a16:creationId xmlns:a16="http://schemas.microsoft.com/office/drawing/2014/main" id="{C49010FE-EF7F-4504-AEA6-3294902FF49A}"/>
              </a:ext>
            </a:extLst>
          </p:cNvPr>
          <p:cNvSpPr txBox="1">
            <a:spLocks noChangeArrowheads="1"/>
          </p:cNvSpPr>
          <p:nvPr/>
        </p:nvSpPr>
        <p:spPr bwMode="auto">
          <a:xfrm>
            <a:off x="198666" y="1295359"/>
            <a:ext cx="8842022" cy="912814"/>
          </a:xfrm>
          <a:prstGeom prst="rect">
            <a:avLst/>
          </a:prstGeom>
          <a:solidFill>
            <a:srgbClr val="451C6A"/>
          </a:solidFill>
          <a:ln w="9525">
            <a:noFill/>
            <a:miter lim="800000"/>
            <a:headEnd/>
            <a:tailEnd/>
          </a:ln>
          <a:effec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Post-ACS (4-52 weeks) patients</a:t>
            </a:r>
            <a:r>
              <a:rPr kumimoji="0" lang="en-US" sz="1333" b="1" i="0" u="none" strike="noStrike" kern="0" cap="none" spc="0" normalizeH="0" baseline="30000" noProof="0" dirty="0">
                <a:ln>
                  <a:noFill/>
                </a:ln>
                <a:solidFill>
                  <a:schemeClr val="bg1"/>
                </a:solidFill>
                <a:effectLst/>
                <a:uLnTx/>
                <a:uFillTx/>
                <a:latin typeface="Arial Narrow"/>
                <a:ea typeface="ＭＳ Ｐゴシック" pitchFamily="34" charset="-128"/>
                <a:cs typeface="Arial Narrow"/>
              </a:rPr>
              <a:t>1</a:t>
            </a:r>
            <a:r>
              <a:rPr kumimoji="0" lang="en-US" sz="1333"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 age ≥40 yrs (n~18,000)</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with </a:t>
            </a:r>
            <a:r>
              <a:rPr kumimoji="0" lang="en-US" sz="1333" b="1" i="1"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LDL-C ≥1.81 mmol/L, or ApoB ≥ 0.8 g/L, or Non-HDL-C ≥ 2.59 mmol/L</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despite high-intensity (or maximally tolerated) statin (atorvastatin 40-80 mg or rosuvastatin 20-40 mg/daily) x ≥2 wks ± other lipid-modifying therapy (e.g., ezetimibe, fenofibrate)</a:t>
            </a:r>
            <a:r>
              <a:rPr kumimoji="0" lang="en-US" sz="1333" b="1" i="0" u="none" strike="noStrike" kern="0" cap="none" spc="0" normalizeH="0" baseline="30000" noProof="0" dirty="0">
                <a:ln>
                  <a:noFill/>
                </a:ln>
                <a:solidFill>
                  <a:schemeClr val="bg1"/>
                </a:solidFill>
                <a:effectLst/>
                <a:uLnTx/>
                <a:uFillTx/>
                <a:latin typeface="Arial Narrow"/>
                <a:ea typeface="ＭＳ Ｐゴシック" pitchFamily="34" charset="-128"/>
                <a:cs typeface="Arial Narrow"/>
              </a:rPr>
              <a:t>2</a:t>
            </a:r>
            <a:endParaRPr kumimoji="0" lang="en-US" sz="1333"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endParaRPr>
          </a:p>
        </p:txBody>
      </p:sp>
      <p:grpSp>
        <p:nvGrpSpPr>
          <p:cNvPr id="21" name="Group 111">
            <a:extLst>
              <a:ext uri="{FF2B5EF4-FFF2-40B4-BE49-F238E27FC236}">
                <a16:creationId xmlns:a16="http://schemas.microsoft.com/office/drawing/2014/main" id="{F1B0F778-FB90-4B48-AB31-BE16BEC54C4D}"/>
              </a:ext>
            </a:extLst>
          </p:cNvPr>
          <p:cNvGrpSpPr>
            <a:grpSpLocks/>
          </p:cNvGrpSpPr>
          <p:nvPr/>
        </p:nvGrpSpPr>
        <p:grpSpPr bwMode="auto">
          <a:xfrm>
            <a:off x="1207610" y="2287371"/>
            <a:ext cx="6350000" cy="1207764"/>
            <a:chOff x="1155031" y="2032882"/>
            <a:chExt cx="6351281" cy="1359542"/>
          </a:xfrm>
        </p:grpSpPr>
        <p:sp>
          <p:nvSpPr>
            <p:cNvPr id="22" name="Text Box 7">
              <a:extLst>
                <a:ext uri="{FF2B5EF4-FFF2-40B4-BE49-F238E27FC236}">
                  <a16:creationId xmlns:a16="http://schemas.microsoft.com/office/drawing/2014/main" id="{BFBC3AA6-2432-4140-AC0A-5BE579857536}"/>
                </a:ext>
              </a:extLst>
            </p:cNvPr>
            <p:cNvSpPr txBox="1">
              <a:spLocks noChangeArrowheads="1"/>
            </p:cNvSpPr>
            <p:nvPr/>
          </p:nvSpPr>
          <p:spPr bwMode="auto">
            <a:xfrm>
              <a:off x="1155031" y="2456997"/>
              <a:ext cx="3369001" cy="935427"/>
            </a:xfrm>
            <a:prstGeom prst="rect">
              <a:avLst/>
            </a:prstGeom>
            <a:solidFill>
              <a:srgbClr val="6B4487"/>
            </a:solidFill>
            <a:ln w="9525">
              <a:noFill/>
              <a:miter lim="800000"/>
              <a:headEnd/>
              <a:tailEnd/>
            </a:ln>
            <a:effectLst/>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Alirocumab 75 mg SC Q2wks x 2 months → 150 mg SC Q2wks based upon Month 1 </a:t>
              </a:r>
            </a:p>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LDL-C ≥ 1.3 mmol/L</a:t>
              </a:r>
              <a:r>
                <a:rPr kumimoji="0" lang="en-US" sz="1200" b="1" i="0" u="none" strike="noStrike" kern="0" cap="none" spc="0" normalizeH="0" baseline="30000" noProof="0" dirty="0">
                  <a:ln>
                    <a:noFill/>
                  </a:ln>
                  <a:solidFill>
                    <a:schemeClr val="bg1"/>
                  </a:solidFill>
                  <a:effectLst/>
                  <a:uLnTx/>
                  <a:uFillTx/>
                  <a:latin typeface="Arial Narrow"/>
                  <a:ea typeface="ＭＳ Ｐゴシック" pitchFamily="34" charset="-128"/>
                  <a:cs typeface="Arial Narrow"/>
                </a:rPr>
                <a:t>4  </a:t>
              </a:r>
              <a:r>
                <a:rPr lang="en-US" sz="1200" b="1" kern="0" dirty="0">
                  <a:solidFill>
                    <a:schemeClr val="bg1"/>
                  </a:solidFill>
                  <a:latin typeface="Arial Narrow"/>
                  <a:ea typeface="ＭＳ Ｐゴシック" pitchFamily="34" charset="-128"/>
                </a:rPr>
                <a:t>with dose titrated to maintain LDL-C in the 0.6-1.3 mmol/L target range</a:t>
              </a:r>
            </a:p>
          </p:txBody>
        </p:sp>
        <p:sp>
          <p:nvSpPr>
            <p:cNvPr id="23" name="Line 14">
              <a:extLst>
                <a:ext uri="{FF2B5EF4-FFF2-40B4-BE49-F238E27FC236}">
                  <a16:creationId xmlns:a16="http://schemas.microsoft.com/office/drawing/2014/main" id="{0017754A-216A-42B1-8C51-509A062A90FE}"/>
                </a:ext>
              </a:extLst>
            </p:cNvPr>
            <p:cNvSpPr>
              <a:spLocks noChangeShapeType="1"/>
            </p:cNvSpPr>
            <p:nvPr/>
          </p:nvSpPr>
          <p:spPr bwMode="auto">
            <a:xfrm flipH="1">
              <a:off x="2790838" y="2032882"/>
              <a:ext cx="1760011" cy="354223"/>
            </a:xfrm>
            <a:prstGeom prst="line">
              <a:avLst/>
            </a:prstGeom>
            <a:noFill/>
            <a:ln w="28575">
              <a:solidFill>
                <a:sysClr val="windowText" lastClr="000000"/>
              </a:solidFill>
              <a:round/>
              <a:headEnd/>
              <a:tailEnd type="triangle" w="med" len="med"/>
            </a:ln>
            <a:effectLst>
              <a:outerShdw dist="35921" dir="2700000" algn="ctr" rotWithShape="0">
                <a:srgbClr val="EEECE1"/>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solidFill>
                <a:effectLst/>
                <a:uLnTx/>
                <a:uFillTx/>
                <a:latin typeface="Arial Narrow"/>
                <a:ea typeface="ＭＳ Ｐゴシック" pitchFamily="34" charset="-128"/>
                <a:cs typeface="Arial Narrow"/>
              </a:endParaRPr>
            </a:p>
          </p:txBody>
        </p:sp>
        <p:sp>
          <p:nvSpPr>
            <p:cNvPr id="24" name="Text Box 15">
              <a:extLst>
                <a:ext uri="{FF2B5EF4-FFF2-40B4-BE49-F238E27FC236}">
                  <a16:creationId xmlns:a16="http://schemas.microsoft.com/office/drawing/2014/main" id="{4775B481-4F45-4C20-BAF0-4ED4C692D210}"/>
                </a:ext>
              </a:extLst>
            </p:cNvPr>
            <p:cNvSpPr txBox="1">
              <a:spLocks noChangeArrowheads="1"/>
            </p:cNvSpPr>
            <p:nvPr/>
          </p:nvSpPr>
          <p:spPr bwMode="auto">
            <a:xfrm>
              <a:off x="5098471" y="2456996"/>
              <a:ext cx="2407841" cy="350280"/>
            </a:xfrm>
            <a:prstGeom prst="rect">
              <a:avLst/>
            </a:prstGeom>
            <a:solidFill>
              <a:srgbClr val="6B4487"/>
            </a:solidFill>
            <a:ln w="9525">
              <a:noFill/>
              <a:miter lim="800000"/>
              <a:headEnd/>
              <a:tailEnd/>
            </a:ln>
            <a:effectLst/>
          </p:spPr>
          <p:txBody>
            <a:bodyP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422"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Placebo SC Q2wks</a:t>
              </a:r>
              <a:endParaRPr kumimoji="0" lang="en-CA" sz="1422"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endParaRPr>
            </a:p>
          </p:txBody>
        </p:sp>
        <p:sp>
          <p:nvSpPr>
            <p:cNvPr id="25" name="Line 21">
              <a:extLst>
                <a:ext uri="{FF2B5EF4-FFF2-40B4-BE49-F238E27FC236}">
                  <a16:creationId xmlns:a16="http://schemas.microsoft.com/office/drawing/2014/main" id="{78A6F1C9-5BA1-456D-AA18-337EA1126662}"/>
                </a:ext>
              </a:extLst>
            </p:cNvPr>
            <p:cNvSpPr>
              <a:spLocks noChangeShapeType="1"/>
            </p:cNvSpPr>
            <p:nvPr/>
          </p:nvSpPr>
          <p:spPr bwMode="auto">
            <a:xfrm>
              <a:off x="4556495" y="2032882"/>
              <a:ext cx="1760010" cy="363753"/>
            </a:xfrm>
            <a:prstGeom prst="line">
              <a:avLst/>
            </a:prstGeom>
            <a:solidFill>
              <a:srgbClr val="3F7FFF"/>
            </a:solidFill>
            <a:ln w="28575">
              <a:solidFill>
                <a:sysClr val="windowText" lastClr="000000"/>
              </a:solidFill>
              <a:round/>
              <a:headEnd/>
              <a:tailEnd type="triangle" w="med" len="med"/>
            </a:ln>
            <a:effectLst>
              <a:outerShdw dist="35921" dir="2700000" algn="ctr" rotWithShape="0">
                <a:srgbClr val="EEECE1"/>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solidFill>
                <a:effectLst/>
                <a:uLnTx/>
                <a:uFillTx/>
                <a:latin typeface="Arial Narrow"/>
                <a:ea typeface="ＭＳ Ｐゴシック" pitchFamily="34" charset="-128"/>
                <a:cs typeface="Arial Narrow"/>
              </a:endParaRPr>
            </a:p>
          </p:txBody>
        </p:sp>
        <p:sp>
          <p:nvSpPr>
            <p:cNvPr id="26" name="Text Box 28">
              <a:extLst>
                <a:ext uri="{FF2B5EF4-FFF2-40B4-BE49-F238E27FC236}">
                  <a16:creationId xmlns:a16="http://schemas.microsoft.com/office/drawing/2014/main" id="{F3D2F096-C78D-4685-A0D2-00EA99F31D3B}"/>
                </a:ext>
              </a:extLst>
            </p:cNvPr>
            <p:cNvSpPr txBox="1">
              <a:spLocks noChangeArrowheads="1"/>
            </p:cNvSpPr>
            <p:nvPr/>
          </p:nvSpPr>
          <p:spPr bwMode="auto">
            <a:xfrm>
              <a:off x="3260834" y="2152015"/>
              <a:ext cx="2606848" cy="350280"/>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422" b="1" i="0" u="none" strike="noStrike" kern="0" cap="none" spc="0" normalizeH="0" baseline="0" noProof="0" dirty="0">
                  <a:ln>
                    <a:noFill/>
                  </a:ln>
                  <a:solidFill>
                    <a:srgbClr val="000000"/>
                  </a:solidFill>
                  <a:effectLst/>
                  <a:uLnTx/>
                  <a:uFillTx/>
                  <a:latin typeface="Arial Narrow"/>
                  <a:ea typeface="ＭＳ Ｐゴシック" pitchFamily="34" charset="-128"/>
                  <a:cs typeface="Arial Narrow"/>
                </a:rPr>
                <a:t>Randomization</a:t>
              </a:r>
              <a:r>
                <a:rPr kumimoji="0" lang="en-US" sz="1422" b="1" i="0" u="none" strike="noStrike" kern="0" cap="none" spc="0" normalizeH="0" baseline="30000" noProof="0" dirty="0">
                  <a:ln>
                    <a:noFill/>
                  </a:ln>
                  <a:solidFill>
                    <a:srgbClr val="000000"/>
                  </a:solidFill>
                  <a:effectLst/>
                  <a:uLnTx/>
                  <a:uFillTx/>
                  <a:latin typeface="Arial Narrow"/>
                  <a:ea typeface="ＭＳ Ｐゴシック" pitchFamily="34" charset="-128"/>
                  <a:cs typeface="Arial Narrow"/>
                </a:rPr>
                <a:t>3</a:t>
              </a:r>
              <a:endParaRPr kumimoji="0" lang="en-US" sz="1422" b="1" i="0" u="none" strike="noStrike" kern="0" cap="none" spc="0" normalizeH="0" baseline="0" noProof="0" dirty="0">
                <a:ln>
                  <a:noFill/>
                </a:ln>
                <a:solidFill>
                  <a:srgbClr val="000000"/>
                </a:solidFill>
                <a:effectLst/>
                <a:uLnTx/>
                <a:uFillTx/>
                <a:latin typeface="Arial Narrow"/>
                <a:ea typeface="ＭＳ Ｐゴシック" pitchFamily="34" charset="-128"/>
                <a:cs typeface="Arial Narrow"/>
              </a:endParaRPr>
            </a:p>
          </p:txBody>
        </p:sp>
      </p:grpSp>
      <p:grpSp>
        <p:nvGrpSpPr>
          <p:cNvPr id="27" name="Group 112">
            <a:extLst>
              <a:ext uri="{FF2B5EF4-FFF2-40B4-BE49-F238E27FC236}">
                <a16:creationId xmlns:a16="http://schemas.microsoft.com/office/drawing/2014/main" id="{2A716A6E-6948-4638-9A4D-05A4128935EE}"/>
              </a:ext>
            </a:extLst>
          </p:cNvPr>
          <p:cNvGrpSpPr>
            <a:grpSpLocks/>
          </p:cNvGrpSpPr>
          <p:nvPr/>
        </p:nvGrpSpPr>
        <p:grpSpPr bwMode="auto">
          <a:xfrm>
            <a:off x="439970" y="2971758"/>
            <a:ext cx="8367889" cy="1865167"/>
            <a:chOff x="387458" y="2803391"/>
            <a:chExt cx="8369084" cy="2098824"/>
          </a:xfrm>
          <a:solidFill>
            <a:srgbClr val="935DBB"/>
          </a:solidFill>
        </p:grpSpPr>
        <p:sp>
          <p:nvSpPr>
            <p:cNvPr id="28" name="Text Box 26">
              <a:extLst>
                <a:ext uri="{FF2B5EF4-FFF2-40B4-BE49-F238E27FC236}">
                  <a16:creationId xmlns:a16="http://schemas.microsoft.com/office/drawing/2014/main" id="{F34CAFE4-6AAA-4875-8F47-1E029A75D32A}"/>
                </a:ext>
              </a:extLst>
            </p:cNvPr>
            <p:cNvSpPr txBox="1">
              <a:spLocks noChangeArrowheads="1"/>
            </p:cNvSpPr>
            <p:nvPr/>
          </p:nvSpPr>
          <p:spPr bwMode="auto">
            <a:xfrm>
              <a:off x="387458" y="3813286"/>
              <a:ext cx="8369084" cy="1088929"/>
            </a:xfrm>
            <a:prstGeom prst="rect">
              <a:avLst/>
            </a:prstGeom>
            <a:grpFill/>
            <a:ln w="9525">
              <a:noFill/>
              <a:miter lim="800000"/>
              <a:headEnd/>
              <a:tailEnd/>
            </a:ln>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2"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Primary Endpoint: Time to first CHD death/non-fatal MI/fatal and non-fatal ischemic stroke/unstable angina requiring hospitalization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2" b="1" i="0" u="none" strike="noStrike" kern="0" cap="none" spc="0" normalizeH="0" baseline="0" noProof="0" dirty="0">
                  <a:ln>
                    <a:noFill/>
                  </a:ln>
                  <a:solidFill>
                    <a:schemeClr val="bg1"/>
                  </a:solidFill>
                  <a:effectLst/>
                  <a:uLnTx/>
                  <a:uFillTx/>
                  <a:latin typeface="Arial Narrow"/>
                  <a:ea typeface="ＭＳ Ｐゴシック" pitchFamily="34" charset="-128"/>
                  <a:cs typeface="Arial Narrow"/>
                </a:rPr>
                <a:t>Follow-Up: Minimum 24 months or target number of events (~1600) → estimated 11.4% rate at 4 yrs, 15% risk reduction; 90% power, 1-sided p=0.025, 1% lost</a:t>
              </a:r>
            </a:p>
          </p:txBody>
        </p:sp>
        <p:sp>
          <p:nvSpPr>
            <p:cNvPr id="29" name="Line 33">
              <a:extLst>
                <a:ext uri="{FF2B5EF4-FFF2-40B4-BE49-F238E27FC236}">
                  <a16:creationId xmlns:a16="http://schemas.microsoft.com/office/drawing/2014/main" id="{6B4B4F9D-9BF9-46C7-B78E-8DE206A1EF4B}"/>
                </a:ext>
              </a:extLst>
            </p:cNvPr>
            <p:cNvSpPr>
              <a:spLocks noChangeShapeType="1"/>
            </p:cNvSpPr>
            <p:nvPr/>
          </p:nvSpPr>
          <p:spPr bwMode="auto">
            <a:xfrm>
              <a:off x="2838908" y="3460230"/>
              <a:ext cx="0" cy="227068"/>
            </a:xfrm>
            <a:prstGeom prst="line">
              <a:avLst/>
            </a:prstGeom>
            <a:grpFill/>
            <a:ln w="28575">
              <a:solidFill>
                <a:sysClr val="windowText" lastClr="000000"/>
              </a:solidFill>
              <a:round/>
              <a:headEnd/>
              <a:tailEnd type="triangle" w="med" len="med"/>
            </a:ln>
            <a:effectLst>
              <a:outerShdw dist="35921" dir="2700000" algn="ctr" rotWithShape="0">
                <a:srgbClr val="EEECE1"/>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solidFill>
                <a:effectLst/>
                <a:uLnTx/>
                <a:uFillTx/>
                <a:latin typeface="Arial Narrow"/>
                <a:ea typeface="ＭＳ Ｐゴシック" pitchFamily="34" charset="-128"/>
                <a:cs typeface="Arial Narrow"/>
              </a:endParaRPr>
            </a:p>
          </p:txBody>
        </p:sp>
        <p:sp>
          <p:nvSpPr>
            <p:cNvPr id="30" name="Line 20">
              <a:extLst>
                <a:ext uri="{FF2B5EF4-FFF2-40B4-BE49-F238E27FC236}">
                  <a16:creationId xmlns:a16="http://schemas.microsoft.com/office/drawing/2014/main" id="{3EF9E694-24E0-4F55-9F0D-3D1722FBEBED}"/>
                </a:ext>
              </a:extLst>
            </p:cNvPr>
            <p:cNvSpPr>
              <a:spLocks noChangeShapeType="1"/>
            </p:cNvSpPr>
            <p:nvPr/>
          </p:nvSpPr>
          <p:spPr bwMode="auto">
            <a:xfrm flipH="1">
              <a:off x="6299446" y="2803391"/>
              <a:ext cx="1412" cy="974962"/>
            </a:xfrm>
            <a:prstGeom prst="line">
              <a:avLst/>
            </a:prstGeom>
            <a:grpFill/>
            <a:ln w="28575">
              <a:solidFill>
                <a:sysClr val="windowText" lastClr="000000"/>
              </a:solidFill>
              <a:round/>
              <a:headEnd/>
              <a:tailEnd type="triangle" w="med" len="med"/>
            </a:ln>
            <a:effectLst>
              <a:outerShdw dist="35921" dir="2700000" algn="ctr" rotWithShape="0">
                <a:srgbClr val="EEECE1"/>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Arial Narrow"/>
                <a:ea typeface="ＭＳ Ｐゴシック" pitchFamily="34" charset="-128"/>
                <a:cs typeface="Arial Narrow"/>
              </a:endParaRPr>
            </a:p>
          </p:txBody>
        </p:sp>
      </p:grpSp>
      <p:sp>
        <p:nvSpPr>
          <p:cNvPr id="32" name="TextBox 109">
            <a:extLst>
              <a:ext uri="{FF2B5EF4-FFF2-40B4-BE49-F238E27FC236}">
                <a16:creationId xmlns:a16="http://schemas.microsoft.com/office/drawing/2014/main" id="{06E88CF7-DE02-402D-9B0B-44A52BB00575}"/>
              </a:ext>
            </a:extLst>
          </p:cNvPr>
          <p:cNvSpPr txBox="1">
            <a:spLocks noChangeArrowheads="1"/>
          </p:cNvSpPr>
          <p:nvPr/>
        </p:nvSpPr>
        <p:spPr bwMode="auto">
          <a:xfrm>
            <a:off x="322842" y="5005136"/>
            <a:ext cx="8738661" cy="1200329"/>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sz="1200" b="1" baseline="30000" dirty="0">
                <a:solidFill>
                  <a:srgbClr val="000000"/>
                </a:solidFill>
                <a:latin typeface="Arial Narrow"/>
                <a:ea typeface="ＭＳ Ｐゴシック" pitchFamily="34" charset="-128"/>
                <a:cs typeface="Arial Narrow"/>
              </a:rPr>
              <a:t>1</a:t>
            </a:r>
            <a:r>
              <a:rPr lang="en-US" sz="1200" b="1" dirty="0">
                <a:solidFill>
                  <a:srgbClr val="000000"/>
                </a:solidFill>
                <a:latin typeface="Arial Narrow"/>
                <a:ea typeface="ＭＳ Ｐゴシック" pitchFamily="34" charset="-128"/>
                <a:cs typeface="Arial Narrow"/>
              </a:rPr>
              <a:t> Elevated troponin or CK-MB or resting ECG changes + obstructive coronary disease (new/presumed new ischemia/infarction</a:t>
            </a:r>
          </a:p>
          <a:p>
            <a:pPr defTabSz="914400" fontAlgn="base">
              <a:spcBef>
                <a:spcPct val="0"/>
              </a:spcBef>
              <a:spcAft>
                <a:spcPct val="0"/>
              </a:spcAft>
            </a:pPr>
            <a:r>
              <a:rPr lang="en-US" sz="1200" b="1" dirty="0">
                <a:solidFill>
                  <a:srgbClr val="000000"/>
                </a:solidFill>
                <a:latin typeface="Arial Narrow"/>
                <a:ea typeface="ＭＳ Ｐゴシック" pitchFamily="34" charset="-128"/>
                <a:cs typeface="Arial Narrow"/>
              </a:rPr>
              <a:t>by perfusion imaging, regional wall motion abnormality, coronary stenosis ≥70% by angiography)</a:t>
            </a:r>
          </a:p>
          <a:p>
            <a:pPr defTabSz="914400" fontAlgn="base">
              <a:spcBef>
                <a:spcPct val="0"/>
              </a:spcBef>
              <a:spcAft>
                <a:spcPct val="0"/>
              </a:spcAft>
            </a:pPr>
            <a:r>
              <a:rPr lang="en-US" sz="1200" b="1" baseline="30000" dirty="0">
                <a:solidFill>
                  <a:srgbClr val="000000"/>
                </a:solidFill>
                <a:latin typeface="Arial Narrow"/>
                <a:ea typeface="ＭＳ Ｐゴシック" pitchFamily="34" charset="-128"/>
                <a:cs typeface="Arial Narrow"/>
              </a:rPr>
              <a:t>2 </a:t>
            </a:r>
            <a:r>
              <a:rPr lang="en-US" sz="1200" b="1" dirty="0">
                <a:solidFill>
                  <a:srgbClr val="000000"/>
                </a:solidFill>
                <a:latin typeface="Arial Narrow"/>
                <a:ea typeface="ＭＳ Ｐゴシック" pitchFamily="34" charset="-128"/>
                <a:cs typeface="Arial Narrow"/>
              </a:rPr>
              <a:t>Key exclusion criteria: Uncontrolled hypertension; NYHA III-IV or LVEF&lt;25%;</a:t>
            </a:r>
          </a:p>
          <a:p>
            <a:pPr defTabSz="914400" fontAlgn="base">
              <a:spcBef>
                <a:spcPct val="0"/>
              </a:spcBef>
              <a:spcAft>
                <a:spcPct val="0"/>
              </a:spcAft>
            </a:pPr>
            <a:r>
              <a:rPr lang="en-US" sz="1200" b="1" dirty="0">
                <a:solidFill>
                  <a:srgbClr val="000000"/>
                </a:solidFill>
                <a:latin typeface="Arial Narrow"/>
                <a:ea typeface="ＭＳ Ｐゴシック" pitchFamily="34" charset="-128"/>
                <a:cs typeface="Arial Narrow"/>
              </a:rPr>
              <a:t>prior hemorrhagic stroke; TG&gt;4.52 mmol/L; hepatitis; eGFR&lt;30 ml/min</a:t>
            </a:r>
            <a:r>
              <a:rPr lang="en-US" sz="1200" b="1" baseline="30000" dirty="0">
                <a:solidFill>
                  <a:srgbClr val="000000"/>
                </a:solidFill>
                <a:latin typeface="Arial Narrow"/>
                <a:ea typeface="ＭＳ Ｐゴシック" pitchFamily="34" charset="-128"/>
                <a:cs typeface="Arial Narrow"/>
              </a:rPr>
              <a:t> </a:t>
            </a:r>
          </a:p>
          <a:p>
            <a:pPr defTabSz="914400" fontAlgn="base">
              <a:spcBef>
                <a:spcPct val="0"/>
              </a:spcBef>
              <a:spcAft>
                <a:spcPct val="0"/>
              </a:spcAft>
            </a:pPr>
            <a:r>
              <a:rPr lang="en-US" sz="1200" b="1" baseline="30000" dirty="0">
                <a:solidFill>
                  <a:srgbClr val="000000"/>
                </a:solidFill>
                <a:latin typeface="Arial Narrow"/>
                <a:ea typeface="ＭＳ Ｐゴシック" pitchFamily="34" charset="-128"/>
                <a:cs typeface="Arial Narrow"/>
              </a:rPr>
              <a:t>2 </a:t>
            </a:r>
            <a:r>
              <a:rPr lang="en-US" sz="1200" b="1" dirty="0">
                <a:solidFill>
                  <a:srgbClr val="000000"/>
                </a:solidFill>
                <a:latin typeface="Arial Narrow"/>
                <a:ea typeface="ＭＳ Ｐゴシック" pitchFamily="34" charset="-128"/>
                <a:cs typeface="Arial Narrow"/>
              </a:rPr>
              <a:t>Following ≥2 wk (+ 5 days) run-in period with placebo (1 mL volume in an autoinjector) SC Q2wks</a:t>
            </a:r>
          </a:p>
          <a:p>
            <a:pPr defTabSz="914400" fontAlgn="base">
              <a:spcBef>
                <a:spcPct val="0"/>
              </a:spcBef>
              <a:spcAft>
                <a:spcPct val="0"/>
              </a:spcAft>
            </a:pPr>
            <a:r>
              <a:rPr lang="en-US" sz="1200" b="1" baseline="30000" dirty="0">
                <a:solidFill>
                  <a:srgbClr val="000000"/>
                </a:solidFill>
                <a:latin typeface="Arial Narrow"/>
                <a:ea typeface="ＭＳ Ｐゴシック" pitchFamily="34" charset="-128"/>
                <a:cs typeface="Arial Narrow"/>
              </a:rPr>
              <a:t>3</a:t>
            </a:r>
            <a:r>
              <a:rPr lang="en-US" sz="1200" b="1" dirty="0">
                <a:solidFill>
                  <a:srgbClr val="000000"/>
                </a:solidFill>
                <a:latin typeface="Arial Narrow"/>
                <a:ea typeface="ＭＳ Ｐゴシック" pitchFamily="34" charset="-128"/>
                <a:cs typeface="Arial Narrow"/>
              </a:rPr>
              <a:t> Titration downwards for very low LDL</a:t>
            </a:r>
            <a:endParaRPr lang="en-US" sz="1200" b="1" baseline="30000" dirty="0">
              <a:solidFill>
                <a:srgbClr val="000000"/>
              </a:solidFill>
              <a:latin typeface="Arial Narrow"/>
              <a:ea typeface="ＭＳ Ｐゴシック" pitchFamily="34" charset="-128"/>
              <a:cs typeface="Arial Narrow"/>
            </a:endParaRPr>
          </a:p>
        </p:txBody>
      </p:sp>
      <p:sp>
        <p:nvSpPr>
          <p:cNvPr id="33" name="Rectangle 32">
            <a:extLst>
              <a:ext uri="{FF2B5EF4-FFF2-40B4-BE49-F238E27FC236}">
                <a16:creationId xmlns:a16="http://schemas.microsoft.com/office/drawing/2014/main" id="{C8511B4A-A0F0-42BA-B012-CE0A587FDF88}"/>
              </a:ext>
            </a:extLst>
          </p:cNvPr>
          <p:cNvSpPr/>
          <p:nvPr/>
        </p:nvSpPr>
        <p:spPr>
          <a:xfrm>
            <a:off x="251520" y="6512644"/>
            <a:ext cx="5510103"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a:defRPr/>
            </a:pPr>
            <a:r>
              <a:rPr lang="en-US" sz="900" dirty="0">
                <a:solidFill>
                  <a:prstClr val="white"/>
                </a:solidFill>
                <a:effectLst>
                  <a:outerShdw blurRad="38100" dist="38100" dir="2700000" algn="tl">
                    <a:srgbClr val="000000">
                      <a:alpha val="43137"/>
                    </a:srgbClr>
                  </a:outerShdw>
                </a:effectLst>
                <a:latin typeface="Arial Narrow"/>
                <a:ea typeface="ＭＳ Ｐゴシック" pitchFamily="34" charset="-128"/>
                <a:cs typeface="Arial Narrow"/>
              </a:rPr>
              <a:t>Schwartz et al Am Heart J 2014;168:682-689.e1</a:t>
            </a:r>
          </a:p>
        </p:txBody>
      </p:sp>
    </p:spTree>
    <p:extLst>
      <p:ext uri="{BB962C8B-B14F-4D97-AF65-F5344CB8AC3E}">
        <p14:creationId xmlns:p14="http://schemas.microsoft.com/office/powerpoint/2010/main" val="39245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26"/>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 </a:t>
            </a:r>
            <a:r>
              <a:rPr lang="en-CA" sz="3600" b="1" dirty="0">
                <a:solidFill>
                  <a:prstClr val="white"/>
                </a:solidFill>
                <a:latin typeface="Arial Narrow" panose="020B0606020202030204" pitchFamily="34" charset="0"/>
              </a:rPr>
              <a:t>ODYSSEY Outcomes</a:t>
            </a:r>
          </a:p>
          <a:p>
            <a:pPr lvl="0" algn="ctr" defTabSz="342991">
              <a:defRPr/>
            </a:pPr>
            <a:r>
              <a:rPr lang="en-CA" sz="3600" b="1" dirty="0">
                <a:solidFill>
                  <a:prstClr val="white"/>
                </a:solidFill>
                <a:latin typeface="Arial Narrow" panose="020B0606020202030204" pitchFamily="34" charset="0"/>
              </a:rPr>
              <a:t>A Target Range for LDL-C </a:t>
            </a:r>
            <a:endParaRPr lang="en-CA" sz="4000" b="1" dirty="0">
              <a:solidFill>
                <a:prstClr val="white"/>
              </a:solidFill>
              <a:latin typeface="Arial Narrow" panose="020B0606020202030204" pitchFamily="34" charset="0"/>
            </a:endParaRPr>
          </a:p>
        </p:txBody>
      </p:sp>
      <p:sp>
        <p:nvSpPr>
          <p:cNvPr id="33" name="Rectangle 32">
            <a:extLst>
              <a:ext uri="{FF2B5EF4-FFF2-40B4-BE49-F238E27FC236}">
                <a16:creationId xmlns:a16="http://schemas.microsoft.com/office/drawing/2014/main" id="{C8511B4A-A0F0-42BA-B012-CE0A587FDF88}"/>
              </a:ext>
            </a:extLst>
          </p:cNvPr>
          <p:cNvSpPr/>
          <p:nvPr/>
        </p:nvSpPr>
        <p:spPr>
          <a:xfrm>
            <a:off x="251520" y="6461844"/>
            <a:ext cx="5510103"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Schwartz GG, et al. Am Heart J 2014;168:682-689.e1. </a:t>
            </a:r>
          </a:p>
        </p:txBody>
      </p:sp>
      <p:sp>
        <p:nvSpPr>
          <p:cNvPr id="60" name="Pentagon 22">
            <a:extLst>
              <a:ext uri="{FF2B5EF4-FFF2-40B4-BE49-F238E27FC236}">
                <a16:creationId xmlns:a16="http://schemas.microsoft.com/office/drawing/2014/main" id="{48C21165-98F6-4BDD-99C2-661038362522}"/>
              </a:ext>
            </a:extLst>
          </p:cNvPr>
          <p:cNvSpPr/>
          <p:nvPr/>
        </p:nvSpPr>
        <p:spPr>
          <a:xfrm>
            <a:off x="5532919" y="1854206"/>
            <a:ext cx="2873831" cy="3008330"/>
          </a:xfrm>
          <a:prstGeom prst="homePlate">
            <a:avLst>
              <a:gd name="adj" fmla="val 18447"/>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0800000" scaled="1"/>
            <a:tileRect/>
          </a:gradFill>
          <a:ln w="25400" cap="flat" cmpd="sng" algn="ctr">
            <a:noFill/>
            <a:prstDash val="solid"/>
          </a:ln>
          <a:effectLst/>
        </p:spPr>
        <p:txBody>
          <a:bodyPr lIns="91436" tIns="45718" rIns="91436" bIns="45718" rtlCol="0" anchor="t" anchorCtr="0"/>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Arial Narrow" panose="020B0606020202030204" pitchFamily="34" charset="0"/>
              </a:rPr>
              <a:t>Undesirably high</a:t>
            </a:r>
          </a:p>
          <a:p>
            <a:pPr marL="0" marR="0" lvl="0" indent="0" algn="ctr" defTabSz="914355"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Arial Narrow" panose="020B0606020202030204" pitchFamily="34" charset="0"/>
              </a:rPr>
              <a:t>baseline range</a:t>
            </a:r>
          </a:p>
        </p:txBody>
      </p:sp>
      <p:cxnSp>
        <p:nvCxnSpPr>
          <p:cNvPr id="61" name="Straight Connector 60">
            <a:extLst>
              <a:ext uri="{FF2B5EF4-FFF2-40B4-BE49-F238E27FC236}">
                <a16:creationId xmlns:a16="http://schemas.microsoft.com/office/drawing/2014/main" id="{1D708D55-7ED7-4EC8-9B80-C84E2F6B989B}"/>
              </a:ext>
            </a:extLst>
          </p:cNvPr>
          <p:cNvCxnSpPr>
            <a:cxnSpLocks/>
          </p:cNvCxnSpPr>
          <p:nvPr/>
        </p:nvCxnSpPr>
        <p:spPr>
          <a:xfrm>
            <a:off x="5514270" y="1830769"/>
            <a:ext cx="0" cy="3064675"/>
          </a:xfrm>
          <a:prstGeom prst="line">
            <a:avLst/>
          </a:prstGeom>
          <a:noFill/>
          <a:ln w="38100" cap="flat" cmpd="sng" algn="ctr">
            <a:solidFill>
              <a:sysClr val="windowText" lastClr="000000"/>
            </a:solidFill>
            <a:prstDash val="solid"/>
          </a:ln>
          <a:effectLst/>
        </p:spPr>
      </p:cxnSp>
      <p:sp>
        <p:nvSpPr>
          <p:cNvPr id="62" name="Rectangle 61">
            <a:extLst>
              <a:ext uri="{FF2B5EF4-FFF2-40B4-BE49-F238E27FC236}">
                <a16:creationId xmlns:a16="http://schemas.microsoft.com/office/drawing/2014/main" id="{811D70CE-67F6-4796-9EBB-D066BCF2CD5A}"/>
              </a:ext>
            </a:extLst>
          </p:cNvPr>
          <p:cNvSpPr/>
          <p:nvPr/>
        </p:nvSpPr>
        <p:spPr>
          <a:xfrm>
            <a:off x="3685478" y="1854206"/>
            <a:ext cx="1007269" cy="3008376"/>
          </a:xfrm>
          <a:prstGeom prst="rect">
            <a:avLst/>
          </a:prstGeom>
          <a:solidFill>
            <a:srgbClr val="BAFC42"/>
          </a:solidFill>
          <a:ln w="25400" cap="flat" cmpd="sng" algn="ctr">
            <a:noFill/>
            <a:prstDash val="solid"/>
          </a:ln>
          <a:effectLst/>
        </p:spPr>
        <p:txBody>
          <a:bodyPr lIns="91436" tIns="45718" rIns="91436" bIns="45718"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97350DB0-EB92-4BFA-9D75-3C48CC27A07F}"/>
              </a:ext>
            </a:extLst>
          </p:cNvPr>
          <p:cNvSpPr/>
          <p:nvPr/>
        </p:nvSpPr>
        <p:spPr>
          <a:xfrm>
            <a:off x="2663921" y="1854206"/>
            <a:ext cx="614363" cy="3008376"/>
          </a:xfrm>
          <a:prstGeom prst="rect">
            <a:avLst/>
          </a:prstGeom>
          <a:solidFill>
            <a:srgbClr val="451C6A"/>
          </a:solidFill>
          <a:ln w="25400" cap="flat" cmpd="sng" algn="ctr">
            <a:noFill/>
            <a:prstDash val="solid"/>
          </a:ln>
          <a:effectLst/>
        </p:spPr>
        <p:txBody>
          <a:bodyPr lIns="91436" tIns="45718" rIns="91436" bIns="45718"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355"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451C6A"/>
              </a:solidFill>
              <a:effectLst/>
              <a:uLnTx/>
              <a:uFillTx/>
              <a:latin typeface="Calibri"/>
              <a:ea typeface="+mn-ea"/>
              <a:cs typeface="+mn-cs"/>
            </a:endParaRPr>
          </a:p>
        </p:txBody>
      </p:sp>
      <p:sp>
        <p:nvSpPr>
          <p:cNvPr id="65" name="TextBox 11">
            <a:extLst>
              <a:ext uri="{FF2B5EF4-FFF2-40B4-BE49-F238E27FC236}">
                <a16:creationId xmlns:a16="http://schemas.microsoft.com/office/drawing/2014/main" id="{85E9E574-4708-463F-98EE-EA07EDBBDBA6}"/>
              </a:ext>
            </a:extLst>
          </p:cNvPr>
          <p:cNvSpPr txBox="1"/>
          <p:nvPr/>
        </p:nvSpPr>
        <p:spPr>
          <a:xfrm>
            <a:off x="3945231" y="1856461"/>
            <a:ext cx="461657" cy="1892251"/>
          </a:xfrm>
          <a:prstGeom prst="rect">
            <a:avLst/>
          </a:prstGeom>
          <a:noFill/>
          <a:ln>
            <a:noFill/>
          </a:ln>
          <a:effectLst/>
        </p:spPr>
        <p:txBody>
          <a:bodyPr vert="vert270" wrap="squar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r" defTabSz="91435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Narrow" panose="020B0606020202030204" pitchFamily="34" charset="0"/>
              </a:rPr>
              <a:t>Target range</a:t>
            </a:r>
          </a:p>
        </p:txBody>
      </p:sp>
      <p:cxnSp>
        <p:nvCxnSpPr>
          <p:cNvPr id="66" name="Straight Arrow Connector 65">
            <a:extLst>
              <a:ext uri="{FF2B5EF4-FFF2-40B4-BE49-F238E27FC236}">
                <a16:creationId xmlns:a16="http://schemas.microsoft.com/office/drawing/2014/main" id="{0C503E39-9F9B-42E8-A1EF-79948BDDB1A4}"/>
              </a:ext>
            </a:extLst>
          </p:cNvPr>
          <p:cNvCxnSpPr/>
          <p:nvPr/>
        </p:nvCxnSpPr>
        <p:spPr>
          <a:xfrm flipH="1">
            <a:off x="4079093" y="3664006"/>
            <a:ext cx="2336006" cy="0"/>
          </a:xfrm>
          <a:prstGeom prst="straightConnector1">
            <a:avLst/>
          </a:prstGeom>
          <a:noFill/>
          <a:ln w="381000" cap="flat" cmpd="sng" algn="ctr">
            <a:solidFill>
              <a:schemeClr val="tx1">
                <a:lumMod val="85000"/>
                <a:lumOff val="15000"/>
              </a:schemeClr>
            </a:solidFill>
            <a:prstDash val="solid"/>
            <a:tailEnd type="triangle" w="sm" len="sm"/>
          </a:ln>
          <a:effectLst/>
        </p:spPr>
      </p:cxnSp>
      <p:sp>
        <p:nvSpPr>
          <p:cNvPr id="67" name="TextBox 12">
            <a:extLst>
              <a:ext uri="{FF2B5EF4-FFF2-40B4-BE49-F238E27FC236}">
                <a16:creationId xmlns:a16="http://schemas.microsoft.com/office/drawing/2014/main" id="{3E430338-1BBF-4A92-98A4-0E195B00952C}"/>
              </a:ext>
            </a:extLst>
          </p:cNvPr>
          <p:cNvSpPr txBox="1"/>
          <p:nvPr/>
        </p:nvSpPr>
        <p:spPr>
          <a:xfrm>
            <a:off x="4769746" y="3491603"/>
            <a:ext cx="1107988" cy="338550"/>
          </a:xfrm>
          <a:prstGeom prst="rect">
            <a:avLst/>
          </a:prstGeom>
          <a:noFill/>
          <a:ln>
            <a:noFill/>
          </a:ln>
          <a:effectLst/>
        </p:spPr>
        <p:txBody>
          <a:bodyPr wrap="non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Narrow" panose="020B0606020202030204" pitchFamily="34" charset="0"/>
              </a:rPr>
              <a:t>Alirocumab</a:t>
            </a:r>
          </a:p>
        </p:txBody>
      </p:sp>
      <p:sp>
        <p:nvSpPr>
          <p:cNvPr id="68" name="TextBox 14">
            <a:extLst>
              <a:ext uri="{FF2B5EF4-FFF2-40B4-BE49-F238E27FC236}">
                <a16:creationId xmlns:a16="http://schemas.microsoft.com/office/drawing/2014/main" id="{CC8870CC-D36B-4391-8130-1EFC5CF59A5D}"/>
              </a:ext>
            </a:extLst>
          </p:cNvPr>
          <p:cNvSpPr txBox="1"/>
          <p:nvPr/>
        </p:nvSpPr>
        <p:spPr>
          <a:xfrm rot="16200000">
            <a:off x="2270218" y="2342309"/>
            <a:ext cx="1321187" cy="369328"/>
          </a:xfrm>
          <a:prstGeom prst="rect">
            <a:avLst/>
          </a:prstGeom>
          <a:noFill/>
          <a:ln>
            <a:noFill/>
          </a:ln>
          <a:effectLst/>
        </p:spPr>
        <p:txBody>
          <a:bodyPr wrap="non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Arial Narrow" panose="020B0606020202030204" pitchFamily="34" charset="0"/>
              </a:rPr>
              <a:t>Below target</a:t>
            </a:r>
          </a:p>
        </p:txBody>
      </p:sp>
      <p:sp>
        <p:nvSpPr>
          <p:cNvPr id="74" name="Rectangle 73">
            <a:extLst>
              <a:ext uri="{FF2B5EF4-FFF2-40B4-BE49-F238E27FC236}">
                <a16:creationId xmlns:a16="http://schemas.microsoft.com/office/drawing/2014/main" id="{A12C5DE5-3728-4ED3-938C-24F1CF5842DD}"/>
              </a:ext>
            </a:extLst>
          </p:cNvPr>
          <p:cNvSpPr/>
          <p:nvPr/>
        </p:nvSpPr>
        <p:spPr>
          <a:xfrm>
            <a:off x="3256430" y="1853235"/>
            <a:ext cx="474411" cy="3008376"/>
          </a:xfrm>
          <a:prstGeom prst="rect">
            <a:avLst/>
          </a:prstGeom>
          <a:solidFill>
            <a:srgbClr val="D0C9FF"/>
          </a:solidFill>
          <a:ln w="25400" cap="flat" cmpd="sng" algn="ctr">
            <a:noFill/>
            <a:prstDash val="solid"/>
          </a:ln>
          <a:effectLst/>
        </p:spPr>
        <p:txBody>
          <a:bodyPr lIns="91436" tIns="45718" rIns="91436" bIns="45718" rtlCol="0" anchor="ctr"/>
          <a:lstStyle/>
          <a:p>
            <a:pPr marL="0" marR="0" lvl="0" indent="0" algn="ctr" defTabSz="914355"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ZoneTexte 18">
            <a:extLst>
              <a:ext uri="{FF2B5EF4-FFF2-40B4-BE49-F238E27FC236}">
                <a16:creationId xmlns:a16="http://schemas.microsoft.com/office/drawing/2014/main" id="{C912F8CD-5550-4242-8535-9F6409A70ED1}"/>
              </a:ext>
            </a:extLst>
          </p:cNvPr>
          <p:cNvSpPr txBox="1"/>
          <p:nvPr/>
        </p:nvSpPr>
        <p:spPr>
          <a:xfrm rot="-5400000">
            <a:off x="2114069" y="3060136"/>
            <a:ext cx="2758107" cy="346247"/>
          </a:xfrm>
          <a:prstGeom prst="rect">
            <a:avLst/>
          </a:prstGeom>
        </p:spPr>
        <p:txBody>
          <a:bodyPr rot="0" spcFirstLastPara="0" vertOverflow="overflow" horzOverflow="overflow" vert="horz" wrap="square" lIns="68577" tIns="34289" rIns="68577" bIns="34289" numCol="1" spcCol="0" rtlCol="0" fromWordArt="0" anchor="t" anchorCtr="0" forceAA="0" compatLnSpc="1">
            <a:prstTxWarp prst="textNoShape">
              <a:avLst/>
            </a:prstTxWarp>
            <a:spAutoFit/>
          </a:bodyPr>
          <a:lstStyle/>
          <a:p>
            <a:pPr marL="0" marR="0" lvl="0" indent="0" algn="r" defTabSz="914355"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Narrow" panose="020B0606020202030204" pitchFamily="34" charset="0"/>
              </a:rPr>
              <a:t>Acceptable rang</a:t>
            </a:r>
            <a:r>
              <a:rPr kumimoji="0" lang="fr-FR" b="1" i="0" u="none" strike="noStrike" kern="0" cap="none" spc="0" normalizeH="0" baseline="0" noProof="0" dirty="0">
                <a:ln>
                  <a:noFill/>
                </a:ln>
                <a:solidFill>
                  <a:prstClr val="black"/>
                </a:solidFill>
                <a:effectLst/>
                <a:uLnTx/>
                <a:uFillTx/>
                <a:latin typeface="Arial Narrow" panose="020B0606020202030204" pitchFamily="34" charset="0"/>
                <a:cs typeface="Calibri"/>
              </a:rPr>
              <a:t>e</a:t>
            </a:r>
          </a:p>
        </p:txBody>
      </p:sp>
      <p:cxnSp>
        <p:nvCxnSpPr>
          <p:cNvPr id="76" name="Straight Arrow Connector 75">
            <a:extLst>
              <a:ext uri="{FF2B5EF4-FFF2-40B4-BE49-F238E27FC236}">
                <a16:creationId xmlns:a16="http://schemas.microsoft.com/office/drawing/2014/main" id="{A0652DDB-2544-4EB7-8686-AD8AAF3252C2}"/>
              </a:ext>
            </a:extLst>
          </p:cNvPr>
          <p:cNvCxnSpPr>
            <a:cxnSpLocks/>
          </p:cNvCxnSpPr>
          <p:nvPr/>
        </p:nvCxnSpPr>
        <p:spPr>
          <a:xfrm>
            <a:off x="3090076" y="3676706"/>
            <a:ext cx="640080" cy="0"/>
          </a:xfrm>
          <a:prstGeom prst="straightConnector1">
            <a:avLst/>
          </a:prstGeom>
          <a:noFill/>
          <a:ln w="190500" cap="flat" cmpd="sng" algn="ctr">
            <a:solidFill>
              <a:schemeClr val="bg1">
                <a:lumMod val="95000"/>
                <a:alpha val="71000"/>
              </a:schemeClr>
            </a:solidFill>
            <a:prstDash val="solid"/>
            <a:headEnd type="none"/>
            <a:tailEnd type="triangle" w="sm" len="sm"/>
          </a:ln>
          <a:effectLst/>
        </p:spPr>
      </p:cxnSp>
      <p:cxnSp>
        <p:nvCxnSpPr>
          <p:cNvPr id="77" name="Straight Connector 76">
            <a:extLst>
              <a:ext uri="{FF2B5EF4-FFF2-40B4-BE49-F238E27FC236}">
                <a16:creationId xmlns:a16="http://schemas.microsoft.com/office/drawing/2014/main" id="{5053D3F7-7EED-4384-A432-A46CA6AEB433}"/>
              </a:ext>
            </a:extLst>
          </p:cNvPr>
          <p:cNvCxnSpPr>
            <a:cxnSpLocks/>
          </p:cNvCxnSpPr>
          <p:nvPr/>
        </p:nvCxnSpPr>
        <p:spPr>
          <a:xfrm flipV="1">
            <a:off x="2656770" y="4879570"/>
            <a:ext cx="5272512" cy="1"/>
          </a:xfrm>
          <a:prstGeom prst="line">
            <a:avLst/>
          </a:prstGeom>
          <a:noFill/>
          <a:ln w="38100" cap="flat" cmpd="sng" algn="ctr">
            <a:solidFill>
              <a:sysClr val="windowText" lastClr="000000"/>
            </a:solidFill>
            <a:prstDash val="solid"/>
          </a:ln>
          <a:effectLst/>
        </p:spPr>
      </p:cxnSp>
      <p:sp>
        <p:nvSpPr>
          <p:cNvPr id="78" name="TextBox 77">
            <a:extLst>
              <a:ext uri="{FF2B5EF4-FFF2-40B4-BE49-F238E27FC236}">
                <a16:creationId xmlns:a16="http://schemas.microsoft.com/office/drawing/2014/main" id="{91E8EFFB-E9D9-4F9C-92AD-34D1A97F4032}"/>
              </a:ext>
            </a:extLst>
          </p:cNvPr>
          <p:cNvSpPr txBox="1"/>
          <p:nvPr/>
        </p:nvSpPr>
        <p:spPr>
          <a:xfrm>
            <a:off x="202515" y="1922985"/>
            <a:ext cx="2256952" cy="2862318"/>
          </a:xfrm>
          <a:prstGeom prst="rect">
            <a:avLst/>
          </a:prstGeom>
          <a:noFill/>
        </p:spPr>
        <p:txBody>
          <a:bodyPr wrap="square" lIns="91436" tIns="45718" rIns="91436" bIns="45718" rtlCol="0">
            <a:spAutoFit/>
          </a:bodyPr>
          <a:lstStyle/>
          <a:p>
            <a:pPr marL="0" marR="0" lvl="0" indent="0" algn="ctr" defTabSz="914355"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Arial Narrow" panose="020B0606020202030204" pitchFamily="34" charset="0"/>
              </a:rPr>
              <a:t>An attempt</a:t>
            </a:r>
            <a:r>
              <a:rPr kumimoji="0" lang="en-US" b="1" i="0" u="none" strike="noStrike" kern="0" cap="none" spc="0" normalizeH="0" noProof="0" dirty="0">
                <a:ln>
                  <a:noFill/>
                </a:ln>
                <a:solidFill>
                  <a:prstClr val="black"/>
                </a:solidFill>
                <a:effectLst/>
                <a:uLnTx/>
                <a:uFillTx/>
                <a:latin typeface="Arial Narrow" panose="020B0606020202030204" pitchFamily="34" charset="0"/>
              </a:rPr>
              <a:t> was made to</a:t>
            </a:r>
            <a:r>
              <a:rPr kumimoji="0" lang="en-US" b="1" i="0" u="none" strike="noStrike" kern="0" cap="none" spc="0" normalizeH="0" baseline="0" noProof="0" dirty="0">
                <a:ln>
                  <a:noFill/>
                </a:ln>
                <a:solidFill>
                  <a:prstClr val="black"/>
                </a:solidFill>
                <a:effectLst/>
                <a:uLnTx/>
                <a:uFillTx/>
                <a:latin typeface="Arial Narrow" panose="020B0606020202030204" pitchFamily="34" charset="0"/>
              </a:rPr>
              <a:t> maximize the number of patients in the target range and minimize the number below target by blindly titrating alirocumab (75 or 150 mg SC Q2W) or blindly switching to placebo.</a:t>
            </a:r>
          </a:p>
        </p:txBody>
      </p:sp>
      <p:sp>
        <p:nvSpPr>
          <p:cNvPr id="6" name="TextBox 5">
            <a:extLst>
              <a:ext uri="{FF2B5EF4-FFF2-40B4-BE49-F238E27FC236}">
                <a16:creationId xmlns:a16="http://schemas.microsoft.com/office/drawing/2014/main" id="{C239912D-2929-4C3B-9825-C7DA0E865329}"/>
              </a:ext>
            </a:extLst>
          </p:cNvPr>
          <p:cNvSpPr txBox="1"/>
          <p:nvPr/>
        </p:nvSpPr>
        <p:spPr>
          <a:xfrm>
            <a:off x="2387600" y="4902200"/>
            <a:ext cx="575476" cy="369332"/>
          </a:xfrm>
          <a:prstGeom prst="rect">
            <a:avLst/>
          </a:prstGeom>
          <a:noFill/>
        </p:spPr>
        <p:txBody>
          <a:bodyPr wrap="square" rtlCol="0">
            <a:spAutoFit/>
          </a:bodyPr>
          <a:lstStyle/>
          <a:p>
            <a:pPr algn="ctr"/>
            <a:r>
              <a:rPr lang="en-CA" b="1" dirty="0">
                <a:latin typeface="Arial Narrow" panose="020B0606020202030204" pitchFamily="34" charset="0"/>
              </a:rPr>
              <a:t>0</a:t>
            </a:r>
            <a:endParaRPr lang="en-US" b="1" dirty="0">
              <a:latin typeface="Arial Narrow" panose="020B0606020202030204" pitchFamily="34" charset="0"/>
            </a:endParaRPr>
          </a:p>
        </p:txBody>
      </p:sp>
      <p:sp>
        <p:nvSpPr>
          <p:cNvPr id="87" name="TextBox 86">
            <a:extLst>
              <a:ext uri="{FF2B5EF4-FFF2-40B4-BE49-F238E27FC236}">
                <a16:creationId xmlns:a16="http://schemas.microsoft.com/office/drawing/2014/main" id="{EC2435CD-76DB-4821-85FD-C82A878C0C86}"/>
              </a:ext>
            </a:extLst>
          </p:cNvPr>
          <p:cNvSpPr txBox="1"/>
          <p:nvPr/>
        </p:nvSpPr>
        <p:spPr>
          <a:xfrm>
            <a:off x="2959100" y="4902200"/>
            <a:ext cx="575476" cy="369332"/>
          </a:xfrm>
          <a:prstGeom prst="rect">
            <a:avLst/>
          </a:prstGeom>
          <a:noFill/>
        </p:spPr>
        <p:txBody>
          <a:bodyPr wrap="square" rtlCol="0">
            <a:spAutoFit/>
          </a:bodyPr>
          <a:lstStyle/>
          <a:p>
            <a:pPr algn="ctr"/>
            <a:r>
              <a:rPr lang="en-CA" b="1" dirty="0">
                <a:latin typeface="Arial Narrow" panose="020B0606020202030204" pitchFamily="34" charset="0"/>
              </a:rPr>
              <a:t>0.4</a:t>
            </a:r>
            <a:endParaRPr lang="en-US" b="1" dirty="0">
              <a:latin typeface="Arial Narrow" panose="020B0606020202030204" pitchFamily="34" charset="0"/>
            </a:endParaRPr>
          </a:p>
        </p:txBody>
      </p:sp>
      <p:sp>
        <p:nvSpPr>
          <p:cNvPr id="88" name="TextBox 87">
            <a:extLst>
              <a:ext uri="{FF2B5EF4-FFF2-40B4-BE49-F238E27FC236}">
                <a16:creationId xmlns:a16="http://schemas.microsoft.com/office/drawing/2014/main" id="{14AFE8AE-6EAD-40DF-8C29-0A6DB00B218D}"/>
              </a:ext>
            </a:extLst>
          </p:cNvPr>
          <p:cNvSpPr txBox="1"/>
          <p:nvPr/>
        </p:nvSpPr>
        <p:spPr>
          <a:xfrm>
            <a:off x="3467100" y="4902200"/>
            <a:ext cx="575476" cy="369332"/>
          </a:xfrm>
          <a:prstGeom prst="rect">
            <a:avLst/>
          </a:prstGeom>
          <a:noFill/>
        </p:spPr>
        <p:txBody>
          <a:bodyPr wrap="square" rtlCol="0">
            <a:spAutoFit/>
          </a:bodyPr>
          <a:lstStyle/>
          <a:p>
            <a:pPr algn="ctr"/>
            <a:r>
              <a:rPr lang="en-CA" b="1" dirty="0">
                <a:latin typeface="Arial Narrow" panose="020B0606020202030204" pitchFamily="34" charset="0"/>
              </a:rPr>
              <a:t>0.6</a:t>
            </a:r>
            <a:endParaRPr lang="en-US" b="1" dirty="0">
              <a:latin typeface="Arial Narrow" panose="020B0606020202030204" pitchFamily="34" charset="0"/>
            </a:endParaRPr>
          </a:p>
        </p:txBody>
      </p:sp>
      <p:sp>
        <p:nvSpPr>
          <p:cNvPr id="89" name="TextBox 88">
            <a:extLst>
              <a:ext uri="{FF2B5EF4-FFF2-40B4-BE49-F238E27FC236}">
                <a16:creationId xmlns:a16="http://schemas.microsoft.com/office/drawing/2014/main" id="{3AE71743-D5C2-4429-B22A-3407C98FD50B}"/>
              </a:ext>
            </a:extLst>
          </p:cNvPr>
          <p:cNvSpPr txBox="1"/>
          <p:nvPr/>
        </p:nvSpPr>
        <p:spPr>
          <a:xfrm>
            <a:off x="4419600" y="4902200"/>
            <a:ext cx="575476" cy="369332"/>
          </a:xfrm>
          <a:prstGeom prst="rect">
            <a:avLst/>
          </a:prstGeom>
          <a:noFill/>
        </p:spPr>
        <p:txBody>
          <a:bodyPr wrap="square" rtlCol="0">
            <a:spAutoFit/>
          </a:bodyPr>
          <a:lstStyle/>
          <a:p>
            <a:pPr algn="ctr"/>
            <a:r>
              <a:rPr lang="en-CA" b="1" dirty="0">
                <a:latin typeface="Arial Narrow" panose="020B0606020202030204" pitchFamily="34" charset="0"/>
              </a:rPr>
              <a:t>1.3</a:t>
            </a:r>
            <a:endParaRPr lang="en-US" b="1" dirty="0">
              <a:latin typeface="Arial Narrow" panose="020B0606020202030204" pitchFamily="34" charset="0"/>
            </a:endParaRPr>
          </a:p>
        </p:txBody>
      </p:sp>
      <p:sp>
        <p:nvSpPr>
          <p:cNvPr id="90" name="TextBox 89">
            <a:extLst>
              <a:ext uri="{FF2B5EF4-FFF2-40B4-BE49-F238E27FC236}">
                <a16:creationId xmlns:a16="http://schemas.microsoft.com/office/drawing/2014/main" id="{1E588780-7FA0-4D07-9BD9-2B8975024902}"/>
              </a:ext>
            </a:extLst>
          </p:cNvPr>
          <p:cNvSpPr txBox="1"/>
          <p:nvPr/>
        </p:nvSpPr>
        <p:spPr>
          <a:xfrm>
            <a:off x="5232400" y="4902200"/>
            <a:ext cx="575476" cy="369332"/>
          </a:xfrm>
          <a:prstGeom prst="rect">
            <a:avLst/>
          </a:prstGeom>
          <a:noFill/>
        </p:spPr>
        <p:txBody>
          <a:bodyPr wrap="square" rtlCol="0">
            <a:spAutoFit/>
          </a:bodyPr>
          <a:lstStyle/>
          <a:p>
            <a:pPr algn="ctr"/>
            <a:r>
              <a:rPr lang="en-CA" b="1" dirty="0">
                <a:latin typeface="Arial Narrow" panose="020B0606020202030204" pitchFamily="34" charset="0"/>
              </a:rPr>
              <a:t>1.8</a:t>
            </a:r>
            <a:endParaRPr lang="en-US" b="1" dirty="0">
              <a:latin typeface="Arial Narrow" panose="020B0606020202030204" pitchFamily="34" charset="0"/>
            </a:endParaRPr>
          </a:p>
        </p:txBody>
      </p:sp>
      <p:sp>
        <p:nvSpPr>
          <p:cNvPr id="91" name="TextBox 90">
            <a:extLst>
              <a:ext uri="{FF2B5EF4-FFF2-40B4-BE49-F238E27FC236}">
                <a16:creationId xmlns:a16="http://schemas.microsoft.com/office/drawing/2014/main" id="{B2CFA51B-2389-4C57-B19F-595370726EFE}"/>
              </a:ext>
            </a:extLst>
          </p:cNvPr>
          <p:cNvSpPr txBox="1"/>
          <p:nvPr/>
        </p:nvSpPr>
        <p:spPr>
          <a:xfrm>
            <a:off x="2458408" y="5309430"/>
            <a:ext cx="5470873" cy="369332"/>
          </a:xfrm>
          <a:prstGeom prst="rect">
            <a:avLst/>
          </a:prstGeom>
          <a:noFill/>
        </p:spPr>
        <p:txBody>
          <a:bodyPr wrap="square" rtlCol="0">
            <a:spAutoFit/>
          </a:bodyPr>
          <a:lstStyle/>
          <a:p>
            <a:pPr algn="ctr"/>
            <a:r>
              <a:rPr lang="en-CA" b="1" dirty="0">
                <a:latin typeface="Arial Narrow" panose="020B0606020202030204" pitchFamily="34" charset="0"/>
              </a:rPr>
              <a:t>LDL-C (mmol/L)</a:t>
            </a:r>
            <a:endParaRPr lang="en-US" b="1" dirty="0">
              <a:latin typeface="Arial Narrow" panose="020B0606020202030204" pitchFamily="34" charset="0"/>
            </a:endParaRPr>
          </a:p>
        </p:txBody>
      </p:sp>
    </p:spTree>
    <p:extLst>
      <p:ext uri="{BB962C8B-B14F-4D97-AF65-F5344CB8AC3E}">
        <p14:creationId xmlns:p14="http://schemas.microsoft.com/office/powerpoint/2010/main" val="372964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5" grpId="0"/>
      <p:bldP spid="67" grpId="0"/>
      <p:bldP spid="68" grpId="0"/>
      <p:bldP spid="74" grpId="0" animBg="1"/>
      <p:bldP spid="75" grpId="0"/>
      <p:bldP spid="7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 </a:t>
            </a:r>
            <a:r>
              <a:rPr lang="en-CA" sz="3600" b="1" dirty="0">
                <a:solidFill>
                  <a:prstClr val="white"/>
                </a:solidFill>
                <a:latin typeface="Arial Narrow" panose="020B0606020202030204" pitchFamily="34" charset="0"/>
              </a:rPr>
              <a:t>ODYSSEY Outcomes</a:t>
            </a:r>
          </a:p>
          <a:p>
            <a:pPr lvl="0" algn="ctr" defTabSz="342991">
              <a:defRPr/>
            </a:pPr>
            <a:r>
              <a:rPr lang="en-CA" sz="3600" b="1" dirty="0">
                <a:solidFill>
                  <a:prstClr val="white"/>
                </a:solidFill>
                <a:latin typeface="Arial Narrow" panose="020B0606020202030204" pitchFamily="34" charset="0"/>
              </a:rPr>
              <a:t>LDL-C: ITT and On-Treatment Analyses </a:t>
            </a:r>
          </a:p>
        </p:txBody>
      </p:sp>
      <p:sp>
        <p:nvSpPr>
          <p:cNvPr id="33" name="Rectangle 32">
            <a:extLst>
              <a:ext uri="{FF2B5EF4-FFF2-40B4-BE49-F238E27FC236}">
                <a16:creationId xmlns:a16="http://schemas.microsoft.com/office/drawing/2014/main" id="{C8511B4A-A0F0-42BA-B012-CE0A587FDF88}"/>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
        <p:nvSpPr>
          <p:cNvPr id="54" name="TextBox 53">
            <a:extLst>
              <a:ext uri="{FF2B5EF4-FFF2-40B4-BE49-F238E27FC236}">
                <a16:creationId xmlns:a16="http://schemas.microsoft.com/office/drawing/2014/main" id="{25F9B235-0191-49EE-ADC1-1E525B56EEA4}"/>
              </a:ext>
            </a:extLst>
          </p:cNvPr>
          <p:cNvSpPr txBox="1"/>
          <p:nvPr/>
        </p:nvSpPr>
        <p:spPr>
          <a:xfrm>
            <a:off x="6434" y="5519076"/>
            <a:ext cx="9162797" cy="523216"/>
          </a:xfrm>
          <a:prstGeom prst="rect">
            <a:avLst/>
          </a:prstGeom>
          <a:noFill/>
        </p:spPr>
        <p:txBody>
          <a:bodyPr wrap="square" lIns="91436" tIns="45718" rIns="91436" bIns="45718" rtlCol="0">
            <a:spAutoFit/>
          </a:bodyPr>
          <a:lstStyle/>
          <a:p>
            <a:pPr defTabSz="914355"/>
            <a:r>
              <a:rPr lang="en-GB" sz="1400" dirty="0">
                <a:solidFill>
                  <a:prstClr val="black"/>
                </a:solidFill>
                <a:latin typeface="Arial Narrow" panose="020B0606020202030204" pitchFamily="34" charset="0"/>
              </a:rPr>
              <a:t>*Excludes LDL-C values after premature treatment discontinuation or blinded switch to placebo</a:t>
            </a:r>
            <a:endParaRPr lang="en-US" sz="1400" dirty="0">
              <a:solidFill>
                <a:prstClr val="black"/>
              </a:solidFill>
              <a:latin typeface="Arial Narrow" panose="020B0606020202030204" pitchFamily="34" charset="0"/>
            </a:endParaRPr>
          </a:p>
          <a:p>
            <a:pPr defTabSz="914355"/>
            <a:r>
              <a:rPr lang="en-US" sz="1400" dirty="0">
                <a:solidFill>
                  <a:prstClr val="black"/>
                </a:solidFill>
                <a:latin typeface="Arial Narrow" panose="020B0606020202030204" pitchFamily="34" charset="0"/>
              </a:rPr>
              <a:t>†</a:t>
            </a:r>
            <a:r>
              <a:rPr lang="en-GB" sz="1400" dirty="0">
                <a:solidFill>
                  <a:prstClr val="black"/>
                </a:solidFill>
                <a:latin typeface="Arial Narrow" panose="020B0606020202030204" pitchFamily="34" charset="0"/>
              </a:rPr>
              <a:t>All LDL-C values, including those after premature treatment discontinuation, blinded down titration, or blinded switch to placebo</a:t>
            </a:r>
            <a:endParaRPr lang="en-US" sz="1400" dirty="0">
              <a:solidFill>
                <a:prstClr val="black"/>
              </a:solidFill>
              <a:latin typeface="Arial Narrow" panose="020B0606020202030204" pitchFamily="34" charset="0"/>
            </a:endParaRPr>
          </a:p>
        </p:txBody>
      </p:sp>
      <p:pic>
        <p:nvPicPr>
          <p:cNvPr id="2" name="Picture 1">
            <a:extLst>
              <a:ext uri="{FF2B5EF4-FFF2-40B4-BE49-F238E27FC236}">
                <a16:creationId xmlns:a16="http://schemas.microsoft.com/office/drawing/2014/main" id="{945508EC-A3AA-4AA3-8B8E-36A5C4439B6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5006" y="1451315"/>
            <a:ext cx="9334332" cy="4766468"/>
          </a:xfrm>
          <a:prstGeom prst="rect">
            <a:avLst/>
          </a:prstGeom>
        </p:spPr>
      </p:pic>
    </p:spTree>
    <p:extLst>
      <p:ext uri="{BB962C8B-B14F-4D97-AF65-F5344CB8AC3E}">
        <p14:creationId xmlns:p14="http://schemas.microsoft.com/office/powerpoint/2010/main" val="3596290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 </a:t>
            </a:r>
            <a:r>
              <a:rPr lang="en-CA" sz="3600" b="1" dirty="0">
                <a:solidFill>
                  <a:prstClr val="white"/>
                </a:solidFill>
                <a:latin typeface="Arial Narrow" panose="020B0606020202030204" pitchFamily="34" charset="0"/>
              </a:rPr>
              <a:t>ODYSSEY Outcomes </a:t>
            </a:r>
          </a:p>
          <a:p>
            <a:pPr lvl="0" algn="ctr" defTabSz="342991">
              <a:defRPr/>
            </a:pPr>
            <a:r>
              <a:rPr lang="en-CA" sz="3600" b="1" dirty="0">
                <a:solidFill>
                  <a:prstClr val="white"/>
                </a:solidFill>
                <a:latin typeface="Arial Narrow" panose="020B0606020202030204" pitchFamily="34" charset="0"/>
              </a:rPr>
              <a:t>Primary Efficacy Endpoint: MACE</a:t>
            </a:r>
          </a:p>
        </p:txBody>
      </p:sp>
      <p:sp>
        <p:nvSpPr>
          <p:cNvPr id="62" name="TextBox 61">
            <a:extLst>
              <a:ext uri="{FF2B5EF4-FFF2-40B4-BE49-F238E27FC236}">
                <a16:creationId xmlns:a16="http://schemas.microsoft.com/office/drawing/2014/main" id="{7C2F40D2-FAB1-492E-B9BE-B9CDF2C8F3BA}"/>
              </a:ext>
            </a:extLst>
          </p:cNvPr>
          <p:cNvSpPr txBox="1"/>
          <p:nvPr/>
        </p:nvSpPr>
        <p:spPr>
          <a:xfrm>
            <a:off x="7206069" y="1878563"/>
            <a:ext cx="902803" cy="300078"/>
          </a:xfrm>
          <a:prstGeom prst="rect">
            <a:avLst/>
          </a:prstGeom>
          <a:noFill/>
        </p:spPr>
        <p:txBody>
          <a:bodyPr wrap="none" lIns="91436" tIns="45718" rIns="91436" bIns="45718" rtlCol="0">
            <a:spAutoFit/>
          </a:body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Arial Narrow" panose="020B0606020202030204" pitchFamily="34" charset="0"/>
              </a:rPr>
              <a:t>ARR* 1.6%</a:t>
            </a:r>
          </a:p>
        </p:txBody>
      </p:sp>
      <p:sp>
        <p:nvSpPr>
          <p:cNvPr id="63" name="TextBox 62">
            <a:extLst>
              <a:ext uri="{FF2B5EF4-FFF2-40B4-BE49-F238E27FC236}">
                <a16:creationId xmlns:a16="http://schemas.microsoft.com/office/drawing/2014/main" id="{26495177-8313-437C-B9D3-F4132A8BD81F}"/>
              </a:ext>
            </a:extLst>
          </p:cNvPr>
          <p:cNvSpPr txBox="1"/>
          <p:nvPr/>
        </p:nvSpPr>
        <p:spPr>
          <a:xfrm>
            <a:off x="269117" y="6019526"/>
            <a:ext cx="3258403" cy="276995"/>
          </a:xfrm>
          <a:prstGeom prst="rect">
            <a:avLst/>
          </a:prstGeom>
          <a:noFill/>
        </p:spPr>
        <p:txBody>
          <a:bodyPr wrap="square" lIns="91436" tIns="45718" rIns="91436" bIns="45718" rtlCol="0">
            <a:spAutoFit/>
          </a:body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Narrow" panose="020B0606020202030204" pitchFamily="34" charset="0"/>
              </a:rPr>
              <a:t>*Based on cumulative incidence</a:t>
            </a:r>
          </a:p>
        </p:txBody>
      </p:sp>
      <p:sp>
        <p:nvSpPr>
          <p:cNvPr id="67" name="Rectangle 66">
            <a:extLst>
              <a:ext uri="{FF2B5EF4-FFF2-40B4-BE49-F238E27FC236}">
                <a16:creationId xmlns:a16="http://schemas.microsoft.com/office/drawing/2014/main" id="{242C953A-4843-4CE3-B576-B685E6436EAF}"/>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
        <p:nvSpPr>
          <p:cNvPr id="64" name="TextBox 63">
            <a:extLst>
              <a:ext uri="{FF2B5EF4-FFF2-40B4-BE49-F238E27FC236}">
                <a16:creationId xmlns:a16="http://schemas.microsoft.com/office/drawing/2014/main" id="{0170F2DC-FCB7-483F-BC61-0DE848EAAD65}"/>
              </a:ext>
            </a:extLst>
          </p:cNvPr>
          <p:cNvSpPr txBox="1"/>
          <p:nvPr/>
        </p:nvSpPr>
        <p:spPr>
          <a:xfrm>
            <a:off x="0" y="1323439"/>
            <a:ext cx="9144000" cy="340795"/>
          </a:xfrm>
          <a:prstGeom prst="rect">
            <a:avLst/>
          </a:prstGeom>
          <a:noFill/>
        </p:spPr>
        <p:txBody>
          <a:bodyPr wrap="square" lIns="91436" tIns="45718" rIns="91436" bIns="45718" rtlCol="0">
            <a:spAutoFit/>
          </a:bodyPr>
          <a:lstStyle/>
          <a:p>
            <a:pPr marL="0" marR="0" lvl="1" indent="9525" algn="ctr" defTabSz="914355" eaLnBrk="1" fontAlgn="auto" latinLnBrk="0" hangingPunct="1">
              <a:lnSpc>
                <a:spcPct val="11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rPr>
              <a:t>MACE: CHD death, non-fatal MI, ischemic stroke, or  unstable angina requiring hospitalization</a:t>
            </a:r>
          </a:p>
        </p:txBody>
      </p:sp>
      <p:pic>
        <p:nvPicPr>
          <p:cNvPr id="14" name="Picture 13" descr="chart-redraw-April9'18-2.jpg">
            <a:extLst>
              <a:ext uri="{FF2B5EF4-FFF2-40B4-BE49-F238E27FC236}">
                <a16:creationId xmlns:a16="http://schemas.microsoft.com/office/drawing/2014/main" id="{115CB0F1-D921-4D79-8D50-6FE55B4D7BF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80414" y="1706296"/>
            <a:ext cx="6091987" cy="4262704"/>
          </a:xfrm>
          <a:prstGeom prst="rect">
            <a:avLst/>
          </a:prstGeom>
        </p:spPr>
      </p:pic>
    </p:spTree>
    <p:extLst>
      <p:ext uri="{BB962C8B-B14F-4D97-AF65-F5344CB8AC3E}">
        <p14:creationId xmlns:p14="http://schemas.microsoft.com/office/powerpoint/2010/main" val="2468299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 </a:t>
            </a:r>
            <a:r>
              <a:rPr lang="en-CA" sz="3600" b="1" dirty="0">
                <a:solidFill>
                  <a:prstClr val="white"/>
                </a:solidFill>
                <a:latin typeface="Arial Narrow" panose="020B0606020202030204" pitchFamily="34" charset="0"/>
              </a:rPr>
              <a:t>ODYSSEY Outcomes </a:t>
            </a:r>
          </a:p>
          <a:p>
            <a:pPr lvl="0" algn="ctr" defTabSz="342991">
              <a:defRPr/>
            </a:pPr>
            <a:r>
              <a:rPr lang="en-CA" sz="3600" b="1" dirty="0">
                <a:solidFill>
                  <a:prstClr val="white"/>
                </a:solidFill>
                <a:latin typeface="Arial Narrow" panose="020B0606020202030204" pitchFamily="34" charset="0"/>
              </a:rPr>
              <a:t>Primary Efficacy Endpoint and Components</a:t>
            </a:r>
          </a:p>
        </p:txBody>
      </p:sp>
      <p:graphicFrame>
        <p:nvGraphicFramePr>
          <p:cNvPr id="38" name="Table 37">
            <a:extLst>
              <a:ext uri="{FF2B5EF4-FFF2-40B4-BE49-F238E27FC236}">
                <a16:creationId xmlns:a16="http://schemas.microsoft.com/office/drawing/2014/main" id="{A5A31373-BE5B-4FAE-A731-41179665B62A}"/>
              </a:ext>
            </a:extLst>
          </p:cNvPr>
          <p:cNvGraphicFramePr>
            <a:graphicFrameLocks noGrp="1"/>
          </p:cNvGraphicFramePr>
          <p:nvPr>
            <p:extLst>
              <p:ext uri="{D42A27DB-BD31-4B8C-83A1-F6EECF244321}">
                <p14:modId xmlns:p14="http://schemas.microsoft.com/office/powerpoint/2010/main" val="3028572093"/>
              </p:ext>
            </p:extLst>
          </p:nvPr>
        </p:nvGraphicFramePr>
        <p:xfrm>
          <a:off x="302276" y="2015315"/>
          <a:ext cx="8539448" cy="3078480"/>
        </p:xfrm>
        <a:graphic>
          <a:graphicData uri="http://schemas.openxmlformats.org/drawingml/2006/table">
            <a:tbl>
              <a:tblPr firstRow="1" bandRow="1"/>
              <a:tblGrid>
                <a:gridCol w="2121944">
                  <a:extLst>
                    <a:ext uri="{9D8B030D-6E8A-4147-A177-3AD203B41FA5}">
                      <a16:colId xmlns:a16="http://schemas.microsoft.com/office/drawing/2014/main" val="20000"/>
                    </a:ext>
                  </a:extLst>
                </a:gridCol>
                <a:gridCol w="1546816">
                  <a:extLst>
                    <a:ext uri="{9D8B030D-6E8A-4147-A177-3AD203B41FA5}">
                      <a16:colId xmlns:a16="http://schemas.microsoft.com/office/drawing/2014/main" val="20001"/>
                    </a:ext>
                  </a:extLst>
                </a:gridCol>
                <a:gridCol w="1572598">
                  <a:extLst>
                    <a:ext uri="{9D8B030D-6E8A-4147-A177-3AD203B41FA5}">
                      <a16:colId xmlns:a16="http://schemas.microsoft.com/office/drawing/2014/main" val="20002"/>
                    </a:ext>
                  </a:extLst>
                </a:gridCol>
                <a:gridCol w="2118088">
                  <a:extLst>
                    <a:ext uri="{9D8B030D-6E8A-4147-A177-3AD203B41FA5}">
                      <a16:colId xmlns:a16="http://schemas.microsoft.com/office/drawing/2014/main" val="20003"/>
                    </a:ext>
                  </a:extLst>
                </a:gridCol>
                <a:gridCol w="1180002">
                  <a:extLst>
                    <a:ext uri="{9D8B030D-6E8A-4147-A177-3AD203B41FA5}">
                      <a16:colId xmlns:a16="http://schemas.microsoft.com/office/drawing/2014/main" val="20004"/>
                    </a:ext>
                  </a:extLst>
                </a:gridCol>
              </a:tblGrid>
              <a:tr h="61722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nSpc>
                          <a:spcPct val="100000"/>
                        </a:lnSpc>
                      </a:pPr>
                      <a:r>
                        <a:rPr lang="en-US" sz="2000" dirty="0">
                          <a:solidFill>
                            <a:schemeClr val="bg1"/>
                          </a:solidFill>
                          <a:latin typeface="Arial Narrow" panose="020B0606020202030204" pitchFamily="34" charset="0"/>
                        </a:rPr>
                        <a:t>Endpoint</a:t>
                      </a:r>
                      <a:r>
                        <a:rPr lang="en-US" sz="2000" b="1" dirty="0">
                          <a:solidFill>
                            <a:schemeClr val="bg1"/>
                          </a:solidFill>
                          <a:latin typeface="Arial Narrow" panose="020B0606020202030204" pitchFamily="34" charset="0"/>
                        </a:rPr>
                        <a:t>, n (%)</a:t>
                      </a:r>
                      <a:endParaRPr lang="en-US" sz="2000" dirty="0">
                        <a:solidFill>
                          <a:schemeClr val="bg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51118E"/>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rgbClr val="451C6A"/>
                          </a:solidFill>
                          <a:latin typeface="Arial Narrow" panose="020B0606020202030204" pitchFamily="34" charset="0"/>
                        </a:rPr>
                        <a:t>Alirocumab</a:t>
                      </a:r>
                    </a:p>
                    <a:p>
                      <a:pPr algn="ctr">
                        <a:lnSpc>
                          <a:spcPct val="100000"/>
                        </a:lnSpc>
                      </a:pPr>
                      <a:r>
                        <a:rPr lang="en-US" sz="2000" dirty="0">
                          <a:solidFill>
                            <a:srgbClr val="451C6A"/>
                          </a:solidFill>
                          <a:latin typeface="Arial Narrow" panose="020B0606020202030204" pitchFamily="34" charset="0"/>
                        </a:rPr>
                        <a:t>(N=9462)</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D0C9FF"/>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Placebo</a:t>
                      </a:r>
                    </a:p>
                    <a:p>
                      <a:pPr algn="ctr">
                        <a:lnSpc>
                          <a:spcPct val="100000"/>
                        </a:lnSpc>
                      </a:pPr>
                      <a:r>
                        <a:rPr lang="en-US" sz="2000" dirty="0">
                          <a:solidFill>
                            <a:schemeClr val="bg1"/>
                          </a:solidFill>
                          <a:latin typeface="Arial Narrow" panose="020B0606020202030204" pitchFamily="34" charset="0"/>
                        </a:rPr>
                        <a:t>(N=9462)</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HR (95%</a:t>
                      </a:r>
                      <a:r>
                        <a:rPr lang="en-US" sz="2000" baseline="0" dirty="0">
                          <a:solidFill>
                            <a:schemeClr val="bg1"/>
                          </a:solidFill>
                          <a:latin typeface="Arial Narrow" panose="020B0606020202030204" pitchFamily="34" charset="0"/>
                        </a:rPr>
                        <a:t> CI)</a:t>
                      </a:r>
                      <a:endParaRPr lang="en-US" sz="2000" dirty="0">
                        <a:solidFill>
                          <a:schemeClr val="bg1"/>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51118E"/>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Log-rank P-value</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51118E"/>
                    </a:solidFill>
                  </a:tcPr>
                </a:tc>
                <a:extLst>
                  <a:ext uri="{0D108BD9-81ED-4DB2-BD59-A6C34878D82A}">
                    <a16:rowId xmlns:a16="http://schemas.microsoft.com/office/drawing/2014/main" val="10000"/>
                  </a:ext>
                </a:extLst>
              </a:tr>
              <a:tr h="480060">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50000"/>
                        </a:lnSpc>
                      </a:pPr>
                      <a:r>
                        <a:rPr lang="en-US" sz="2000" b="1" dirty="0">
                          <a:solidFill>
                            <a:schemeClr val="tx1"/>
                          </a:solidFill>
                          <a:latin typeface="Arial Narrow" panose="020B0606020202030204" pitchFamily="34" charset="0"/>
                        </a:rPr>
                        <a:t>MACE</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rgbClr val="451C6A"/>
                          </a:solidFill>
                          <a:latin typeface="Arial Narrow" panose="020B0606020202030204" pitchFamily="34" charset="0"/>
                        </a:rPr>
                        <a:t>903 (9.5)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lumMod val="75000"/>
                              <a:lumOff val="25000"/>
                            </a:schemeClr>
                          </a:solidFill>
                          <a:latin typeface="Arial Narrow" panose="020B0606020202030204" pitchFamily="34" charset="0"/>
                        </a:rPr>
                        <a:t>1052 (11.1)</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solidFill>
                          <a:latin typeface="Arial Narrow" panose="020B0606020202030204" pitchFamily="34" charset="0"/>
                        </a:rPr>
                        <a:t>0.85 (0.78, 0.93)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solidFill>
                          <a:latin typeface="Arial Narrow" panose="020B0606020202030204" pitchFamily="34" charset="0"/>
                        </a:rPr>
                        <a:t>0.0003</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0060">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50000"/>
                        </a:lnSpc>
                      </a:pPr>
                      <a:r>
                        <a:rPr lang="en-US" sz="2000" dirty="0">
                          <a:solidFill>
                            <a:schemeClr val="tx1"/>
                          </a:solidFill>
                          <a:latin typeface="Arial Narrow" panose="020B0606020202030204" pitchFamily="34" charset="0"/>
                        </a:rPr>
                        <a:t>   CHD death</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rgbClr val="451C6A"/>
                          </a:solidFill>
                          <a:latin typeface="Arial Narrow" panose="020B0606020202030204" pitchFamily="34" charset="0"/>
                        </a:rPr>
                        <a:t>205</a:t>
                      </a:r>
                      <a:r>
                        <a:rPr lang="en-US" sz="2000" b="1" baseline="0" dirty="0">
                          <a:solidFill>
                            <a:srgbClr val="451C6A"/>
                          </a:solidFill>
                          <a:latin typeface="Arial Narrow" panose="020B0606020202030204" pitchFamily="34" charset="0"/>
                        </a:rPr>
                        <a:t> (2.2)</a:t>
                      </a:r>
                      <a:endParaRPr lang="en-US" sz="2000" b="1" dirty="0">
                        <a:solidFill>
                          <a:srgbClr val="451C6A"/>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lumMod val="75000"/>
                              <a:lumOff val="25000"/>
                            </a:schemeClr>
                          </a:solidFill>
                          <a:latin typeface="Arial Narrow" panose="020B0606020202030204" pitchFamily="34" charset="0"/>
                        </a:rPr>
                        <a:t>222 (2.3)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0.92 (0.76, 1.11)</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0.38</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80060">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50000"/>
                        </a:lnSpc>
                      </a:pPr>
                      <a:r>
                        <a:rPr lang="en-US" sz="2000" dirty="0">
                          <a:solidFill>
                            <a:schemeClr val="tx1"/>
                          </a:solidFill>
                          <a:latin typeface="Arial Narrow" panose="020B0606020202030204" pitchFamily="34" charset="0"/>
                        </a:rPr>
                        <a:t>   Non-fatal</a:t>
                      </a:r>
                      <a:r>
                        <a:rPr lang="en-US" sz="2000" baseline="0" dirty="0">
                          <a:solidFill>
                            <a:schemeClr val="tx1"/>
                          </a:solidFill>
                          <a:latin typeface="Arial Narrow" panose="020B0606020202030204" pitchFamily="34" charset="0"/>
                        </a:rPr>
                        <a:t> </a:t>
                      </a:r>
                      <a:r>
                        <a:rPr lang="en-US" sz="2000" dirty="0">
                          <a:solidFill>
                            <a:schemeClr val="tx1"/>
                          </a:solidFill>
                          <a:latin typeface="Arial Narrow" panose="020B0606020202030204" pitchFamily="34" charset="0"/>
                        </a:rPr>
                        <a:t>MI</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rgbClr val="451C6A"/>
                          </a:solidFill>
                          <a:latin typeface="Arial Narrow" panose="020B0606020202030204" pitchFamily="34" charset="0"/>
                        </a:rPr>
                        <a:t>626 (6.6)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lumMod val="75000"/>
                              <a:lumOff val="25000"/>
                            </a:schemeClr>
                          </a:solidFill>
                          <a:latin typeface="Arial Narrow" panose="020B0606020202030204" pitchFamily="34" charset="0"/>
                        </a:rPr>
                        <a:t>722 (7.6)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0.86 (0.77, 0.96)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0.006</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0060">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50000"/>
                        </a:lnSpc>
                      </a:pPr>
                      <a:r>
                        <a:rPr lang="en-US" sz="2000" dirty="0">
                          <a:solidFill>
                            <a:schemeClr val="tx1"/>
                          </a:solidFill>
                          <a:latin typeface="Arial Narrow" panose="020B0606020202030204" pitchFamily="34" charset="0"/>
                        </a:rPr>
                        <a:t>   Ischemic</a:t>
                      </a:r>
                      <a:r>
                        <a:rPr lang="en-US" sz="2000" baseline="0" dirty="0">
                          <a:solidFill>
                            <a:schemeClr val="tx1"/>
                          </a:solidFill>
                          <a:latin typeface="Arial Narrow" panose="020B0606020202030204" pitchFamily="34" charset="0"/>
                        </a:rPr>
                        <a:t> stroke</a:t>
                      </a:r>
                      <a:endParaRPr lang="en-US" sz="2000" dirty="0">
                        <a:solidFill>
                          <a:schemeClr val="tx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rgbClr val="451C6A"/>
                          </a:solidFill>
                          <a:latin typeface="Arial Narrow" panose="020B0606020202030204" pitchFamily="34" charset="0"/>
                        </a:rPr>
                        <a:t>111 (1.2)</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lumMod val="75000"/>
                              <a:lumOff val="25000"/>
                            </a:schemeClr>
                          </a:solidFill>
                          <a:latin typeface="Arial Narrow" panose="020B0606020202030204" pitchFamily="34" charset="0"/>
                        </a:rPr>
                        <a:t>152 (1.6)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0.73 (0.57, 0.93)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0.01</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80060">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nSpc>
                          <a:spcPct val="150000"/>
                        </a:lnSpc>
                      </a:pPr>
                      <a:r>
                        <a:rPr lang="en-US" sz="2000" dirty="0">
                          <a:solidFill>
                            <a:schemeClr val="tx1"/>
                          </a:solidFill>
                          <a:latin typeface="Arial Narrow" panose="020B0606020202030204" pitchFamily="34" charset="0"/>
                        </a:rPr>
                        <a:t>   Unstable angina</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rgbClr val="451C6A"/>
                          </a:solidFill>
                          <a:latin typeface="Arial Narrow" panose="020B0606020202030204" pitchFamily="34" charset="0"/>
                        </a:rPr>
                        <a:t>37 (0.4)</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b="1" dirty="0">
                          <a:solidFill>
                            <a:schemeClr val="tx1">
                              <a:lumMod val="75000"/>
                              <a:lumOff val="25000"/>
                            </a:schemeClr>
                          </a:solidFill>
                          <a:latin typeface="Arial Narrow" panose="020B0606020202030204" pitchFamily="34" charset="0"/>
                        </a:rPr>
                        <a:t>60 (0.6)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0.61</a:t>
                      </a:r>
                      <a:r>
                        <a:rPr lang="en-US" sz="2000" baseline="0" dirty="0">
                          <a:solidFill>
                            <a:schemeClr val="tx1"/>
                          </a:solidFill>
                          <a:latin typeface="Arial Narrow" panose="020B0606020202030204" pitchFamily="34" charset="0"/>
                        </a:rPr>
                        <a:t> (0.41, 0.92)</a:t>
                      </a:r>
                      <a:endParaRPr lang="en-US" sz="2000" dirty="0">
                        <a:solidFill>
                          <a:schemeClr val="tx1"/>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algn="ctr">
                        <a:lnSpc>
                          <a:spcPct val="150000"/>
                        </a:lnSpc>
                      </a:pPr>
                      <a:r>
                        <a:rPr lang="en-US" sz="2000" dirty="0">
                          <a:solidFill>
                            <a:schemeClr val="tx1"/>
                          </a:solidFill>
                          <a:latin typeface="Arial Narrow" panose="020B0606020202030204" pitchFamily="34" charset="0"/>
                        </a:rPr>
                        <a:t>0.02</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5" name="Rectangle 54">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Tree>
    <p:extLst>
      <p:ext uri="{BB962C8B-B14F-4D97-AF65-F5344CB8AC3E}">
        <p14:creationId xmlns:p14="http://schemas.microsoft.com/office/powerpoint/2010/main" val="199752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8" y="57775"/>
            <a:ext cx="9162797" cy="1138773"/>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 </a:t>
            </a:r>
            <a:r>
              <a:rPr lang="en-CA" sz="3600" b="1" dirty="0">
                <a:solidFill>
                  <a:prstClr val="white"/>
                </a:solidFill>
                <a:latin typeface="Arial Narrow" panose="020B0606020202030204" pitchFamily="34" charset="0"/>
              </a:rPr>
              <a:t>ODYSSEY Outcomes </a:t>
            </a:r>
          </a:p>
          <a:p>
            <a:pPr lvl="0" algn="ctr" defTabSz="342991">
              <a:defRPr/>
            </a:pPr>
            <a:r>
              <a:rPr lang="en-CA" sz="2800" b="1" dirty="0">
                <a:solidFill>
                  <a:prstClr val="white"/>
                </a:solidFill>
                <a:latin typeface="Arial Narrow" panose="020B0606020202030204" pitchFamily="34" charset="0"/>
              </a:rPr>
              <a:t>Main Secondary Efficacy Endpoints - Hierarchical Testing</a:t>
            </a:r>
          </a:p>
        </p:txBody>
      </p:sp>
      <p:graphicFrame>
        <p:nvGraphicFramePr>
          <p:cNvPr id="38" name="Table 37">
            <a:extLst>
              <a:ext uri="{FF2B5EF4-FFF2-40B4-BE49-F238E27FC236}">
                <a16:creationId xmlns:a16="http://schemas.microsoft.com/office/drawing/2014/main" id="{A5A31373-BE5B-4FAE-A731-41179665B62A}"/>
              </a:ext>
            </a:extLst>
          </p:cNvPr>
          <p:cNvGraphicFramePr>
            <a:graphicFrameLocks noGrp="1"/>
          </p:cNvGraphicFramePr>
          <p:nvPr>
            <p:extLst>
              <p:ext uri="{D42A27DB-BD31-4B8C-83A1-F6EECF244321}">
                <p14:modId xmlns:p14="http://schemas.microsoft.com/office/powerpoint/2010/main" val="1729660157"/>
              </p:ext>
            </p:extLst>
          </p:nvPr>
        </p:nvGraphicFramePr>
        <p:xfrm>
          <a:off x="102930" y="1672415"/>
          <a:ext cx="8871416" cy="4038600"/>
        </p:xfrm>
        <a:graphic>
          <a:graphicData uri="http://schemas.openxmlformats.org/drawingml/2006/table">
            <a:tbl>
              <a:tblPr firstRow="1" bandRow="1"/>
              <a:tblGrid>
                <a:gridCol w="2834640">
                  <a:extLst>
                    <a:ext uri="{9D8B030D-6E8A-4147-A177-3AD203B41FA5}">
                      <a16:colId xmlns:a16="http://schemas.microsoft.com/office/drawing/2014/main" val="20000"/>
                    </a:ext>
                  </a:extLst>
                </a:gridCol>
                <a:gridCol w="1546816">
                  <a:extLst>
                    <a:ext uri="{9D8B030D-6E8A-4147-A177-3AD203B41FA5}">
                      <a16:colId xmlns:a16="http://schemas.microsoft.com/office/drawing/2014/main" val="20001"/>
                    </a:ext>
                  </a:extLst>
                </a:gridCol>
                <a:gridCol w="1572598">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180002">
                  <a:extLst>
                    <a:ext uri="{9D8B030D-6E8A-4147-A177-3AD203B41FA5}">
                      <a16:colId xmlns:a16="http://schemas.microsoft.com/office/drawing/2014/main" val="20004"/>
                    </a:ext>
                  </a:extLst>
                </a:gridCol>
              </a:tblGrid>
              <a:tr h="61722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nSpc>
                          <a:spcPct val="100000"/>
                        </a:lnSpc>
                      </a:pPr>
                      <a:r>
                        <a:rPr lang="en-US" sz="2000" dirty="0">
                          <a:solidFill>
                            <a:schemeClr val="bg1"/>
                          </a:solidFill>
                          <a:latin typeface="Arial Narrow" panose="020B0606020202030204" pitchFamily="34" charset="0"/>
                        </a:rPr>
                        <a:t>Endpoint</a:t>
                      </a:r>
                      <a:r>
                        <a:rPr lang="en-US" sz="2000" b="1" dirty="0">
                          <a:solidFill>
                            <a:schemeClr val="bg1"/>
                          </a:solidFill>
                          <a:latin typeface="Arial Narrow" panose="020B0606020202030204" pitchFamily="34" charset="0"/>
                        </a:rPr>
                        <a:t>, n (%)</a:t>
                      </a:r>
                      <a:endParaRPr lang="en-US" sz="2000" dirty="0">
                        <a:solidFill>
                          <a:schemeClr val="bg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rgbClr val="451C6A"/>
                          </a:solidFill>
                          <a:latin typeface="Arial Narrow" panose="020B0606020202030204" pitchFamily="34" charset="0"/>
                        </a:rPr>
                        <a:t>Alirocumab</a:t>
                      </a:r>
                    </a:p>
                    <a:p>
                      <a:pPr algn="ctr">
                        <a:lnSpc>
                          <a:spcPct val="100000"/>
                        </a:lnSpc>
                      </a:pPr>
                      <a:r>
                        <a:rPr lang="en-US" sz="2000" dirty="0">
                          <a:solidFill>
                            <a:srgbClr val="451C6A"/>
                          </a:solidFill>
                          <a:latin typeface="Arial Narrow" panose="020B0606020202030204" pitchFamily="34" charset="0"/>
                        </a:rPr>
                        <a:t>(N=9462)</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D0C9FF"/>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Placebo</a:t>
                      </a:r>
                    </a:p>
                    <a:p>
                      <a:pPr algn="ctr">
                        <a:lnSpc>
                          <a:spcPct val="100000"/>
                        </a:lnSpc>
                      </a:pPr>
                      <a:r>
                        <a:rPr lang="en-US" sz="2000" dirty="0">
                          <a:solidFill>
                            <a:schemeClr val="bg1"/>
                          </a:solidFill>
                          <a:latin typeface="Arial Narrow" panose="020B0606020202030204" pitchFamily="34" charset="0"/>
                        </a:rPr>
                        <a:t>(N=9462)</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HR (95%</a:t>
                      </a:r>
                      <a:r>
                        <a:rPr lang="en-US" sz="2000" baseline="0" dirty="0">
                          <a:solidFill>
                            <a:schemeClr val="bg1"/>
                          </a:solidFill>
                          <a:latin typeface="Arial Narrow" panose="020B0606020202030204" pitchFamily="34" charset="0"/>
                        </a:rPr>
                        <a:t> CI)</a:t>
                      </a:r>
                      <a:endParaRPr lang="en-US" sz="2000" dirty="0">
                        <a:solidFill>
                          <a:schemeClr val="bg1"/>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451C6A"/>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algn="ctr">
                        <a:lnSpc>
                          <a:spcPct val="100000"/>
                        </a:lnSpc>
                      </a:pPr>
                      <a:r>
                        <a:rPr lang="en-US" sz="2000" dirty="0">
                          <a:solidFill>
                            <a:schemeClr val="bg1"/>
                          </a:solidFill>
                          <a:latin typeface="Arial Narrow" panose="020B0606020202030204" pitchFamily="34" charset="0"/>
                        </a:rPr>
                        <a:t>Log-rank P-value</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451C6A"/>
                    </a:solidFill>
                  </a:tcPr>
                </a:tc>
                <a:extLst>
                  <a:ext uri="{0D108BD9-81ED-4DB2-BD59-A6C34878D82A}">
                    <a16:rowId xmlns:a16="http://schemas.microsoft.com/office/drawing/2014/main" val="10000"/>
                  </a:ext>
                </a:extLst>
              </a:tr>
              <a:tr h="480060">
                <a:tc>
                  <a:txBody>
                    <a:bodyPr/>
                    <a:lstStyle/>
                    <a:p>
                      <a:r>
                        <a:rPr lang="en-US" sz="2000" b="1" dirty="0">
                          <a:solidFill>
                            <a:schemeClr val="tx1"/>
                          </a:solidFill>
                          <a:latin typeface="Arial Narrow" panose="020B0606020202030204" pitchFamily="34" charset="0"/>
                        </a:rPr>
                        <a:t>CHD event</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rgbClr val="451C6A"/>
                          </a:solidFill>
                          <a:latin typeface="Arial Narrow" panose="020B0606020202030204" pitchFamily="34" charset="0"/>
                        </a:rPr>
                        <a:t>1199 (12.7)</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lumMod val="75000"/>
                              <a:lumOff val="25000"/>
                            </a:schemeClr>
                          </a:solidFill>
                          <a:latin typeface="Arial Narrow" panose="020B0606020202030204" pitchFamily="34" charset="0"/>
                        </a:rPr>
                        <a:t>1349 (14.3)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0.88 (0.81, 0.95)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0.001</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480060">
                <a:tc>
                  <a:txBody>
                    <a:bodyPr/>
                    <a:lstStyle/>
                    <a:p>
                      <a:r>
                        <a:rPr lang="en-US" sz="2000" b="1" baseline="0" dirty="0">
                          <a:solidFill>
                            <a:schemeClr val="tx1"/>
                          </a:solidFill>
                          <a:latin typeface="Arial Narrow" panose="020B0606020202030204" pitchFamily="34" charset="0"/>
                        </a:rPr>
                        <a:t>Major CHD event</a:t>
                      </a:r>
                      <a:endParaRPr lang="en-US" sz="2000" b="1" dirty="0">
                        <a:solidFill>
                          <a:schemeClr val="tx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rgbClr val="451C6A"/>
                          </a:solidFill>
                          <a:latin typeface="Arial Narrow" panose="020B0606020202030204" pitchFamily="34" charset="0"/>
                        </a:rPr>
                        <a:t>793 (8.4)</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lumMod val="75000"/>
                              <a:lumOff val="25000"/>
                            </a:schemeClr>
                          </a:solidFill>
                          <a:latin typeface="Arial Narrow" panose="020B0606020202030204" pitchFamily="34" charset="0"/>
                        </a:rPr>
                        <a:t>899 (9.5)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0.88 (0.80, 0.96)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0.006</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480060">
                <a:tc>
                  <a:txBody>
                    <a:bodyPr/>
                    <a:lstStyle/>
                    <a:p>
                      <a:r>
                        <a:rPr lang="en-US" sz="2000" b="1" baseline="0" dirty="0">
                          <a:solidFill>
                            <a:schemeClr val="tx1"/>
                          </a:solidFill>
                          <a:latin typeface="Arial Narrow" panose="020B0606020202030204" pitchFamily="34" charset="0"/>
                        </a:rPr>
                        <a:t>CV event</a:t>
                      </a:r>
                      <a:endParaRPr lang="en-US" sz="2000" b="1" dirty="0">
                        <a:solidFill>
                          <a:schemeClr val="tx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rgbClr val="451C6A"/>
                          </a:solidFill>
                          <a:latin typeface="Arial Narrow" panose="020B0606020202030204" pitchFamily="34" charset="0"/>
                        </a:rPr>
                        <a:t>1301 (13.7)</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lumMod val="75000"/>
                              <a:lumOff val="25000"/>
                            </a:schemeClr>
                          </a:solidFill>
                          <a:latin typeface="Arial Narrow" panose="020B0606020202030204" pitchFamily="34" charset="0"/>
                        </a:rPr>
                        <a:t>1474 (15.6)</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0.87 (0.81, 0.94)</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0.0003</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80060">
                <a:tc>
                  <a:txBody>
                    <a:bodyPr/>
                    <a:lstStyle/>
                    <a:p>
                      <a:r>
                        <a:rPr lang="en-US" sz="2000" b="1" baseline="0" dirty="0">
                          <a:solidFill>
                            <a:schemeClr val="tx1"/>
                          </a:solidFill>
                          <a:latin typeface="Arial Narrow" panose="020B0606020202030204" pitchFamily="34" charset="0"/>
                        </a:rPr>
                        <a:t>Death, MI, ischemic stroke</a:t>
                      </a:r>
                      <a:endParaRPr lang="en-US" sz="2000" b="1" dirty="0">
                        <a:solidFill>
                          <a:schemeClr val="tx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rgbClr val="451C6A"/>
                          </a:solidFill>
                          <a:latin typeface="Arial Narrow" panose="020B0606020202030204" pitchFamily="34" charset="0"/>
                        </a:rPr>
                        <a:t>973 (10.3)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lumMod val="75000"/>
                              <a:lumOff val="25000"/>
                            </a:schemeClr>
                          </a:solidFill>
                          <a:latin typeface="Arial Narrow" panose="020B0606020202030204" pitchFamily="34" charset="0"/>
                        </a:rPr>
                        <a:t>1126 (11.9)</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0.86 (0.79, 0.93)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0.0003</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480060">
                <a:tc>
                  <a:txBody>
                    <a:bodyPr/>
                    <a:lstStyle/>
                    <a:p>
                      <a:r>
                        <a:rPr lang="en-US" sz="2000" dirty="0">
                          <a:solidFill>
                            <a:schemeClr val="tx1"/>
                          </a:solidFill>
                          <a:latin typeface="Arial Narrow" panose="020B0606020202030204" pitchFamily="34" charset="0"/>
                        </a:rPr>
                        <a:t>CHD death</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1" dirty="0">
                          <a:solidFill>
                            <a:srgbClr val="451C6A"/>
                          </a:solidFill>
                          <a:latin typeface="Arial Narrow" panose="020B0606020202030204" pitchFamily="34" charset="0"/>
                        </a:rPr>
                        <a:t>205</a:t>
                      </a:r>
                      <a:r>
                        <a:rPr lang="en-US" sz="1800" b="1" baseline="0" dirty="0">
                          <a:solidFill>
                            <a:srgbClr val="451C6A"/>
                          </a:solidFill>
                          <a:latin typeface="Arial Narrow" panose="020B0606020202030204" pitchFamily="34" charset="0"/>
                        </a:rPr>
                        <a:t> (2.2)</a:t>
                      </a:r>
                      <a:endParaRPr lang="en-US" sz="1800" b="1" dirty="0">
                        <a:solidFill>
                          <a:srgbClr val="451C6A"/>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1" dirty="0">
                          <a:solidFill>
                            <a:schemeClr val="tx1">
                              <a:lumMod val="75000"/>
                              <a:lumOff val="25000"/>
                            </a:schemeClr>
                          </a:solidFill>
                          <a:latin typeface="Arial Narrow" panose="020B0606020202030204" pitchFamily="34" charset="0"/>
                        </a:rPr>
                        <a:t>222 (2.3)</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dirty="0">
                          <a:solidFill>
                            <a:schemeClr val="tx1"/>
                          </a:solidFill>
                          <a:latin typeface="Arial Narrow" panose="020B0606020202030204" pitchFamily="34" charset="0"/>
                        </a:rPr>
                        <a:t>0.92 (0.76, 1.11)</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dirty="0">
                          <a:solidFill>
                            <a:schemeClr val="tx1"/>
                          </a:solidFill>
                          <a:latin typeface="Arial Narrow" panose="020B0606020202030204" pitchFamily="34" charset="0"/>
                        </a:rPr>
                        <a:t>0.38</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extLst>
                  <a:ext uri="{0D108BD9-81ED-4DB2-BD59-A6C34878D82A}">
                    <a16:rowId xmlns:a16="http://schemas.microsoft.com/office/drawing/2014/main" val="10005"/>
                  </a:ext>
                </a:extLst>
              </a:tr>
              <a:tr h="480060">
                <a:tc>
                  <a:txBody>
                    <a:bodyPr/>
                    <a:lstStyle/>
                    <a:p>
                      <a:r>
                        <a:rPr lang="en-US" sz="2000" b="0" dirty="0">
                          <a:solidFill>
                            <a:schemeClr val="tx1"/>
                          </a:solidFill>
                          <a:latin typeface="Arial Narrow" panose="020B0606020202030204" pitchFamily="34" charset="0"/>
                        </a:rPr>
                        <a:t>CV death</a:t>
                      </a: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1" i="0" dirty="0">
                          <a:solidFill>
                            <a:srgbClr val="451C6A"/>
                          </a:solidFill>
                          <a:latin typeface="Arial Narrow" panose="020B0606020202030204" pitchFamily="34" charset="0"/>
                        </a:rPr>
                        <a:t>240 (2.5)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1" i="0" dirty="0">
                          <a:solidFill>
                            <a:schemeClr val="tx1">
                              <a:lumMod val="75000"/>
                              <a:lumOff val="25000"/>
                            </a:schemeClr>
                          </a:solidFill>
                          <a:latin typeface="Arial Narrow" panose="020B0606020202030204" pitchFamily="34" charset="0"/>
                        </a:rPr>
                        <a:t>271 (2.9)</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0" i="0" dirty="0">
                          <a:solidFill>
                            <a:schemeClr val="tx1"/>
                          </a:solidFill>
                          <a:latin typeface="Arial Narrow" panose="020B0606020202030204" pitchFamily="34" charset="0"/>
                        </a:rPr>
                        <a:t>0.88 (0.74, 1.05)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tc>
                  <a:txBody>
                    <a:bodyPr/>
                    <a:lstStyle/>
                    <a:p>
                      <a:pPr algn="ctr"/>
                      <a:r>
                        <a:rPr lang="en-US" sz="1800" b="0" i="0" dirty="0">
                          <a:solidFill>
                            <a:schemeClr val="tx1"/>
                          </a:solidFill>
                          <a:latin typeface="Arial Narrow" panose="020B0606020202030204" pitchFamily="34" charset="0"/>
                        </a:rPr>
                        <a:t>0.15</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E0E1FF"/>
                    </a:solidFill>
                  </a:tcPr>
                </a:tc>
                <a:extLst>
                  <a:ext uri="{0D108BD9-81ED-4DB2-BD59-A6C34878D82A}">
                    <a16:rowId xmlns:a16="http://schemas.microsoft.com/office/drawing/2014/main" val="3579482816"/>
                  </a:ext>
                </a:extLst>
              </a:tr>
              <a:tr h="480060">
                <a:tc>
                  <a:txBody>
                    <a:bodyPr/>
                    <a:lstStyle/>
                    <a:p>
                      <a:r>
                        <a:rPr lang="en-US" sz="2000" b="1" baseline="0" dirty="0">
                          <a:solidFill>
                            <a:schemeClr val="tx1"/>
                          </a:solidFill>
                          <a:latin typeface="Arial Narrow" panose="020B0606020202030204" pitchFamily="34" charset="0"/>
                        </a:rPr>
                        <a:t>All-cause death</a:t>
                      </a:r>
                      <a:endParaRPr lang="en-US" sz="2000" b="1" dirty="0">
                        <a:solidFill>
                          <a:schemeClr val="tx1"/>
                        </a:solidFill>
                        <a:latin typeface="Arial Narrow" panose="020B0606020202030204" pitchFamily="34" charset="0"/>
                      </a:endParaRPr>
                    </a:p>
                  </a:txBody>
                  <a:tcPr marL="68580" marR="68580" marT="34290" marB="34290" anchor="ctr">
                    <a:lnL w="28575"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rgbClr val="451C6A"/>
                          </a:solidFill>
                          <a:latin typeface="Arial Narrow" panose="020B0606020202030204" pitchFamily="34" charset="0"/>
                        </a:rPr>
                        <a:t>334 (3.5)</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lumMod val="75000"/>
                              <a:lumOff val="25000"/>
                            </a:schemeClr>
                          </a:solidFill>
                          <a:latin typeface="Arial Narrow" panose="020B0606020202030204" pitchFamily="34" charset="0"/>
                        </a:rPr>
                        <a:t>392</a:t>
                      </a:r>
                      <a:r>
                        <a:rPr lang="en-US" sz="1800" b="1" baseline="0" dirty="0">
                          <a:solidFill>
                            <a:schemeClr val="tx1">
                              <a:lumMod val="75000"/>
                              <a:lumOff val="25000"/>
                            </a:schemeClr>
                          </a:solidFill>
                          <a:latin typeface="Arial Narrow" panose="020B0606020202030204" pitchFamily="34" charset="0"/>
                        </a:rPr>
                        <a:t> (4.1)</a:t>
                      </a:r>
                      <a:endParaRPr lang="en-US" sz="1800" b="1" dirty="0">
                        <a:solidFill>
                          <a:schemeClr val="tx1">
                            <a:lumMod val="75000"/>
                            <a:lumOff val="25000"/>
                          </a:schemeClr>
                        </a:solidFill>
                        <a:latin typeface="Arial Narrow" panose="020B0606020202030204" pitchFamily="34" charset="0"/>
                      </a:endParaRP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0.85 (0.73, 0.98)</a:t>
                      </a:r>
                    </a:p>
                  </a:txBody>
                  <a:tcPr marL="68580" marR="68580" marT="34290" marB="3429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800" b="1" dirty="0">
                          <a:solidFill>
                            <a:schemeClr val="tx1"/>
                          </a:solidFill>
                          <a:latin typeface="Arial Narrow" panose="020B0606020202030204" pitchFamily="34" charset="0"/>
                        </a:rPr>
                        <a:t>0.026*</a:t>
                      </a:r>
                    </a:p>
                  </a:txBody>
                  <a:tcPr marL="68580" marR="68580" marT="34290" marB="34290" anchor="ctr">
                    <a:lnL w="12700" cap="flat" cmpd="sng" algn="ctr">
                      <a:solidFill>
                        <a:scrgbClr r="0" g="0" b="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978643355"/>
                  </a:ext>
                </a:extLst>
              </a:tr>
            </a:tbl>
          </a:graphicData>
        </a:graphic>
      </p:graphicFrame>
      <p:sp>
        <p:nvSpPr>
          <p:cNvPr id="8" name="Rectangle 7">
            <a:extLst>
              <a:ext uri="{FF2B5EF4-FFF2-40B4-BE49-F238E27FC236}">
                <a16:creationId xmlns:a16="http://schemas.microsoft.com/office/drawing/2014/main" id="{58B1B891-2F85-4565-AB52-DCC81228A452}"/>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
        <p:nvSpPr>
          <p:cNvPr id="9" name="Rectangle 8">
            <a:extLst>
              <a:ext uri="{FF2B5EF4-FFF2-40B4-BE49-F238E27FC236}">
                <a16:creationId xmlns:a16="http://schemas.microsoft.com/office/drawing/2014/main" id="{7318971F-710F-468A-B3F0-55E5F0575C6A}"/>
              </a:ext>
            </a:extLst>
          </p:cNvPr>
          <p:cNvSpPr/>
          <p:nvPr/>
        </p:nvSpPr>
        <p:spPr>
          <a:xfrm>
            <a:off x="102930" y="5823729"/>
            <a:ext cx="1218603" cy="276999"/>
          </a:xfrm>
          <a:prstGeom prst="rect">
            <a:avLst/>
          </a:prstGeom>
        </p:spPr>
        <p:txBody>
          <a:bodyPr wrap="none">
            <a:spAutoFit/>
          </a:bodyPr>
          <a:lstStyle/>
          <a:p>
            <a:r>
              <a:rPr lang="en-US" sz="1200" b="1" dirty="0">
                <a:solidFill>
                  <a:srgbClr val="000000"/>
                </a:solidFill>
                <a:latin typeface="Arial Narrow" panose="020B0606020202030204" pitchFamily="34" charset="0"/>
                <a:ea typeface="Times New Roman" panose="02020603050405020304" pitchFamily="18" charset="0"/>
                <a:cs typeface="Times New Roman" panose="02020603050405020304" pitchFamily="18" charset="0"/>
              </a:rPr>
              <a:t>*Nominal P-value</a:t>
            </a:r>
            <a:endParaRPr lang="en-US" sz="900" b="1" dirty="0">
              <a:effectLst/>
              <a:latin typeface="Arial Narrow" panose="020B0606020202030204" pitchFamily="34" charset="0"/>
              <a:ea typeface="Calibri" panose="020F0502020204030204" pitchFamily="34" charset="0"/>
            </a:endParaRPr>
          </a:p>
        </p:txBody>
      </p:sp>
    </p:spTree>
    <p:extLst>
      <p:ext uri="{BB962C8B-B14F-4D97-AF65-F5344CB8AC3E}">
        <p14:creationId xmlns:p14="http://schemas.microsoft.com/office/powerpoint/2010/main" val="616914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5769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23829"/>
            <a:ext cx="8655302"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ODYSSEY Outcomes </a:t>
            </a:r>
            <a:endPar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lvl="0" algn="ctr" defTabSz="342991">
              <a:defRPr/>
            </a:pPr>
            <a:r>
              <a:rPr lang="en-CA" sz="3200" b="1" dirty="0">
                <a:solidFill>
                  <a:prstClr val="white"/>
                </a:solidFill>
                <a:latin typeface="Arial Narrow" panose="020B0606020202030204" pitchFamily="34" charset="0"/>
              </a:rPr>
              <a:t>Primary Efficacy in Main Prespecified Subgroups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6" name="Rectangle 35">
            <a:extLst>
              <a:ext uri="{FF2B5EF4-FFF2-40B4-BE49-F238E27FC236}">
                <a16:creationId xmlns:a16="http://schemas.microsoft.com/office/drawing/2014/main" id="{3696533A-44CB-4AAB-A265-A1997D9028E2}"/>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
        <p:nvSpPr>
          <p:cNvPr id="40" name="TextBox 39">
            <a:extLst>
              <a:ext uri="{FF2B5EF4-FFF2-40B4-BE49-F238E27FC236}">
                <a16:creationId xmlns:a16="http://schemas.microsoft.com/office/drawing/2014/main" id="{1E33CD89-E2C6-499B-BDE7-F2287A135F83}"/>
              </a:ext>
            </a:extLst>
          </p:cNvPr>
          <p:cNvSpPr txBox="1"/>
          <p:nvPr/>
        </p:nvSpPr>
        <p:spPr>
          <a:xfrm>
            <a:off x="8039100" y="2910255"/>
            <a:ext cx="952500" cy="392411"/>
          </a:xfrm>
          <a:prstGeom prst="rect">
            <a:avLst/>
          </a:prstGeom>
          <a:noFill/>
        </p:spPr>
        <p:txBody>
          <a:bodyPr wrap="square" lIns="91436" tIns="45718" rIns="91436" bIns="45718" rtlCol="0">
            <a:spAutoFit/>
          </a:bodyPr>
          <a:lstStyle/>
          <a:p>
            <a:pPr defTabSz="914355"/>
            <a:r>
              <a:rPr lang="en-US" sz="975" dirty="0">
                <a:solidFill>
                  <a:prstClr val="black"/>
                </a:solidFill>
                <a:latin typeface="Arial Narrow" panose="020B0606020202030204" pitchFamily="34" charset="0"/>
              </a:rPr>
              <a:t>*P-values for interaction</a:t>
            </a:r>
          </a:p>
        </p:txBody>
      </p:sp>
      <p:pic>
        <p:nvPicPr>
          <p:cNvPr id="2" name="Picture 1">
            <a:extLst>
              <a:ext uri="{FF2B5EF4-FFF2-40B4-BE49-F238E27FC236}">
                <a16:creationId xmlns:a16="http://schemas.microsoft.com/office/drawing/2014/main" id="{6FF8FD71-F48B-4FC8-AF46-0613A06AEB2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8090" y="1277529"/>
            <a:ext cx="7968163" cy="4840644"/>
          </a:xfrm>
          <a:prstGeom prst="rect">
            <a:avLst/>
          </a:prstGeom>
        </p:spPr>
      </p:pic>
    </p:spTree>
    <p:extLst>
      <p:ext uri="{BB962C8B-B14F-4D97-AF65-F5344CB8AC3E}">
        <p14:creationId xmlns:p14="http://schemas.microsoft.com/office/powerpoint/2010/main" val="214026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Accreditation Statement</a:t>
            </a:r>
          </a:p>
        </p:txBody>
      </p:sp>
      <p:sp>
        <p:nvSpPr>
          <p:cNvPr id="8" name="Content Placeholder 2">
            <a:extLst>
              <a:ext uri="{FF2B5EF4-FFF2-40B4-BE49-F238E27FC236}">
                <a16:creationId xmlns:a16="http://schemas.microsoft.com/office/drawing/2014/main" id="{32C07D42-C399-40E2-8255-B137B8A25F07}"/>
              </a:ext>
            </a:extLst>
          </p:cNvPr>
          <p:cNvSpPr txBox="1">
            <a:spLocks/>
          </p:cNvSpPr>
          <p:nvPr/>
        </p:nvSpPr>
        <p:spPr>
          <a:xfrm>
            <a:off x="1294804" y="2148906"/>
            <a:ext cx="7849196"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pPr>
            <a:r>
              <a:rPr lang="en-CA" sz="3200" b="1" dirty="0">
                <a:solidFill>
                  <a:srgbClr val="000000"/>
                </a:solidFill>
                <a:latin typeface="Arial Narrow" panose="020B0606020202030204" pitchFamily="34" charset="0"/>
                <a:ea typeface="Calibri"/>
                <a:cs typeface="Lato"/>
              </a:rPr>
              <a:t>This one-credit-per-hour Group Learning program has been certified by the College of Family Physicians of Canada and the Provincial Chapter for up to </a:t>
            </a:r>
            <a:r>
              <a:rPr lang="en-CA" sz="3200" b="1" dirty="0">
                <a:solidFill>
                  <a:srgbClr val="6B4487"/>
                </a:solidFill>
                <a:latin typeface="Arial Narrow" panose="020B0606020202030204" pitchFamily="34" charset="0"/>
                <a:ea typeface="Calibri"/>
                <a:cs typeface="Lato"/>
              </a:rPr>
              <a:t>X</a:t>
            </a:r>
            <a:r>
              <a:rPr lang="en-CA" sz="3200" b="1" dirty="0">
                <a:solidFill>
                  <a:srgbClr val="0A5C7E"/>
                </a:solidFill>
                <a:latin typeface="Arial Narrow" panose="020B0606020202030204" pitchFamily="34" charset="0"/>
                <a:ea typeface="Calibri"/>
                <a:cs typeface="Lato"/>
              </a:rPr>
              <a:t> </a:t>
            </a:r>
            <a:r>
              <a:rPr lang="en-CA" sz="3200" b="1" dirty="0" err="1">
                <a:solidFill>
                  <a:srgbClr val="000000"/>
                </a:solidFill>
                <a:latin typeface="Arial Narrow" panose="020B0606020202030204" pitchFamily="34" charset="0"/>
                <a:ea typeface="Calibri"/>
                <a:cs typeface="Lato"/>
              </a:rPr>
              <a:t>Mainpro</a:t>
            </a:r>
            <a:r>
              <a:rPr lang="en-CA" sz="3200" b="1" dirty="0">
                <a:solidFill>
                  <a:srgbClr val="000000"/>
                </a:solidFill>
                <a:latin typeface="Arial Narrow" panose="020B0606020202030204" pitchFamily="34" charset="0"/>
                <a:ea typeface="Calibri"/>
                <a:cs typeface="Lato"/>
              </a:rPr>
              <a:t>+ credits.</a:t>
            </a:r>
            <a:endParaRPr lang="en-CA" sz="3200" b="1" dirty="0">
              <a:solidFill>
                <a:prstClr val="black"/>
              </a:solidFill>
              <a:latin typeface="Arial Narrow" panose="020B0606020202030204" pitchFamily="34" charset="0"/>
              <a:cs typeface="Lato"/>
            </a:endParaRPr>
          </a:p>
        </p:txBody>
      </p:sp>
    </p:spTree>
    <p:extLst>
      <p:ext uri="{BB962C8B-B14F-4D97-AF65-F5344CB8AC3E}">
        <p14:creationId xmlns:p14="http://schemas.microsoft.com/office/powerpoint/2010/main" val="3299950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3824" y="101104"/>
            <a:ext cx="9130176" cy="1015663"/>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ODYSSEY Outcomes </a:t>
            </a:r>
          </a:p>
          <a:p>
            <a:pPr lvl="0" algn="ctr" defTabSz="342991">
              <a:defRPr/>
            </a:pPr>
            <a:r>
              <a:rPr lang="en-CA" sz="2400" b="1" dirty="0">
                <a:solidFill>
                  <a:prstClr val="white"/>
                </a:solidFill>
                <a:latin typeface="Arial Narrow" panose="020B0606020202030204" pitchFamily="34" charset="0"/>
              </a:rPr>
              <a:t>Post Hoc Analysis: All-Cause Death by Baseline LDL-C Subgroups </a:t>
            </a:r>
            <a:endPar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Box 51">
            <a:extLst>
              <a:ext uri="{FF2B5EF4-FFF2-40B4-BE49-F238E27FC236}">
                <a16:creationId xmlns:a16="http://schemas.microsoft.com/office/drawing/2014/main" id="{F33A3682-4279-43EC-8404-549E7C245B37}"/>
              </a:ext>
            </a:extLst>
          </p:cNvPr>
          <p:cNvSpPr txBox="1"/>
          <p:nvPr/>
        </p:nvSpPr>
        <p:spPr>
          <a:xfrm>
            <a:off x="0" y="5739150"/>
            <a:ext cx="2286000" cy="438578"/>
          </a:xfrm>
          <a:prstGeom prst="rect">
            <a:avLst/>
          </a:prstGeom>
          <a:noFill/>
        </p:spPr>
        <p:txBody>
          <a:bodyPr wrap="square" lIns="91436" tIns="45718" rIns="91436" bIns="45718" rtlCol="0">
            <a:spAutoFit/>
          </a:body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Arial Narrow" panose="020B0606020202030204" pitchFamily="34" charset="0"/>
              </a:rPr>
              <a:t>*Based on cumulative incidence</a:t>
            </a:r>
          </a:p>
          <a:p>
            <a:pPr marL="0" marR="0" lvl="0" indent="0" defTabSz="914355" eaLnBrk="1" fontAlgn="auto" latinLnBrk="0" hangingPunct="1">
              <a:lnSpc>
                <a:spcPct val="100000"/>
              </a:lnSpc>
              <a:spcBef>
                <a:spcPts val="0"/>
              </a:spcBef>
              <a:spcAft>
                <a:spcPts val="0"/>
              </a:spcAft>
              <a:buClrTx/>
              <a:buSzTx/>
              <a:buFontTx/>
              <a:buNone/>
              <a:tabLst/>
              <a:defRPr/>
            </a:pPr>
            <a:r>
              <a:rPr lang="en-CA" sz="1125" kern="0" dirty="0">
                <a:solidFill>
                  <a:prstClr val="black"/>
                </a:solidFill>
                <a:latin typeface="Arial Narrow" panose="020B0606020202030204" pitchFamily="34" charset="0"/>
              </a:rPr>
              <a:t>A</a:t>
            </a:r>
            <a:r>
              <a:rPr lang="en-US" sz="1125" kern="0" dirty="0">
                <a:solidFill>
                  <a:prstClr val="black"/>
                </a:solidFill>
                <a:latin typeface="Arial Narrow" panose="020B0606020202030204" pitchFamily="34" charset="0"/>
              </a:rPr>
              <a:t>RR = Absolute Risk Reduction</a:t>
            </a:r>
            <a:endParaRPr kumimoji="0" lang="en-US" sz="1125"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57" name="Rectangle 56">
            <a:extLst>
              <a:ext uri="{FF2B5EF4-FFF2-40B4-BE49-F238E27FC236}">
                <a16:creationId xmlns:a16="http://schemas.microsoft.com/office/drawing/2014/main" id="{4D7949C5-F482-479D-8C41-C9FBA7F90D56}"/>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GB" sz="900" dirty="0">
                <a:solidFill>
                  <a:schemeClr val="bg1"/>
                </a:solidFill>
                <a:latin typeface="Arial Narrow" panose="020B0606020202030204" pitchFamily="34" charset="0"/>
              </a:rPr>
              <a:t>Steg G. et al; </a:t>
            </a:r>
            <a:r>
              <a:rPr lang="en-CA" sz="900" dirty="0">
                <a:solidFill>
                  <a:schemeClr val="bg1"/>
                </a:solidFill>
                <a:latin typeface="Arial Narrow" panose="020B0606020202030204" pitchFamily="34" charset="0"/>
              </a:rPr>
              <a:t>On behalf of the ODYSSEY OUTCOMES Investigators and Committees - American College of Cardiology – 67th Scientific Sessions - March 10, 2018</a:t>
            </a:r>
          </a:p>
        </p:txBody>
      </p:sp>
      <p:sp>
        <p:nvSpPr>
          <p:cNvPr id="29" name="TextBox 28">
            <a:extLst>
              <a:ext uri="{FF2B5EF4-FFF2-40B4-BE49-F238E27FC236}">
                <a16:creationId xmlns:a16="http://schemas.microsoft.com/office/drawing/2014/main" id="{10D39CCB-B4DF-43F8-A7A5-2C742B0206A6}"/>
              </a:ext>
            </a:extLst>
          </p:cNvPr>
          <p:cNvSpPr txBox="1"/>
          <p:nvPr/>
        </p:nvSpPr>
        <p:spPr>
          <a:xfrm>
            <a:off x="1686541" y="2604977"/>
            <a:ext cx="988828" cy="276999"/>
          </a:xfrm>
          <a:prstGeom prst="rect">
            <a:avLst/>
          </a:prstGeom>
          <a:noFill/>
        </p:spPr>
        <p:txBody>
          <a:bodyPr wrap="square" rtlCol="0">
            <a:spAutoFit/>
          </a:bodyPr>
          <a:lstStyle/>
          <a:p>
            <a:r>
              <a:rPr lang="en-CA" sz="1200" b="1" dirty="0">
                <a:solidFill>
                  <a:schemeClr val="tx1">
                    <a:lumMod val="75000"/>
                    <a:lumOff val="25000"/>
                  </a:schemeClr>
                </a:solidFill>
                <a:latin typeface="Arial Narrow" panose="020B0606020202030204" pitchFamily="34" charset="0"/>
              </a:rPr>
              <a:t>2.0 mmol/L</a:t>
            </a:r>
            <a:endParaRPr lang="en-US" sz="1200" b="1" dirty="0">
              <a:solidFill>
                <a:schemeClr val="tx1">
                  <a:lumMod val="75000"/>
                  <a:lumOff val="25000"/>
                </a:schemeClr>
              </a:solidFill>
              <a:latin typeface="Arial Narrow" panose="020B0606020202030204" pitchFamily="34" charset="0"/>
            </a:endParaRPr>
          </a:p>
        </p:txBody>
      </p:sp>
      <p:sp>
        <p:nvSpPr>
          <p:cNvPr id="30" name="TextBox 29">
            <a:extLst>
              <a:ext uri="{FF2B5EF4-FFF2-40B4-BE49-F238E27FC236}">
                <a16:creationId xmlns:a16="http://schemas.microsoft.com/office/drawing/2014/main" id="{BE6CF89E-894C-4764-ADAE-47EA1A278B24}"/>
              </a:ext>
            </a:extLst>
          </p:cNvPr>
          <p:cNvSpPr txBox="1"/>
          <p:nvPr/>
        </p:nvSpPr>
        <p:spPr>
          <a:xfrm>
            <a:off x="4033682" y="2604977"/>
            <a:ext cx="1940431" cy="276999"/>
          </a:xfrm>
          <a:prstGeom prst="rect">
            <a:avLst/>
          </a:prstGeom>
          <a:noFill/>
        </p:spPr>
        <p:txBody>
          <a:bodyPr wrap="square" rtlCol="0">
            <a:spAutoFit/>
          </a:bodyPr>
          <a:lstStyle/>
          <a:p>
            <a:pPr algn="ctr" defTabSz="914355"/>
            <a:r>
              <a:rPr lang="en-US" sz="1200" b="1" dirty="0">
                <a:solidFill>
                  <a:schemeClr val="tx1">
                    <a:lumMod val="75000"/>
                    <a:lumOff val="25000"/>
                  </a:schemeClr>
                </a:solidFill>
                <a:latin typeface="Arial Narrow" panose="020B0606020202030204" pitchFamily="34" charset="0"/>
              </a:rPr>
              <a:t>2.0 to &lt; 2.6 mmol/L</a:t>
            </a:r>
          </a:p>
        </p:txBody>
      </p:sp>
      <p:sp>
        <p:nvSpPr>
          <p:cNvPr id="31" name="TextBox 29">
            <a:extLst>
              <a:ext uri="{FF2B5EF4-FFF2-40B4-BE49-F238E27FC236}">
                <a16:creationId xmlns:a16="http://schemas.microsoft.com/office/drawing/2014/main" id="{2F0DAF32-5AFF-47EC-A7D1-5F91FEBC9C14}"/>
              </a:ext>
            </a:extLst>
          </p:cNvPr>
          <p:cNvSpPr txBox="1"/>
          <p:nvPr/>
        </p:nvSpPr>
        <p:spPr>
          <a:xfrm>
            <a:off x="6693367" y="2604976"/>
            <a:ext cx="1940431" cy="276999"/>
          </a:xfrm>
          <a:prstGeom prst="rect">
            <a:avLst/>
          </a:prstGeom>
          <a:noFill/>
        </p:spPr>
        <p:txBody>
          <a:bodyPr wrap="square" rtlCol="0">
            <a:spAutoFit/>
          </a:bodyPr>
          <a:lstStyle/>
          <a:p>
            <a:pPr algn="ctr" defTabSz="914355"/>
            <a:r>
              <a:rPr lang="en-US" sz="1200" b="1" dirty="0">
                <a:solidFill>
                  <a:schemeClr val="tx1">
                    <a:lumMod val="75000"/>
                    <a:lumOff val="25000"/>
                  </a:schemeClr>
                </a:solidFill>
                <a:latin typeface="Arial Narrow" panose="020B0606020202030204" pitchFamily="34" charset="0"/>
              </a:rPr>
              <a:t>≥ 2.6 mmol/L</a:t>
            </a:r>
          </a:p>
        </p:txBody>
      </p:sp>
      <p:sp>
        <p:nvSpPr>
          <p:cNvPr id="32" name="TextBox 31">
            <a:extLst>
              <a:ext uri="{FF2B5EF4-FFF2-40B4-BE49-F238E27FC236}">
                <a16:creationId xmlns:a16="http://schemas.microsoft.com/office/drawing/2014/main" id="{CCFDF7DF-6595-49B0-AD7E-4BEF47B60FD9}"/>
              </a:ext>
            </a:extLst>
          </p:cNvPr>
          <p:cNvSpPr txBox="1"/>
          <p:nvPr/>
        </p:nvSpPr>
        <p:spPr>
          <a:xfrm>
            <a:off x="6815636" y="2855675"/>
            <a:ext cx="1673579" cy="461661"/>
          </a:xfrm>
          <a:prstGeom prst="rect">
            <a:avLst/>
          </a:prstGeom>
          <a:noFill/>
        </p:spPr>
        <p:txBody>
          <a:bodyPr wrap="square" lIns="91436" tIns="45718" rIns="91436" bIns="45718" rtlCol="0">
            <a:spAutoFit/>
          </a:bodyPr>
          <a:lstStyle/>
          <a:p>
            <a:pPr algn="ctr" defTabSz="914355"/>
            <a:r>
              <a:rPr lang="en-US" sz="1200" b="1" dirty="0">
                <a:solidFill>
                  <a:schemeClr val="tx1">
                    <a:lumMod val="65000"/>
                    <a:lumOff val="35000"/>
                  </a:schemeClr>
                </a:solidFill>
                <a:latin typeface="Arial Narrow" panose="020B0606020202030204" pitchFamily="34" charset="0"/>
              </a:rPr>
              <a:t>HR 0.71 </a:t>
            </a:r>
            <a:br>
              <a:rPr lang="en-US" sz="1200" b="1" dirty="0">
                <a:solidFill>
                  <a:schemeClr val="tx1">
                    <a:lumMod val="65000"/>
                    <a:lumOff val="35000"/>
                  </a:schemeClr>
                </a:solidFill>
                <a:latin typeface="Arial Narrow" panose="020B0606020202030204" pitchFamily="34" charset="0"/>
              </a:rPr>
            </a:br>
            <a:r>
              <a:rPr lang="en-US" sz="1200" b="1" dirty="0">
                <a:solidFill>
                  <a:schemeClr val="tx1">
                    <a:lumMod val="65000"/>
                    <a:lumOff val="35000"/>
                  </a:schemeClr>
                </a:solidFill>
                <a:latin typeface="Arial Narrow" panose="020B0606020202030204" pitchFamily="34" charset="0"/>
              </a:rPr>
              <a:t>(95% CI </a:t>
            </a:r>
            <a:r>
              <a:rPr lang="en-GB" sz="1200" b="1" dirty="0">
                <a:solidFill>
                  <a:schemeClr val="tx1">
                    <a:lumMod val="65000"/>
                    <a:lumOff val="35000"/>
                  </a:schemeClr>
                </a:solidFill>
                <a:latin typeface="Arial Narrow" panose="020B0606020202030204" pitchFamily="34" charset="0"/>
              </a:rPr>
              <a:t>0.56, 0.90</a:t>
            </a:r>
            <a:r>
              <a:rPr lang="en-US" sz="1200" b="1" dirty="0">
                <a:solidFill>
                  <a:schemeClr val="tx1">
                    <a:lumMod val="65000"/>
                    <a:lumOff val="35000"/>
                  </a:schemeClr>
                </a:solidFill>
                <a:latin typeface="Arial Narrow" panose="020B0606020202030204" pitchFamily="34" charset="0"/>
              </a:rPr>
              <a:t>)</a:t>
            </a:r>
          </a:p>
        </p:txBody>
      </p:sp>
      <p:sp>
        <p:nvSpPr>
          <p:cNvPr id="33" name="TextBox 32">
            <a:extLst>
              <a:ext uri="{FF2B5EF4-FFF2-40B4-BE49-F238E27FC236}">
                <a16:creationId xmlns:a16="http://schemas.microsoft.com/office/drawing/2014/main" id="{BB61BD2C-3E17-4127-A9EB-138F198CC0F9}"/>
              </a:ext>
            </a:extLst>
          </p:cNvPr>
          <p:cNvSpPr txBox="1"/>
          <p:nvPr/>
        </p:nvSpPr>
        <p:spPr>
          <a:xfrm>
            <a:off x="1186055" y="2835029"/>
            <a:ext cx="1828793" cy="461661"/>
          </a:xfrm>
          <a:prstGeom prst="rect">
            <a:avLst/>
          </a:prstGeom>
          <a:noFill/>
        </p:spPr>
        <p:txBody>
          <a:bodyPr wrap="square" lIns="91436" tIns="45718" rIns="91436" bIns="45718" rtlCol="0">
            <a:spAutoFit/>
          </a:bodyPr>
          <a:lstStyle/>
          <a:p>
            <a:pPr algn="ctr" defTabSz="914355"/>
            <a:r>
              <a:rPr lang="en-US" sz="1200" b="1" dirty="0">
                <a:solidFill>
                  <a:schemeClr val="tx1">
                    <a:lumMod val="65000"/>
                    <a:lumOff val="35000"/>
                  </a:schemeClr>
                </a:solidFill>
                <a:latin typeface="Arial Narrow" panose="020B0606020202030204" pitchFamily="34" charset="0"/>
              </a:rPr>
              <a:t>HR 0.89 </a:t>
            </a:r>
            <a:br>
              <a:rPr lang="en-US" sz="1200" b="1" dirty="0">
                <a:solidFill>
                  <a:schemeClr val="tx1">
                    <a:lumMod val="65000"/>
                    <a:lumOff val="35000"/>
                  </a:schemeClr>
                </a:solidFill>
                <a:latin typeface="Arial Narrow" panose="020B0606020202030204" pitchFamily="34" charset="0"/>
              </a:rPr>
            </a:br>
            <a:r>
              <a:rPr lang="en-US" sz="1200" b="1" dirty="0">
                <a:solidFill>
                  <a:schemeClr val="tx1">
                    <a:lumMod val="65000"/>
                    <a:lumOff val="35000"/>
                  </a:schemeClr>
                </a:solidFill>
                <a:latin typeface="Arial Narrow" panose="020B0606020202030204" pitchFamily="34" charset="0"/>
              </a:rPr>
              <a:t>(95% CI </a:t>
            </a:r>
            <a:r>
              <a:rPr lang="en-GB" sz="1200" b="1" dirty="0">
                <a:solidFill>
                  <a:schemeClr val="tx1">
                    <a:lumMod val="65000"/>
                    <a:lumOff val="35000"/>
                  </a:schemeClr>
                </a:solidFill>
                <a:latin typeface="Arial Narrow" panose="020B0606020202030204" pitchFamily="34" charset="0"/>
              </a:rPr>
              <a:t>0.69, 1.14)</a:t>
            </a:r>
            <a:endParaRPr lang="en-US" sz="1200" b="1" dirty="0">
              <a:solidFill>
                <a:schemeClr val="tx1">
                  <a:lumMod val="65000"/>
                  <a:lumOff val="35000"/>
                </a:schemeClr>
              </a:solidFill>
              <a:latin typeface="Arial Narrow" panose="020B0606020202030204" pitchFamily="34" charset="0"/>
            </a:endParaRPr>
          </a:p>
        </p:txBody>
      </p:sp>
      <p:sp>
        <p:nvSpPr>
          <p:cNvPr id="34" name="TextBox 33">
            <a:extLst>
              <a:ext uri="{FF2B5EF4-FFF2-40B4-BE49-F238E27FC236}">
                <a16:creationId xmlns:a16="http://schemas.microsoft.com/office/drawing/2014/main" id="{183B48BA-45FA-4F96-BADD-5C0A9A4F4D1B}"/>
              </a:ext>
            </a:extLst>
          </p:cNvPr>
          <p:cNvSpPr txBox="1"/>
          <p:nvPr/>
        </p:nvSpPr>
        <p:spPr>
          <a:xfrm>
            <a:off x="3952153" y="2835029"/>
            <a:ext cx="1940431" cy="461661"/>
          </a:xfrm>
          <a:prstGeom prst="rect">
            <a:avLst/>
          </a:prstGeom>
          <a:noFill/>
        </p:spPr>
        <p:txBody>
          <a:bodyPr wrap="square" lIns="91436" tIns="45718" rIns="91436" bIns="45718" rtlCol="0">
            <a:spAutoFit/>
          </a:bodyPr>
          <a:lstStyle/>
          <a:p>
            <a:pPr algn="ctr" defTabSz="914355"/>
            <a:r>
              <a:rPr lang="en-US" sz="1200" b="1" dirty="0">
                <a:solidFill>
                  <a:schemeClr val="tx1">
                    <a:lumMod val="65000"/>
                    <a:lumOff val="35000"/>
                  </a:schemeClr>
                </a:solidFill>
                <a:latin typeface="Arial Narrow" panose="020B0606020202030204" pitchFamily="34" charset="0"/>
              </a:rPr>
              <a:t>HR 1.03 </a:t>
            </a:r>
            <a:br>
              <a:rPr lang="en-US" sz="1200" b="1" dirty="0">
                <a:solidFill>
                  <a:schemeClr val="tx1">
                    <a:lumMod val="65000"/>
                    <a:lumOff val="35000"/>
                  </a:schemeClr>
                </a:solidFill>
                <a:latin typeface="Arial Narrow" panose="020B0606020202030204" pitchFamily="34" charset="0"/>
              </a:rPr>
            </a:br>
            <a:r>
              <a:rPr lang="en-US" sz="1200" b="1" dirty="0">
                <a:solidFill>
                  <a:schemeClr val="tx1">
                    <a:lumMod val="65000"/>
                    <a:lumOff val="35000"/>
                  </a:schemeClr>
                </a:solidFill>
                <a:latin typeface="Arial Narrow" panose="020B0606020202030204" pitchFamily="34" charset="0"/>
              </a:rPr>
              <a:t>(95% CI </a:t>
            </a:r>
            <a:r>
              <a:rPr lang="en-GB" sz="1200" b="1" dirty="0">
                <a:solidFill>
                  <a:schemeClr val="tx1">
                    <a:lumMod val="65000"/>
                    <a:lumOff val="35000"/>
                  </a:schemeClr>
                </a:solidFill>
                <a:latin typeface="Arial Narrow" panose="020B0606020202030204" pitchFamily="34" charset="0"/>
              </a:rPr>
              <a:t>0.78, 1.36)</a:t>
            </a:r>
            <a:endParaRPr lang="en-US" sz="1200" b="1" dirty="0">
              <a:solidFill>
                <a:schemeClr val="tx1">
                  <a:lumMod val="65000"/>
                  <a:lumOff val="35000"/>
                </a:schemeClr>
              </a:solidFill>
              <a:latin typeface="Arial Narrow" panose="020B0606020202030204" pitchFamily="34" charset="0"/>
            </a:endParaRPr>
          </a:p>
        </p:txBody>
      </p:sp>
      <p:sp>
        <p:nvSpPr>
          <p:cNvPr id="35" name="TextBox 34">
            <a:extLst>
              <a:ext uri="{FF2B5EF4-FFF2-40B4-BE49-F238E27FC236}">
                <a16:creationId xmlns:a16="http://schemas.microsoft.com/office/drawing/2014/main" id="{493FC526-5847-4DFB-AA8C-6B2AB4DB35FA}"/>
              </a:ext>
            </a:extLst>
          </p:cNvPr>
          <p:cNvSpPr txBox="1"/>
          <p:nvPr/>
        </p:nvSpPr>
        <p:spPr>
          <a:xfrm>
            <a:off x="7929245" y="4035864"/>
            <a:ext cx="1536700" cy="276995"/>
          </a:xfrm>
          <a:prstGeom prst="rect">
            <a:avLst/>
          </a:prstGeom>
          <a:noFill/>
        </p:spPr>
        <p:txBody>
          <a:bodyPr wrap="square" lIns="91436" tIns="45718" rIns="91436" bIns="45718" rtlCol="0">
            <a:spAutoFit/>
          </a:bodyPr>
          <a:lstStyle/>
          <a:p>
            <a:pPr defTabSz="914355"/>
            <a:r>
              <a:rPr lang="en-US" sz="1200" b="1" dirty="0" err="1">
                <a:solidFill>
                  <a:schemeClr val="tx1">
                    <a:lumMod val="75000"/>
                    <a:lumOff val="25000"/>
                  </a:schemeClr>
                </a:solidFill>
                <a:latin typeface="Arial Narrow" panose="020B0606020202030204" pitchFamily="34" charset="0"/>
              </a:rPr>
              <a:t>P</a:t>
            </a:r>
            <a:r>
              <a:rPr lang="en-US" sz="1200" b="1" baseline="-25000" dirty="0" err="1">
                <a:solidFill>
                  <a:schemeClr val="tx1">
                    <a:lumMod val="75000"/>
                    <a:lumOff val="25000"/>
                  </a:schemeClr>
                </a:solidFill>
                <a:latin typeface="Arial Narrow" panose="020B0606020202030204" pitchFamily="34" charset="0"/>
              </a:rPr>
              <a:t>interaction</a:t>
            </a:r>
            <a:r>
              <a:rPr lang="en-US" sz="1200" b="1" dirty="0">
                <a:solidFill>
                  <a:schemeClr val="tx1">
                    <a:lumMod val="75000"/>
                    <a:lumOff val="25000"/>
                  </a:schemeClr>
                </a:solidFill>
                <a:latin typeface="Arial Narrow" panose="020B0606020202030204" pitchFamily="34" charset="0"/>
              </a:rPr>
              <a:t>= 0.12</a:t>
            </a:r>
          </a:p>
        </p:txBody>
      </p:sp>
      <p:sp>
        <p:nvSpPr>
          <p:cNvPr id="36" name="TextBox 35">
            <a:extLst>
              <a:ext uri="{FF2B5EF4-FFF2-40B4-BE49-F238E27FC236}">
                <a16:creationId xmlns:a16="http://schemas.microsoft.com/office/drawing/2014/main" id="{FDBC9DC6-451E-4459-8CDF-93FF284A41C1}"/>
              </a:ext>
            </a:extLst>
          </p:cNvPr>
          <p:cNvSpPr txBox="1"/>
          <p:nvPr/>
        </p:nvSpPr>
        <p:spPr>
          <a:xfrm>
            <a:off x="8217662" y="3823014"/>
            <a:ext cx="832271" cy="276995"/>
          </a:xfrm>
          <a:prstGeom prst="rect">
            <a:avLst/>
          </a:prstGeom>
          <a:noFill/>
        </p:spPr>
        <p:txBody>
          <a:bodyPr wrap="none" lIns="91436" tIns="45718" rIns="91436" bIns="45718" rtlCol="0">
            <a:spAutoFit/>
          </a:bodyPr>
          <a:lstStyle/>
          <a:p>
            <a:pPr defTabSz="914355"/>
            <a:r>
              <a:rPr lang="en-US" sz="1200" b="1" dirty="0">
                <a:solidFill>
                  <a:schemeClr val="tx1">
                    <a:lumMod val="75000"/>
                    <a:lumOff val="25000"/>
                  </a:schemeClr>
                </a:solidFill>
                <a:latin typeface="Arial Narrow" panose="020B0606020202030204" pitchFamily="34" charset="0"/>
              </a:rPr>
              <a:t>ARR* 1.7%</a:t>
            </a:r>
          </a:p>
        </p:txBody>
      </p:sp>
      <p:pic>
        <p:nvPicPr>
          <p:cNvPr id="37" name="Picture 36" descr="chart-redraw-April9'18.png">
            <a:extLst>
              <a:ext uri="{FF2B5EF4-FFF2-40B4-BE49-F238E27FC236}">
                <a16:creationId xmlns:a16="http://schemas.microsoft.com/office/drawing/2014/main" id="{948EEA1E-8715-4357-A884-7DBFFEDE2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5" y="2119891"/>
            <a:ext cx="9144000" cy="3532619"/>
          </a:xfrm>
          <a:prstGeom prst="rect">
            <a:avLst/>
          </a:prstGeom>
        </p:spPr>
      </p:pic>
    </p:spTree>
    <p:extLst>
      <p:ext uri="{BB962C8B-B14F-4D97-AF65-F5344CB8AC3E}">
        <p14:creationId xmlns:p14="http://schemas.microsoft.com/office/powerpoint/2010/main" val="3833633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ODYSSEY Outcomes </a:t>
            </a:r>
          </a:p>
          <a:p>
            <a:pPr lvl="0" algn="ctr" defTabSz="342991">
              <a:defRPr/>
            </a:pPr>
            <a:r>
              <a:rPr lang="en-CA" sz="3600" b="1" dirty="0">
                <a:solidFill>
                  <a:prstClr val="white"/>
                </a:solidFill>
                <a:latin typeface="Arial Narrow" panose="020B0606020202030204" pitchFamily="34" charset="0"/>
              </a:rPr>
              <a:t>Safety</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Steg G.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On behalf of the ODYSSEY OUTCOMES Investigators and Committees - American College of Cardiology – 67th Scientific Sessions - March 10, 2018</a:t>
            </a:r>
          </a:p>
        </p:txBody>
      </p:sp>
      <p:pic>
        <p:nvPicPr>
          <p:cNvPr id="5" name="Picture 4">
            <a:extLst>
              <a:ext uri="{FF2B5EF4-FFF2-40B4-BE49-F238E27FC236}">
                <a16:creationId xmlns:a16="http://schemas.microsoft.com/office/drawing/2014/main" id="{77E70AB9-A009-4012-8B1B-42D587CF1B57}"/>
              </a:ext>
            </a:extLst>
          </p:cNvPr>
          <p:cNvPicPr>
            <a:picLocks noChangeAspect="1"/>
          </p:cNvPicPr>
          <p:nvPr/>
        </p:nvPicPr>
        <p:blipFill>
          <a:blip r:embed="rId5"/>
          <a:stretch>
            <a:fillRect/>
          </a:stretch>
        </p:blipFill>
        <p:spPr>
          <a:xfrm>
            <a:off x="62395" y="1384868"/>
            <a:ext cx="4411321" cy="1033510"/>
          </a:xfrm>
          <a:prstGeom prst="rect">
            <a:avLst/>
          </a:prstGeom>
        </p:spPr>
      </p:pic>
      <p:pic>
        <p:nvPicPr>
          <p:cNvPr id="6" name="Picture 5">
            <a:extLst>
              <a:ext uri="{FF2B5EF4-FFF2-40B4-BE49-F238E27FC236}">
                <a16:creationId xmlns:a16="http://schemas.microsoft.com/office/drawing/2014/main" id="{D35E7CB4-9BAC-4E53-851C-3D506BB4DF12}"/>
              </a:ext>
            </a:extLst>
          </p:cNvPr>
          <p:cNvPicPr>
            <a:picLocks noChangeAspect="1"/>
          </p:cNvPicPr>
          <p:nvPr/>
        </p:nvPicPr>
        <p:blipFill>
          <a:blip r:embed="rId6"/>
          <a:stretch>
            <a:fillRect/>
          </a:stretch>
        </p:blipFill>
        <p:spPr>
          <a:xfrm>
            <a:off x="35261" y="2528517"/>
            <a:ext cx="9132600" cy="3615241"/>
          </a:xfrm>
          <a:prstGeom prst="rect">
            <a:avLst/>
          </a:prstGeom>
        </p:spPr>
      </p:pic>
      <p:pic>
        <p:nvPicPr>
          <p:cNvPr id="7" name="Picture 6">
            <a:extLst>
              <a:ext uri="{FF2B5EF4-FFF2-40B4-BE49-F238E27FC236}">
                <a16:creationId xmlns:a16="http://schemas.microsoft.com/office/drawing/2014/main" id="{02CAF963-5FE8-48AD-B433-9A9A47100FF3}"/>
              </a:ext>
            </a:extLst>
          </p:cNvPr>
          <p:cNvPicPr>
            <a:picLocks noChangeAspect="1"/>
          </p:cNvPicPr>
          <p:nvPr/>
        </p:nvPicPr>
        <p:blipFill>
          <a:blip r:embed="rId7"/>
          <a:stretch>
            <a:fillRect/>
          </a:stretch>
        </p:blipFill>
        <p:spPr>
          <a:xfrm>
            <a:off x="4554725" y="1397073"/>
            <a:ext cx="4602503" cy="1010672"/>
          </a:xfrm>
          <a:prstGeom prst="rect">
            <a:avLst/>
          </a:prstGeom>
        </p:spPr>
      </p:pic>
    </p:spTree>
    <p:extLst>
      <p:ext uri="{BB962C8B-B14F-4D97-AF65-F5344CB8AC3E}">
        <p14:creationId xmlns:p14="http://schemas.microsoft.com/office/powerpoint/2010/main" val="3282169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29336"/>
            <a:ext cx="8655302"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ODYSSEY Outcomes </a:t>
            </a:r>
          </a:p>
          <a:p>
            <a:pPr lvl="0" algn="ctr" defTabSz="342991">
              <a:defRPr/>
            </a:pPr>
            <a:r>
              <a:rPr lang="en-CA" sz="3600" b="1" dirty="0">
                <a:solidFill>
                  <a:prstClr val="white"/>
                </a:solidFill>
                <a:latin typeface="Arial Narrow" panose="020B0606020202030204" pitchFamily="34" charset="0"/>
              </a:rPr>
              <a:t>Conclusions</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Steg G.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On behalf of the ODYSSEY OUTCOMES Investigators and Committees - American College of Cardiology – 67th Scientific Sessions - March 10, 2018</a:t>
            </a:r>
          </a:p>
        </p:txBody>
      </p:sp>
      <p:sp>
        <p:nvSpPr>
          <p:cNvPr id="11" name="Content Placeholder 4">
            <a:extLst>
              <a:ext uri="{FF2B5EF4-FFF2-40B4-BE49-F238E27FC236}">
                <a16:creationId xmlns:a16="http://schemas.microsoft.com/office/drawing/2014/main" id="{4911AA18-C3B3-4F34-9A8A-8AF731DBDFD6}"/>
              </a:ext>
            </a:extLst>
          </p:cNvPr>
          <p:cNvSpPr txBox="1">
            <a:spLocks/>
          </p:cNvSpPr>
          <p:nvPr/>
        </p:nvSpPr>
        <p:spPr>
          <a:xfrm>
            <a:off x="137160" y="1634490"/>
            <a:ext cx="8778240" cy="4263389"/>
          </a:xfrm>
          <a:prstGeom prst="rect">
            <a:avLst/>
          </a:prstGeom>
        </p:spPr>
        <p:txBody>
          <a:bodyPr vert="horz" lIns="91440" tIns="45720" rIns="91440" bIns="45720" rtlCol="0" anchor="t">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400" b="1" i="0" u="none" strike="noStrike" kern="1200" cap="none" spc="0" normalizeH="0" baseline="0" noProof="0" dirty="0">
                <a:ln>
                  <a:noFill/>
                </a:ln>
                <a:solidFill>
                  <a:sysClr val="windowText" lastClr="000000"/>
                </a:solidFill>
                <a:effectLst/>
                <a:uLnTx/>
                <a:uFillTx/>
                <a:latin typeface="Arial Narrow"/>
                <a:ea typeface="+mn-ea"/>
              </a:rPr>
              <a:t>Compared with placebo in patients with recent ACS, alirocumab 75 or 150 mg subcutaneous Q2W targeting LDL-C levels 0.6-1.3 mmol/L, and allowing levels as low as 0.4 mmol/L: </a:t>
            </a: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2400" b="1" i="0" u="none" strike="noStrike" kern="1200" cap="none" spc="0" normalizeH="0" baseline="0" noProof="0" dirty="0">
              <a:ln>
                <a:noFill/>
              </a:ln>
              <a:solidFill>
                <a:sysClr val="windowText" lastClr="000000"/>
              </a:solidFill>
              <a:effectLst/>
              <a:uLnTx/>
              <a:uFillTx/>
              <a:latin typeface="Arial Narrow"/>
              <a:ea typeface="+mn-ea"/>
            </a:endParaRPr>
          </a:p>
          <a:p>
            <a:pPr marL="982634" lvl="2" indent="-569885">
              <a:spcBef>
                <a:spcPts val="975"/>
              </a:spcBef>
              <a:spcAft>
                <a:spcPts val="600"/>
              </a:spcAft>
              <a:buClr>
                <a:srgbClr val="451C6A"/>
              </a:buClr>
              <a:buFont typeface="+mj-lt"/>
              <a:buAutoNum type="arabicPeriod"/>
            </a:pPr>
            <a:r>
              <a:rPr kumimoji="0" lang="en-US" i="0" u="none" strike="noStrike" kern="1200" cap="none" spc="0" normalizeH="0" baseline="0" noProof="0" dirty="0">
                <a:ln>
                  <a:noFill/>
                </a:ln>
                <a:solidFill>
                  <a:sysClr val="windowText" lastClr="000000"/>
                </a:solidFill>
                <a:effectLst/>
                <a:uLnTx/>
                <a:uFillTx/>
                <a:latin typeface="Arial Narrow"/>
                <a:ea typeface="+mn-ea"/>
              </a:rPr>
              <a:t>Reduced</a:t>
            </a:r>
            <a:r>
              <a:rPr kumimoji="0" lang="en-US" i="0" u="none" strike="noStrike" kern="1200" cap="none" spc="0" normalizeH="0" baseline="0" noProof="0" dirty="0">
                <a:ln>
                  <a:noFill/>
                </a:ln>
                <a:solidFill>
                  <a:sysClr val="windowText" lastClr="000000"/>
                </a:solidFill>
                <a:effectLst/>
                <a:uLnTx/>
                <a:uFillTx/>
                <a:latin typeface="Arial Narrow"/>
                <a:ea typeface="+mn-ea"/>
                <a:cs typeface="Calibri"/>
              </a:rPr>
              <a:t> MACE, MI, and ischemic stroke</a:t>
            </a:r>
          </a:p>
          <a:p>
            <a:pPr marL="982634" lvl="2" indent="-569885">
              <a:spcAft>
                <a:spcPts val="600"/>
              </a:spcAft>
              <a:buClr>
                <a:srgbClr val="451C6A"/>
              </a:buClr>
              <a:buFont typeface="+mj-lt"/>
              <a:buAutoNum type="arabicPeriod"/>
            </a:pPr>
            <a:r>
              <a:rPr kumimoji="0" lang="en-US" i="0" u="none" strike="noStrike" kern="1200" cap="none" spc="0" normalizeH="0" baseline="0" noProof="0" dirty="0">
                <a:ln>
                  <a:noFill/>
                </a:ln>
                <a:solidFill>
                  <a:sysClr val="windowText" lastClr="000000"/>
                </a:solidFill>
                <a:effectLst/>
                <a:uLnTx/>
                <a:uFillTx/>
                <a:latin typeface="Arial Narrow"/>
                <a:ea typeface="+mn-ea"/>
                <a:cs typeface="Calibri"/>
              </a:rPr>
              <a:t>Was associated with a lower rate of all-cause death</a:t>
            </a:r>
          </a:p>
          <a:p>
            <a:pPr marL="982634" lvl="2" indent="-569885">
              <a:spcAft>
                <a:spcPts val="600"/>
              </a:spcAft>
              <a:buClr>
                <a:srgbClr val="451C6A"/>
              </a:buClr>
              <a:buFont typeface="+mj-lt"/>
              <a:buAutoNum type="arabicPeriod"/>
            </a:pPr>
            <a:r>
              <a:rPr kumimoji="0" lang="en-US" i="0" u="none" strike="noStrike" kern="1200" cap="none" spc="0" normalizeH="0" baseline="0" noProof="0" dirty="0">
                <a:ln>
                  <a:noFill/>
                </a:ln>
                <a:solidFill>
                  <a:sysClr val="windowText" lastClr="000000"/>
                </a:solidFill>
                <a:effectLst/>
                <a:uLnTx/>
                <a:uFillTx/>
                <a:latin typeface="Arial Narrow"/>
                <a:ea typeface="+mn-ea"/>
                <a:cs typeface="Calibri"/>
              </a:rPr>
              <a:t>Was safe and well-tolerated over the duration of the trial</a:t>
            </a:r>
          </a:p>
        </p:txBody>
      </p:sp>
    </p:spTree>
    <p:extLst>
      <p:ext uri="{BB962C8B-B14F-4D97-AF65-F5344CB8AC3E}">
        <p14:creationId xmlns:p14="http://schemas.microsoft.com/office/powerpoint/2010/main" val="979316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exagon 12">
            <a:extLst>
              <a:ext uri="{FF2B5EF4-FFF2-40B4-BE49-F238E27FC236}">
                <a16:creationId xmlns:a16="http://schemas.microsoft.com/office/drawing/2014/main" id="{6478942E-ADCA-4CD2-AC81-C5F2A4373351}"/>
              </a:ext>
            </a:extLst>
          </p:cNvPr>
          <p:cNvSpPr/>
          <p:nvPr/>
        </p:nvSpPr>
        <p:spPr>
          <a:xfrm rot="16200000">
            <a:off x="5238157" y="1499706"/>
            <a:ext cx="3269918" cy="4145032"/>
          </a:xfrm>
          <a:prstGeom prst="round2DiagRect">
            <a:avLst/>
          </a:prstGeom>
          <a:gradFill flip="none" rotWithShape="1">
            <a:gsLst>
              <a:gs pos="0">
                <a:srgbClr val="451C6A"/>
              </a:gs>
              <a:gs pos="50000">
                <a:srgbClr val="51118E"/>
              </a:gs>
              <a:gs pos="100000">
                <a:srgbClr val="6B4487"/>
              </a:gs>
            </a:gsLst>
            <a:lin ang="2700000" scaled="1"/>
            <a:tileRect/>
          </a:gradFill>
          <a:ln w="9525" cap="flat" cmpd="sng" algn="ctr">
            <a:noFill/>
            <a:prstDash val="solid"/>
          </a:ln>
          <a:effectLst/>
        </p:spPr>
        <p:txBody>
          <a:bodyPr rtlCol="0" anchor="ctr"/>
          <a:lstStyle/>
          <a:p>
            <a:pPr algn="ctr" defTabSz="914400"/>
            <a:endParaRPr lang="en-US" kern="0" dirty="0">
              <a:solidFill>
                <a:prstClr val="white"/>
              </a:solidFill>
              <a:latin typeface="Arial Narrow"/>
              <a:cs typeface="Arial Narrow"/>
            </a:endParaRPr>
          </a:p>
        </p:txBody>
      </p:sp>
      <p:sp>
        <p:nvSpPr>
          <p:cNvPr id="18" name="Rectangle 1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49783" y="98261"/>
            <a:ext cx="9038620" cy="1077218"/>
          </a:xfrm>
          <a:prstGeom prst="rect">
            <a:avLst/>
          </a:prstGeom>
        </p:spPr>
        <p:txBody>
          <a:bodyPr wrap="square">
            <a:spAutoFit/>
          </a:bodyPr>
          <a:lstStyle/>
          <a:p>
            <a:pPr lvl="0" algn="ctr" defTabSz="342991">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CA" sz="3200" b="1" dirty="0">
                <a:solidFill>
                  <a:prstClr val="white"/>
                </a:solidFill>
                <a:latin typeface="Arial Narrow" panose="020B0606020202030204" pitchFamily="34" charset="0"/>
              </a:rPr>
              <a:t>2016 CCS Lipid Guidelines Recommend: </a:t>
            </a:r>
            <a:br>
              <a:rPr lang="en-CA" sz="3200" b="1" dirty="0">
                <a:solidFill>
                  <a:prstClr val="white"/>
                </a:solidFill>
                <a:latin typeface="Arial Narrow" panose="020B0606020202030204" pitchFamily="34" charset="0"/>
              </a:rPr>
            </a:br>
            <a:r>
              <a:rPr lang="en-CA" sz="3200" b="1" dirty="0">
                <a:solidFill>
                  <a:prstClr val="white"/>
                </a:solidFill>
                <a:latin typeface="Arial Narrow" panose="020B0606020202030204" pitchFamily="34" charset="0"/>
              </a:rPr>
              <a:t>Targeting Lower LDL-C to Lower the Risk for CV Events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da-DK" sz="900" dirty="0">
                <a:solidFill>
                  <a:prstClr val="white"/>
                </a:solidFill>
                <a:latin typeface="Arial Narrow" panose="020B0606020202030204" pitchFamily="34" charset="0"/>
              </a:rPr>
              <a:t>Anderson TJ et al. 2016;32:1263-1282</a:t>
            </a:r>
          </a:p>
        </p:txBody>
      </p:sp>
      <p:sp>
        <p:nvSpPr>
          <p:cNvPr id="157" name="Hexagon 12">
            <a:extLst>
              <a:ext uri="{FF2B5EF4-FFF2-40B4-BE49-F238E27FC236}">
                <a16:creationId xmlns:a16="http://schemas.microsoft.com/office/drawing/2014/main" id="{6478942E-ADCA-4CD2-AC81-C5F2A4373351}"/>
              </a:ext>
            </a:extLst>
          </p:cNvPr>
          <p:cNvSpPr/>
          <p:nvPr/>
        </p:nvSpPr>
        <p:spPr>
          <a:xfrm rot="16200000">
            <a:off x="750285" y="1499706"/>
            <a:ext cx="3269918" cy="4145032"/>
          </a:xfrm>
          <a:prstGeom prst="round2DiagRect">
            <a:avLst/>
          </a:prstGeom>
          <a:gradFill flip="none" rotWithShape="1">
            <a:gsLst>
              <a:gs pos="0">
                <a:srgbClr val="451C6A"/>
              </a:gs>
              <a:gs pos="50000">
                <a:srgbClr val="51118E"/>
              </a:gs>
              <a:gs pos="100000">
                <a:srgbClr val="6B4487"/>
              </a:gs>
            </a:gsLst>
            <a:lin ang="2700000" scaled="1"/>
            <a:tileRect/>
          </a:gradFill>
          <a:ln w="9525" cap="flat" cmpd="sng" algn="ctr">
            <a:noFill/>
            <a:prstDash val="solid"/>
          </a:ln>
          <a:effectLst/>
        </p:spPr>
        <p:txBody>
          <a:bodyPr rtlCol="0" anchor="ctr"/>
          <a:lstStyle/>
          <a:p>
            <a:pPr algn="ctr" defTabSz="914400"/>
            <a:endParaRPr lang="en-US" kern="0" dirty="0">
              <a:solidFill>
                <a:prstClr val="white"/>
              </a:solidFill>
              <a:latin typeface="Arial Narrow"/>
              <a:cs typeface="Arial Narrow"/>
            </a:endParaRPr>
          </a:p>
        </p:txBody>
      </p:sp>
      <p:sp>
        <p:nvSpPr>
          <p:cNvPr id="158" name="TextBox 157">
            <a:extLst>
              <a:ext uri="{FF2B5EF4-FFF2-40B4-BE49-F238E27FC236}">
                <a16:creationId xmlns:a16="http://schemas.microsoft.com/office/drawing/2014/main" id="{6EE35C86-6D92-4E75-B5C6-77741508195C}"/>
              </a:ext>
            </a:extLst>
          </p:cNvPr>
          <p:cNvSpPr txBox="1"/>
          <p:nvPr/>
        </p:nvSpPr>
        <p:spPr>
          <a:xfrm>
            <a:off x="251520" y="2089708"/>
            <a:ext cx="4141599" cy="442674"/>
          </a:xfrm>
          <a:prstGeom prst="round2DiagRect">
            <a:avLst/>
          </a:prstGeom>
          <a:noFill/>
        </p:spPr>
        <p:txBody>
          <a:bodyPr wrap="square" rtlCol="0">
            <a:spAutoFit/>
          </a:bodyPr>
          <a:lstStyle/>
          <a:p>
            <a:pPr algn="ctr"/>
            <a:r>
              <a:rPr lang="en-US" sz="2000" b="1" dirty="0">
                <a:solidFill>
                  <a:schemeClr val="accent5">
                    <a:lumMod val="20000"/>
                    <a:lumOff val="80000"/>
                  </a:schemeClr>
                </a:solidFill>
                <a:latin typeface="Arial Narrow"/>
                <a:ea typeface="MS PGothic" charset="0"/>
                <a:cs typeface="Arial Narrow"/>
              </a:rPr>
              <a:t>TREATMENT TARGETS:</a:t>
            </a:r>
          </a:p>
        </p:txBody>
      </p:sp>
      <p:sp>
        <p:nvSpPr>
          <p:cNvPr id="159" name="TextBox 158">
            <a:extLst>
              <a:ext uri="{FF2B5EF4-FFF2-40B4-BE49-F238E27FC236}">
                <a16:creationId xmlns:a16="http://schemas.microsoft.com/office/drawing/2014/main" id="{21056B1D-4FF5-4CBE-B58C-A0D217FF6659}"/>
              </a:ext>
            </a:extLst>
          </p:cNvPr>
          <p:cNvSpPr txBox="1"/>
          <p:nvPr/>
        </p:nvSpPr>
        <p:spPr>
          <a:xfrm>
            <a:off x="508563" y="2547557"/>
            <a:ext cx="3930327" cy="1965860"/>
          </a:xfrm>
          <a:prstGeom prst="round2DiagRect">
            <a:avLst/>
          </a:prstGeom>
          <a:noFill/>
        </p:spPr>
        <p:txBody>
          <a:bodyPr wrap="square" rtlCol="0">
            <a:spAutoFit/>
          </a:bodyPr>
          <a:lstStyle/>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LDL-C consistently &lt;2.0 mmol/L or &gt;50% reduction</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Consider &lt;1.8 mmol/L in patients with clinical atherosclerosis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Apo B ≤0.80 g/L or non-HDL-C ≤2.6 mmol/L can be considered as alternative treatment targets</a:t>
            </a:r>
          </a:p>
        </p:txBody>
      </p:sp>
      <p:sp>
        <p:nvSpPr>
          <p:cNvPr id="162" name="TextBox 161">
            <a:extLst>
              <a:ext uri="{FF2B5EF4-FFF2-40B4-BE49-F238E27FC236}">
                <a16:creationId xmlns:a16="http://schemas.microsoft.com/office/drawing/2014/main" id="{CC0E4137-76E9-450C-A2A2-EC7BD2016882}"/>
              </a:ext>
            </a:extLst>
          </p:cNvPr>
          <p:cNvSpPr txBox="1"/>
          <p:nvPr/>
        </p:nvSpPr>
        <p:spPr>
          <a:xfrm>
            <a:off x="4753753" y="2038609"/>
            <a:ext cx="4157805" cy="442674"/>
          </a:xfrm>
          <a:prstGeom prst="round2DiagRect">
            <a:avLst/>
          </a:prstGeom>
          <a:noFill/>
        </p:spPr>
        <p:txBody>
          <a:bodyPr wrap="square" rtlCol="0">
            <a:spAutoFit/>
          </a:bodyPr>
          <a:lstStyle/>
          <a:p>
            <a:pPr algn="ctr"/>
            <a:r>
              <a:rPr lang="en-US" sz="2000" b="1" dirty="0">
                <a:solidFill>
                  <a:srgbClr val="FCDCEA"/>
                </a:solidFill>
                <a:latin typeface="Arial Narrow"/>
                <a:ea typeface="MS PGothic" charset="0"/>
                <a:cs typeface="Arial Narrow"/>
              </a:rPr>
              <a:t>STATIN INDICATED CONDITIONS </a:t>
            </a:r>
          </a:p>
        </p:txBody>
      </p:sp>
      <p:sp>
        <p:nvSpPr>
          <p:cNvPr id="163" name="TextBox 162">
            <a:extLst>
              <a:ext uri="{FF2B5EF4-FFF2-40B4-BE49-F238E27FC236}">
                <a16:creationId xmlns:a16="http://schemas.microsoft.com/office/drawing/2014/main" id="{ADAC3213-7979-4D80-839C-C5A8A0C69CB4}"/>
              </a:ext>
            </a:extLst>
          </p:cNvPr>
          <p:cNvSpPr txBox="1"/>
          <p:nvPr/>
        </p:nvSpPr>
        <p:spPr>
          <a:xfrm>
            <a:off x="4982628" y="2795403"/>
            <a:ext cx="3945706" cy="1712111"/>
          </a:xfrm>
          <a:prstGeom prst="round2DiagRect">
            <a:avLst/>
          </a:prstGeom>
          <a:noFill/>
        </p:spPr>
        <p:txBody>
          <a:bodyPr wrap="square" rtlCol="0">
            <a:spAutoFit/>
          </a:bodyPr>
          <a:lstStyle/>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Clinical atherosclerosis*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Abdominal aortic aneurysm</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Most diabetes mellitus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CKD (age &gt;50 years)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LDL-C ≥5.0 mmol/L </a:t>
            </a:r>
          </a:p>
        </p:txBody>
      </p:sp>
      <p:sp>
        <p:nvSpPr>
          <p:cNvPr id="164" name="TextBox 163">
            <a:extLst>
              <a:ext uri="{FF2B5EF4-FFF2-40B4-BE49-F238E27FC236}">
                <a16:creationId xmlns:a16="http://schemas.microsoft.com/office/drawing/2014/main" id="{50A975E6-B312-4F3E-8C09-A20D53CE2252}"/>
              </a:ext>
            </a:extLst>
          </p:cNvPr>
          <p:cNvSpPr txBox="1"/>
          <p:nvPr/>
        </p:nvSpPr>
        <p:spPr>
          <a:xfrm>
            <a:off x="4722094" y="2412613"/>
            <a:ext cx="4157805" cy="291236"/>
          </a:xfrm>
          <a:prstGeom prst="round2DiagRect">
            <a:avLst/>
          </a:prstGeom>
          <a:noFill/>
        </p:spPr>
        <p:txBody>
          <a:bodyPr wrap="square" rtlCol="0">
            <a:spAutoFit/>
          </a:bodyPr>
          <a:lstStyle/>
          <a:p>
            <a:pPr algn="ctr"/>
            <a:r>
              <a:rPr lang="en-CA" sz="1600" dirty="0">
                <a:solidFill>
                  <a:srgbClr val="4BACC6">
                    <a:lumMod val="20000"/>
                    <a:lumOff val="80000"/>
                  </a:srgbClr>
                </a:solidFill>
                <a:latin typeface="Arial Narrow"/>
                <a:ea typeface="MS PGothic" charset="0"/>
                <a:cs typeface="Arial Narrow"/>
              </a:rPr>
              <a:t>(those who will benefit the most): </a:t>
            </a:r>
            <a:endParaRPr lang="en-US" sz="1600" dirty="0">
              <a:solidFill>
                <a:srgbClr val="4BACC6">
                  <a:lumMod val="20000"/>
                  <a:lumOff val="80000"/>
                </a:srgbClr>
              </a:solidFill>
              <a:latin typeface="Arial Narrow"/>
              <a:ea typeface="MS PGothic" charset="0"/>
              <a:cs typeface="Arial Narrow"/>
            </a:endParaRPr>
          </a:p>
        </p:txBody>
      </p:sp>
      <p:sp>
        <p:nvSpPr>
          <p:cNvPr id="166" name="Text Placeholder 3">
            <a:extLst>
              <a:ext uri="{FF2B5EF4-FFF2-40B4-BE49-F238E27FC236}">
                <a16:creationId xmlns:a16="http://schemas.microsoft.com/office/drawing/2014/main" id="{7DAEBF74-2D96-40D1-B81A-32D1B83F86D4}"/>
              </a:ext>
            </a:extLst>
          </p:cNvPr>
          <p:cNvSpPr txBox="1">
            <a:spLocks/>
          </p:cNvSpPr>
          <p:nvPr/>
        </p:nvSpPr>
        <p:spPr>
          <a:xfrm>
            <a:off x="204520" y="5298735"/>
            <a:ext cx="8856984" cy="971343"/>
          </a:xfrm>
          <a:prstGeom prst="rect">
            <a:avLst/>
          </a:prstGeom>
        </p:spPr>
        <p:txBody>
          <a:bodyPr vert="horz" lIns="91440" tIns="45720" rIns="91440" bIns="45720" rtlCol="0" anchor="b" anchorCtr="0">
            <a:noAutofit/>
          </a:bodyPr>
          <a:lstStyle>
            <a:lvl1pPr marL="0" indent="0" algn="l" defTabSz="457200" rtl="0" fontAlgn="base">
              <a:lnSpc>
                <a:spcPct val="100000"/>
              </a:lnSpc>
              <a:spcBef>
                <a:spcPts val="0"/>
              </a:spcBef>
              <a:spcAft>
                <a:spcPct val="0"/>
              </a:spcAft>
              <a:buFont typeface="Arial" charset="0"/>
              <a:buNone/>
              <a:defRPr sz="1000" kern="1200">
                <a:solidFill>
                  <a:schemeClr val="tx1"/>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altLang="en-US" sz="1200" b="0" i="0" u="none" strike="noStrike" kern="1200" cap="none" spc="0" normalizeH="0" baseline="0" noProof="0">
                <a:ln>
                  <a:noFill/>
                </a:ln>
                <a:solidFill>
                  <a:sysClr val="windowText" lastClr="000000"/>
                </a:solidFill>
                <a:effectLst/>
                <a:uLnTx/>
                <a:uFillTx/>
                <a:latin typeface="Arial Narrow"/>
                <a:ea typeface="+mn-ea"/>
              </a:rPr>
              <a:t>*Clinical atherosclerosis, i.e., previous MI, or coronary revascularization by PCI or CABG surgery, other arterial revascularization procedures, angina pectoris, cerebrovascular disease including TIA, or peripheral arterial disease (claudication and/or ABI &lt;0.9)</a:t>
            </a:r>
            <a:endParaRPr kumimoji="0" lang="en-CA" sz="1200" b="0" i="0" u="none" strike="noStrike" kern="1200" cap="none" spc="0" normalizeH="0" baseline="0" noProof="0">
              <a:ln>
                <a:noFill/>
              </a:ln>
              <a:solidFill>
                <a:sysClr val="windowText" lastClr="000000"/>
              </a:solidFill>
              <a:effectLst/>
              <a:uLnTx/>
              <a:uFillTx/>
              <a:latin typeface="Arial Narrow"/>
              <a:ea typeface="+mn-ea"/>
            </a:endParaRPr>
          </a:p>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sz="1200" b="0" i="0" u="none" strike="noStrike" kern="1200" cap="none" spc="0" normalizeH="0" baseline="0" noProof="0">
                <a:ln>
                  <a:noFill/>
                </a:ln>
                <a:solidFill>
                  <a:sysClr val="windowText" lastClr="000000"/>
                </a:solidFill>
                <a:effectLst/>
                <a:uLnTx/>
                <a:uFillTx/>
                <a:latin typeface="Arial Narrow"/>
                <a:ea typeface="+mn-ea"/>
              </a:rPr>
              <a:t>ABI, ankle brachial index; Apo B, apolipoprotein B; CABG, coronary artery bypass graft surgery; CCS, Canadian Cardiovascular Society; CKD, chronic kidney disease; CV, cardiovascular; HDL-C, high-density lipoprotein cholesterol; LDL-C, low-density lipoprotein cholesterol; MI, myocardial infarction; PCI, percutaneous coronary intervention; TIA, transient ischemic attack.</a:t>
            </a:r>
            <a:endParaRPr kumimoji="0" lang="en-CA" sz="1200" b="0" i="0" u="none" strike="noStrike" kern="1200" cap="none" spc="0" normalizeH="0" baseline="0" noProof="0" dirty="0">
              <a:ln>
                <a:noFill/>
              </a:ln>
              <a:solidFill>
                <a:sysClr val="windowText" lastClr="000000"/>
              </a:solidFill>
              <a:effectLst/>
              <a:uLnTx/>
              <a:uFillTx/>
              <a:latin typeface="Arial Narrow"/>
              <a:ea typeface="+mn-ea"/>
            </a:endParaRPr>
          </a:p>
        </p:txBody>
      </p:sp>
      <p:pic>
        <p:nvPicPr>
          <p:cNvPr id="167" name="Picture 166">
            <a:extLst>
              <a:ext uri="{FF2B5EF4-FFF2-40B4-BE49-F238E27FC236}">
                <a16:creationId xmlns:a16="http://schemas.microsoft.com/office/drawing/2014/main" id="{E04437EA-A881-4BEE-BE47-3AE8145B6264}"/>
              </a:ext>
            </a:extLst>
          </p:cNvPr>
          <p:cNvPicPr>
            <a:picLocks noChangeAspect="1"/>
          </p:cNvPicPr>
          <p:nvPr/>
        </p:nvPicPr>
        <p:blipFill rotWithShape="1">
          <a:blip r:embed="rId5" cstate="print">
            <a:clrChange>
              <a:clrFrom>
                <a:srgbClr val="FFFFFF"/>
              </a:clrFrom>
              <a:clrTo>
                <a:srgbClr val="FFFFFF">
                  <a:alpha val="0"/>
                </a:srgbClr>
              </a:clrTo>
            </a:clrChange>
            <a:duotone>
              <a:prstClr val="black"/>
              <a:srgbClr val="451C6A">
                <a:tint val="45000"/>
                <a:satMod val="400000"/>
              </a:srgbClr>
            </a:duotone>
            <a:extLst>
              <a:ext uri="{28A0092B-C50C-407E-A947-70E740481C1C}">
                <a14:useLocalDpi xmlns:a14="http://schemas.microsoft.com/office/drawing/2010/main" val="0"/>
              </a:ext>
            </a:extLst>
          </a:blip>
          <a:srcRect r="45401"/>
          <a:stretch/>
        </p:blipFill>
        <p:spPr>
          <a:xfrm>
            <a:off x="312727" y="1337325"/>
            <a:ext cx="1501730" cy="474931"/>
          </a:xfrm>
          <a:prstGeom prst="rect">
            <a:avLst/>
          </a:prstGeom>
        </p:spPr>
      </p:pic>
    </p:spTree>
    <p:extLst>
      <p:ext uri="{BB962C8B-B14F-4D97-AF65-F5344CB8AC3E}">
        <p14:creationId xmlns:p14="http://schemas.microsoft.com/office/powerpoint/2010/main" val="4220513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49783" y="393407"/>
            <a:ext cx="9091786"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Beyond Statin Drugs for ASCVD Prevention</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1227" y="6456264"/>
            <a:ext cx="9162796" cy="215444"/>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CA" sz="800" dirty="0">
                <a:solidFill>
                  <a:prstClr val="white"/>
                </a:solidFill>
                <a:latin typeface="Arial Narrow" panose="020B0606020202030204" pitchFamily="34" charset="0"/>
              </a:rPr>
              <a:t>Anderson et al. 2016 Canadian Cardiovascular Society Guidelines for the Management of Dyslipidemia for the Prevention of Cardiovascular Disease in the Adult Canadian Journal of Cardiology 2016;32:1263-1282</a:t>
            </a:r>
          </a:p>
        </p:txBody>
      </p:sp>
      <p:sp>
        <p:nvSpPr>
          <p:cNvPr id="19" name="Content Placeholder 2">
            <a:extLst>
              <a:ext uri="{FF2B5EF4-FFF2-40B4-BE49-F238E27FC236}">
                <a16:creationId xmlns:a16="http://schemas.microsoft.com/office/drawing/2014/main" id="{611FE5F4-8080-4535-A312-DB89D7380B1C}"/>
              </a:ext>
            </a:extLst>
          </p:cNvPr>
          <p:cNvSpPr txBox="1">
            <a:spLocks/>
          </p:cNvSpPr>
          <p:nvPr/>
        </p:nvSpPr>
        <p:spPr>
          <a:xfrm>
            <a:off x="42532" y="1995883"/>
            <a:ext cx="9038620" cy="4019487"/>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b="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b="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b="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b="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b="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US" sz="2400" b="1" i="0" u="none" strike="noStrike" kern="1200" cap="none" spc="0" normalizeH="0" baseline="0" noProof="0" dirty="0">
                <a:ln>
                  <a:noFill/>
                </a:ln>
                <a:solidFill>
                  <a:sysClr val="windowText" lastClr="000000"/>
                </a:solidFill>
                <a:effectLst/>
                <a:uLnTx/>
                <a:uFillTx/>
                <a:latin typeface="Arial Narrow"/>
                <a:ea typeface="+mn-ea"/>
              </a:rPr>
              <a:t>We recommend ezetimibe as second-line therapy to lower LDL-C in patients with clinical cardiovascular disease if targets are not reached on maximally tolerated statin therapy. </a:t>
            </a:r>
            <a:r>
              <a:rPr kumimoji="0" lang="en-US" sz="2000" b="1" i="1" u="none" strike="noStrike" kern="1200" cap="none" spc="0" normalizeH="0" baseline="0" noProof="0" dirty="0">
                <a:ln>
                  <a:noFill/>
                </a:ln>
                <a:solidFill>
                  <a:sysClr val="windowText" lastClr="000000"/>
                </a:solidFill>
                <a:effectLst/>
                <a:uLnTx/>
                <a:uFillTx/>
                <a:latin typeface="Arial Narrow"/>
                <a:ea typeface="+mn-ea"/>
              </a:rPr>
              <a:t>(Strong Recommendation, High Quality evidence)</a:t>
            </a:r>
            <a:endParaRPr kumimoji="0" lang="en-CA" sz="2000" b="1" i="1" u="none" strike="noStrike" kern="1200" cap="none" spc="0" normalizeH="0" baseline="0" noProof="0" dirty="0">
              <a:ln>
                <a:noFill/>
              </a:ln>
              <a:solidFill>
                <a:sysClr val="windowText" lastClr="000000"/>
              </a:solidFill>
              <a:effectLst/>
              <a:uLnTx/>
              <a:uFillTx/>
              <a:latin typeface="Arial Narrow"/>
              <a:ea typeface="+mn-ea"/>
            </a:endParaRPr>
          </a:p>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CA"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We recommend that niacin not be added to statin therapy for CVD prevention in patients who have achieved LDL-C targets. </a:t>
            </a:r>
            <a:r>
              <a:rPr kumimoji="0" lang="en-CA"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(Strong Recommendation, High Quality Evidence)</a:t>
            </a:r>
            <a:endParaRPr kumimoji="0" lang="en-CA" sz="2400" b="0" i="1" u="none" strike="noStrike" kern="1200" cap="none" spc="0" normalizeH="0" baseline="0" noProof="0" dirty="0">
              <a:ln>
                <a:noFill/>
              </a:ln>
              <a:solidFill>
                <a:sysClr val="windowText" lastClr="000000">
                  <a:lumMod val="50000"/>
                  <a:lumOff val="50000"/>
                </a:sysClr>
              </a:solidFill>
              <a:effectLst/>
              <a:uLnTx/>
              <a:uFillTx/>
              <a:latin typeface="Arial Narrow"/>
              <a:ea typeface="+mn-ea"/>
            </a:endParaRPr>
          </a:p>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We do not recommend the addition of fibrates to statin therapy for CVD event prevention in patients who have achieved LDL-C targets. </a:t>
            </a:r>
            <a:r>
              <a:rPr kumimoji="0" lang="en-US"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(Strong recommendation, High Quality evidence)</a:t>
            </a:r>
            <a:r>
              <a:rPr kumimoji="0" lang="en-US" sz="20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 </a:t>
            </a:r>
            <a:r>
              <a:rPr kumimoji="0" lang="en-US"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Values and preferences:</a:t>
            </a:r>
            <a:r>
              <a:rPr kumimoji="0" lang="en-US" sz="20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 In sub-group analysis, patients with elevated triglycerides and low HDL-C may benefit from fibrate therapy. </a:t>
            </a:r>
            <a:endParaRPr kumimoji="0" lang="en-CA"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endParaRPr>
          </a:p>
        </p:txBody>
      </p:sp>
      <p:pic>
        <p:nvPicPr>
          <p:cNvPr id="2050" name="Picture 2" descr="Image result for canadian cardiovascular society">
            <a:extLst>
              <a:ext uri="{FF2B5EF4-FFF2-40B4-BE49-F238E27FC236}">
                <a16:creationId xmlns:a16="http://schemas.microsoft.com/office/drawing/2014/main" id="{0238AF56-0DDB-442E-A280-191576DCD7C8}"/>
              </a:ext>
            </a:extLst>
          </p:cNvPr>
          <p:cNvPicPr>
            <a:picLocks noChangeAspect="1" noChangeArrowheads="1"/>
          </p:cNvPicPr>
          <p:nvPr/>
        </p:nvPicPr>
        <p:blipFill>
          <a:blip r:embed="rId5">
            <a:duotone>
              <a:prstClr val="black"/>
              <a:srgbClr val="451C6A">
                <a:tint val="45000"/>
                <a:satMod val="400000"/>
              </a:srgbClr>
            </a:duotone>
            <a:extLst>
              <a:ext uri="{28A0092B-C50C-407E-A947-70E740481C1C}">
                <a14:useLocalDpi xmlns:a14="http://schemas.microsoft.com/office/drawing/2010/main" val="0"/>
              </a:ext>
            </a:extLst>
          </a:blip>
          <a:srcRect/>
          <a:stretch>
            <a:fillRect/>
          </a:stretch>
        </p:blipFill>
        <p:spPr bwMode="auto">
          <a:xfrm>
            <a:off x="2667000" y="1148789"/>
            <a:ext cx="3810000" cy="952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35326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49783" y="24102"/>
            <a:ext cx="9038620"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Recommendations for PCSK9i in </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FH and ASCVD</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Rectangle 7">
            <a:extLst>
              <a:ext uri="{FF2B5EF4-FFF2-40B4-BE49-F238E27FC236}">
                <a16:creationId xmlns:a16="http://schemas.microsoft.com/office/drawing/2014/main" id="{F648D9BD-E947-47DE-8FC2-4A5C3B8EE66B}"/>
              </a:ext>
            </a:extLst>
          </p:cNvPr>
          <p:cNvSpPr/>
          <p:nvPr/>
        </p:nvSpPr>
        <p:spPr>
          <a:xfrm>
            <a:off x="-21227" y="6456264"/>
            <a:ext cx="9162796" cy="215444"/>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en-CA" sz="800" dirty="0">
                <a:solidFill>
                  <a:prstClr val="white"/>
                </a:solidFill>
                <a:latin typeface="Arial Narrow" panose="020B0606020202030204" pitchFamily="34" charset="0"/>
              </a:rPr>
              <a:t>Anderson et al. 2016 Canadian Cardiovascular Society Guidelines for the Management of Dyslipidemia for the Prevention of Cardiovascular Disease in the Adult Canadian Journal of Cardiology 2016;32:1263-1282</a:t>
            </a:r>
          </a:p>
        </p:txBody>
      </p:sp>
      <p:sp>
        <p:nvSpPr>
          <p:cNvPr id="2" name="TextBox 1">
            <a:extLst>
              <a:ext uri="{FF2B5EF4-FFF2-40B4-BE49-F238E27FC236}">
                <a16:creationId xmlns:a16="http://schemas.microsoft.com/office/drawing/2014/main" id="{49F352DA-E97F-4F15-A9CC-9A5C6A4EC62D}"/>
              </a:ext>
            </a:extLst>
          </p:cNvPr>
          <p:cNvSpPr txBox="1"/>
          <p:nvPr/>
        </p:nvSpPr>
        <p:spPr>
          <a:xfrm>
            <a:off x="273883" y="1905483"/>
            <a:ext cx="8699996" cy="4370427"/>
          </a:xfrm>
          <a:prstGeom prst="rect">
            <a:avLst/>
          </a:prstGeom>
          <a:noFill/>
        </p:spPr>
        <p:txBody>
          <a:bodyPr wrap="square" rtlCol="0">
            <a:spAutoFit/>
          </a:bodyPr>
          <a:lstStyle/>
          <a:p>
            <a:pPr marL="342900" indent="-342900">
              <a:buClr>
                <a:srgbClr val="451C6A"/>
              </a:buClr>
              <a:buFont typeface="Wingdings" panose="05000000000000000000" pitchFamily="2" charset="2"/>
              <a:buChar char="§"/>
            </a:pPr>
            <a:r>
              <a:rPr lang="en-CA" sz="2200" dirty="0">
                <a:solidFill>
                  <a:sysClr val="windowText" lastClr="000000"/>
                </a:solidFill>
                <a:latin typeface="Arial Narrow" panose="020B0606020202030204" pitchFamily="34" charset="0"/>
              </a:rPr>
              <a:t>We suggest the use of PCSK9 inhibitors (evolocumab, alirocumab) to lower LDL-C for patients with heterozygous familial hypercholesterolemia whose LDL-C remains above target despite maximally tolerated statin therapy</a:t>
            </a:r>
            <a:r>
              <a:rPr lang="en-US" sz="2200" dirty="0">
                <a:solidFill>
                  <a:sysClr val="windowText" lastClr="000000"/>
                </a:solidFill>
                <a:latin typeface="Arial Narrow" panose="020B0606020202030204" pitchFamily="34" charset="0"/>
              </a:rPr>
              <a:t> </a:t>
            </a:r>
            <a:r>
              <a:rPr lang="en-US" sz="1600" dirty="0">
                <a:solidFill>
                  <a:sysClr val="windowText" lastClr="000000"/>
                </a:solidFill>
                <a:latin typeface="Arial Narrow" panose="020B0606020202030204" pitchFamily="34" charset="0"/>
              </a:rPr>
              <a:t>(</a:t>
            </a:r>
            <a:r>
              <a:rPr lang="en-US" sz="1600" i="1" dirty="0">
                <a:solidFill>
                  <a:sysClr val="windowText" lastClr="000000"/>
                </a:solidFill>
                <a:latin typeface="Arial Narrow" panose="020B0606020202030204" pitchFamily="34" charset="0"/>
              </a:rPr>
              <a:t>Conditional recommendation, moderate quality evidence</a:t>
            </a:r>
            <a:r>
              <a:rPr lang="en-US" sz="1600" dirty="0">
                <a:solidFill>
                  <a:sysClr val="windowText" lastClr="000000"/>
                </a:solidFill>
                <a:latin typeface="Arial Narrow" panose="020B0606020202030204" pitchFamily="34" charset="0"/>
              </a:rPr>
              <a:t>)</a:t>
            </a:r>
          </a:p>
          <a:p>
            <a:pPr marL="342900" indent="-342900">
              <a:buClr>
                <a:srgbClr val="451C6A"/>
              </a:buClr>
              <a:buFont typeface="Wingdings" panose="05000000000000000000" pitchFamily="2" charset="2"/>
              <a:buChar char="§"/>
            </a:pPr>
            <a:endParaRPr lang="en-CA" sz="2400" dirty="0">
              <a:solidFill>
                <a:sysClr val="windowText" lastClr="000000"/>
              </a:solidFill>
              <a:latin typeface="Arial Narrow" panose="020B0606020202030204" pitchFamily="34" charset="0"/>
            </a:endParaRPr>
          </a:p>
          <a:p>
            <a:pPr marL="342900" indent="-342900">
              <a:buClr>
                <a:srgbClr val="451C6A"/>
              </a:buClr>
              <a:buFont typeface="Wingdings" panose="05000000000000000000" pitchFamily="2" charset="2"/>
              <a:buChar char="§"/>
            </a:pPr>
            <a:r>
              <a:rPr lang="en-CA" sz="2200" dirty="0">
                <a:solidFill>
                  <a:sysClr val="windowText" lastClr="000000"/>
                </a:solidFill>
                <a:latin typeface="Arial Narrow" panose="020B0606020202030204" pitchFamily="34" charset="0"/>
              </a:rPr>
              <a:t> We suggest that PCSK9 inhibitors be considered to lower LDL-C for patients with atherosclerotic cardiovascular disease in those not at LDL-C goal despite maximally tolerated statin +/- ezetimibe therapy </a:t>
            </a:r>
            <a:r>
              <a:rPr lang="en-CA" sz="1600" i="1" dirty="0">
                <a:solidFill>
                  <a:sysClr val="windowText" lastClr="000000"/>
                </a:solidFill>
                <a:latin typeface="Arial Narrow" panose="020B0606020202030204" pitchFamily="34" charset="0"/>
              </a:rPr>
              <a:t>(Conditional recommendation, moderate quality evidence) </a:t>
            </a:r>
          </a:p>
          <a:p>
            <a:pPr marL="342900" indent="-342900">
              <a:buClr>
                <a:srgbClr val="451C6A"/>
              </a:buClr>
              <a:buFont typeface="Wingdings" panose="05000000000000000000" pitchFamily="2" charset="2"/>
              <a:buChar char="§"/>
            </a:pPr>
            <a:endParaRPr lang="en-CA" sz="2400" dirty="0">
              <a:solidFill>
                <a:sysClr val="windowText" lastClr="000000"/>
              </a:solidFill>
              <a:latin typeface="Arial Narrow" panose="020B0606020202030204" pitchFamily="34" charset="0"/>
            </a:endParaRPr>
          </a:p>
          <a:p>
            <a:pPr marL="342900" indent="-342900">
              <a:buClr>
                <a:srgbClr val="451C6A"/>
              </a:buClr>
              <a:buFont typeface="Wingdings" panose="05000000000000000000" pitchFamily="2" charset="2"/>
              <a:buChar char="§"/>
            </a:pPr>
            <a:r>
              <a:rPr lang="en-CA" sz="2200" dirty="0">
                <a:solidFill>
                  <a:sysClr val="windowText" lastClr="000000"/>
                </a:solidFill>
                <a:latin typeface="Arial Narrow" panose="020B0606020202030204" pitchFamily="34" charset="0"/>
              </a:rPr>
              <a:t>We suggest that evolocumab be added to background therapy in patients with  homozygous familial hypercholesterolemia and continued if LDL-C lowering is documented </a:t>
            </a:r>
            <a:r>
              <a:rPr lang="en-CA" sz="1600" i="1" dirty="0">
                <a:solidFill>
                  <a:sysClr val="windowText" lastClr="000000"/>
                </a:solidFill>
                <a:latin typeface="Arial Narrow" panose="020B0606020202030204" pitchFamily="34" charset="0"/>
              </a:rPr>
              <a:t>(Conditional recommendation, moderate quality evidence)</a:t>
            </a:r>
            <a:endParaRPr lang="en-US" sz="1600" i="1" dirty="0">
              <a:solidFill>
                <a:sysClr val="windowText" lastClr="000000"/>
              </a:solidFill>
              <a:latin typeface="Arial Narrow" panose="020B0606020202030204" pitchFamily="34" charset="0"/>
            </a:endParaRPr>
          </a:p>
        </p:txBody>
      </p:sp>
      <p:pic>
        <p:nvPicPr>
          <p:cNvPr id="11" name="Picture 2" descr="Image result for canadian cardiovascular society">
            <a:extLst>
              <a:ext uri="{FF2B5EF4-FFF2-40B4-BE49-F238E27FC236}">
                <a16:creationId xmlns:a16="http://schemas.microsoft.com/office/drawing/2014/main" id="{3A764B55-0021-4DB7-92CD-59F804FDA413}"/>
              </a:ext>
            </a:extLst>
          </p:cNvPr>
          <p:cNvPicPr>
            <a:picLocks noChangeAspect="1" noChangeArrowheads="1"/>
          </p:cNvPicPr>
          <p:nvPr/>
        </p:nvPicPr>
        <p:blipFill>
          <a:blip r:embed="rId5">
            <a:duotone>
              <a:prstClr val="black"/>
              <a:srgbClr val="451C6A">
                <a:tint val="45000"/>
                <a:satMod val="400000"/>
              </a:srgbClr>
            </a:duotone>
            <a:extLst>
              <a:ext uri="{28A0092B-C50C-407E-A947-70E740481C1C}">
                <a14:useLocalDpi xmlns:a14="http://schemas.microsoft.com/office/drawing/2010/main" val="0"/>
              </a:ext>
            </a:extLst>
          </a:blip>
          <a:srcRect/>
          <a:stretch>
            <a:fillRect/>
          </a:stretch>
        </p:blipFill>
        <p:spPr bwMode="auto">
          <a:xfrm>
            <a:off x="2667000" y="1148789"/>
            <a:ext cx="3810000" cy="952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744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49783" y="336697"/>
            <a:ext cx="9038620"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PCSK9 Inhibitors and Their Indications</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0" name="Content Placeholder 5">
            <a:extLst>
              <a:ext uri="{FF2B5EF4-FFF2-40B4-BE49-F238E27FC236}">
                <a16:creationId xmlns:a16="http://schemas.microsoft.com/office/drawing/2014/main" id="{8E71D04F-FC7B-4C36-A8F4-0D26340260CD}"/>
              </a:ext>
            </a:extLst>
          </p:cNvPr>
          <p:cNvSpPr txBox="1">
            <a:spLocks/>
          </p:cNvSpPr>
          <p:nvPr/>
        </p:nvSpPr>
        <p:spPr>
          <a:xfrm>
            <a:off x="96302" y="1484784"/>
            <a:ext cx="8812907" cy="4497828"/>
          </a:xfrm>
          <a:prstGeom prst="rect">
            <a:avLst/>
          </a:prstGeom>
        </p:spPr>
        <p:txBody>
          <a:bodyPr vert="horz" lIns="91440" tIns="45720" rIns="91440" bIns="45720" rtlCol="0">
            <a:normAutofit fontScale="77500" lnSpcReduction="20000"/>
          </a:bodyPr>
          <a:lstStyle>
            <a:lvl1pPr marL="342900" indent="-342900" algn="l" defTabSz="457200" rtl="0" fontAlgn="base">
              <a:spcBef>
                <a:spcPct val="20000"/>
              </a:spcBef>
              <a:spcAft>
                <a:spcPct val="0"/>
              </a:spcAft>
              <a:buClr>
                <a:schemeClr val="accent6"/>
              </a:buClr>
              <a:buFont typeface="Arial" charset="0"/>
              <a:buChar char="•"/>
              <a:defRPr sz="3200" kern="1200">
                <a:solidFill>
                  <a:schemeClr val="tx2">
                    <a:lumMod val="50000"/>
                  </a:schemeClr>
                </a:solidFill>
                <a:latin typeface="Arial Narrow"/>
                <a:ea typeface="+mn-ea"/>
                <a:cs typeface="Arial Narrow"/>
              </a:defRPr>
            </a:lvl1pPr>
            <a:lvl2pPr marL="742950" indent="-285750" algn="l" defTabSz="457200" rtl="0" fontAlgn="base">
              <a:spcBef>
                <a:spcPct val="20000"/>
              </a:spcBef>
              <a:spcAft>
                <a:spcPct val="0"/>
              </a:spcAft>
              <a:buClr>
                <a:schemeClr val="accent6"/>
              </a:buClr>
              <a:buFont typeface="Arial" charset="0"/>
              <a:buChar char="–"/>
              <a:defRPr sz="2800" kern="1200">
                <a:solidFill>
                  <a:schemeClr val="tx2">
                    <a:lumMod val="50000"/>
                  </a:schemeClr>
                </a:solidFill>
                <a:latin typeface="Arial Narrow"/>
                <a:ea typeface="+mn-ea"/>
                <a:cs typeface="Arial Narrow"/>
              </a:defRPr>
            </a:lvl2pPr>
            <a:lvl3pPr marL="1143000" indent="-228600" algn="l" defTabSz="457200" rtl="0" fontAlgn="base">
              <a:spcBef>
                <a:spcPct val="20000"/>
              </a:spcBef>
              <a:spcAft>
                <a:spcPct val="0"/>
              </a:spcAft>
              <a:buClr>
                <a:schemeClr val="accent6"/>
              </a:buClr>
              <a:buFont typeface="Arial" charset="0"/>
              <a:buChar char="•"/>
              <a:defRPr sz="2400" kern="1200">
                <a:solidFill>
                  <a:schemeClr val="tx2">
                    <a:lumMod val="50000"/>
                  </a:schemeClr>
                </a:solidFill>
                <a:latin typeface="Arial Narrow"/>
                <a:ea typeface="+mn-ea"/>
                <a:cs typeface="Arial Narrow"/>
              </a:defRPr>
            </a:lvl3pPr>
            <a:lvl4pPr marL="1600200" indent="-228600" algn="l" defTabSz="457200" rtl="0" fontAlgn="base">
              <a:spcBef>
                <a:spcPct val="20000"/>
              </a:spcBef>
              <a:spcAft>
                <a:spcPct val="0"/>
              </a:spcAft>
              <a:buClr>
                <a:schemeClr val="accent6"/>
              </a:buClr>
              <a:buFont typeface="Arial" charset="0"/>
              <a:buChar char="–"/>
              <a:defRPr sz="2000" kern="1200">
                <a:solidFill>
                  <a:schemeClr val="tx2">
                    <a:lumMod val="50000"/>
                  </a:schemeClr>
                </a:solidFill>
                <a:latin typeface="Arial Narrow"/>
                <a:ea typeface="+mn-ea"/>
                <a:cs typeface="Arial Narrow"/>
              </a:defRPr>
            </a:lvl4pPr>
            <a:lvl5pPr marL="2057400" indent="-228600" algn="l" defTabSz="457200" rtl="0" fontAlgn="base">
              <a:spcBef>
                <a:spcPct val="20000"/>
              </a:spcBef>
              <a:spcAft>
                <a:spcPct val="0"/>
              </a:spcAft>
              <a:buClr>
                <a:schemeClr val="accent6"/>
              </a:buClr>
              <a:buFont typeface="Arial" charset="0"/>
              <a:buChar char="»"/>
              <a:defRPr sz="2000" kern="1200">
                <a:solidFill>
                  <a:schemeClr val="tx2">
                    <a:lumMod val="50000"/>
                  </a:schemeClr>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20000"/>
              </a:lnSpc>
              <a:spcBef>
                <a:spcPts val="0"/>
              </a:spcBef>
              <a:spcAft>
                <a:spcPct val="0"/>
              </a:spcAft>
              <a:buClr>
                <a:srgbClr val="451C6A"/>
              </a:buClr>
              <a:buSzTx/>
              <a:buFont typeface="Wingdings" panose="05000000000000000000" pitchFamily="2" charset="2"/>
              <a:buChar char="§"/>
              <a:tabLst/>
              <a:defRPr/>
            </a:pPr>
            <a:r>
              <a:rPr kumimoji="0" lang="en-US" sz="3200" b="1" i="0" u="none" strike="noStrike" kern="1200" cap="none" spc="0" normalizeH="0" baseline="0" noProof="0" dirty="0">
                <a:ln>
                  <a:noFill/>
                </a:ln>
                <a:solidFill>
                  <a:sysClr val="windowText" lastClr="000000"/>
                </a:solidFill>
                <a:effectLst/>
                <a:uLnTx/>
                <a:uFillTx/>
                <a:latin typeface="Arial Narrow"/>
                <a:ea typeface="+mn-ea"/>
              </a:rPr>
              <a:t>Alirocumab</a:t>
            </a:r>
            <a:r>
              <a:rPr kumimoji="0" lang="en-US" sz="3200" b="1" i="0" u="none" strike="noStrike" kern="1200" cap="none" spc="0" normalizeH="0" baseline="30000" noProof="0" dirty="0">
                <a:ln>
                  <a:noFill/>
                </a:ln>
                <a:solidFill>
                  <a:sysClr val="windowText" lastClr="000000"/>
                </a:solidFill>
                <a:effectLst/>
                <a:uLnTx/>
                <a:uFillTx/>
                <a:latin typeface="Arial Narrow"/>
                <a:ea typeface="+mn-ea"/>
              </a:rPr>
              <a:t>1</a:t>
            </a:r>
          </a:p>
          <a:p>
            <a:pPr marL="742950" marR="0" lvl="1" indent="-285750" algn="l" defTabSz="457200" rtl="0" eaLnBrk="1" fontAlgn="base" latinLnBrk="0" hangingPunct="1">
              <a:lnSpc>
                <a:spcPct val="120000"/>
              </a:lnSpc>
              <a:spcBef>
                <a:spcPts val="0"/>
              </a:spcBef>
              <a:spcAft>
                <a:spcPct val="0"/>
              </a:spcAft>
              <a:buClr>
                <a:srgbClr val="451C6A"/>
              </a:buClr>
              <a:buSzTx/>
              <a:buFont typeface="Arial Narrow" panose="020B060602020203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Narrow"/>
                <a:ea typeface="+mn-ea"/>
              </a:rPr>
              <a:t>Adjunct to diet and maximally tolerated statin therapy where additional LDL-C lowering is needed in adults with</a:t>
            </a:r>
          </a:p>
          <a:p>
            <a:pPr marL="1143000" marR="0" lvl="2" indent="-228600" algn="l" defTabSz="457200" rtl="0" eaLnBrk="1" fontAlgn="base" latinLnBrk="0" hangingPunct="1">
              <a:lnSpc>
                <a:spcPct val="120000"/>
              </a:lnSpc>
              <a:spcBef>
                <a:spcPts val="0"/>
              </a:spcBef>
              <a:spcAft>
                <a:spcPct val="0"/>
              </a:spcAft>
              <a:buClr>
                <a:srgbClr val="451C6A"/>
              </a:buClr>
              <a:buSzTx/>
              <a:buFont typeface="Arial"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HeFH</a:t>
            </a:r>
          </a:p>
          <a:p>
            <a:pPr marL="1143000" marR="0" lvl="2" indent="-228600" algn="l" defTabSz="457200" rtl="0" eaLnBrk="1" fontAlgn="base" latinLnBrk="0" hangingPunct="1">
              <a:lnSpc>
                <a:spcPct val="120000"/>
              </a:lnSpc>
              <a:spcBef>
                <a:spcPts val="0"/>
              </a:spcBef>
              <a:spcAft>
                <a:spcPct val="0"/>
              </a:spcAft>
              <a:buClr>
                <a:srgbClr val="451C6A"/>
              </a:buClr>
              <a:buSzTx/>
              <a:buFont typeface="Arial"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Clinical ASCV</a:t>
            </a:r>
          </a:p>
          <a:p>
            <a:pPr marR="0" lvl="2" algn="l" defTabSz="457200" rtl="0" eaLnBrk="1" fontAlgn="base" latinLnBrk="0" hangingPunct="1">
              <a:lnSpc>
                <a:spcPct val="120000"/>
              </a:lnSpc>
              <a:spcBef>
                <a:spcPts val="0"/>
              </a:spcBef>
              <a:spcAft>
                <a:spcPct val="0"/>
              </a:spcAft>
              <a:buClr>
                <a:srgbClr val="451C6A"/>
              </a:buClr>
              <a:buSzTx/>
              <a:buFont typeface="Wingdings" panose="05000000000000000000" pitchFamily="2" charset="2"/>
              <a:buChar char="§"/>
              <a:tabLst/>
              <a:defRPr/>
            </a:pPr>
            <a:endParaRPr kumimoji="0" lang="en-US" sz="2400" b="0" i="0" u="none" strike="noStrike" kern="1200" cap="none" spc="0" normalizeH="0" baseline="0" noProof="0" dirty="0">
              <a:ln>
                <a:noFill/>
              </a:ln>
              <a:solidFill>
                <a:sysClr val="windowText" lastClr="000000"/>
              </a:solidFill>
              <a:effectLst/>
              <a:uLnTx/>
              <a:uFillTx/>
              <a:latin typeface="Arial Narrow"/>
              <a:ea typeface="+mn-ea"/>
            </a:endParaRPr>
          </a:p>
          <a:p>
            <a:pPr marR="0" lvl="0" algn="l" defTabSz="457200" rtl="0" eaLnBrk="1" fontAlgn="base" latinLnBrk="0" hangingPunct="1">
              <a:lnSpc>
                <a:spcPct val="120000"/>
              </a:lnSpc>
              <a:spcBef>
                <a:spcPts val="0"/>
              </a:spcBef>
              <a:spcAft>
                <a:spcPct val="0"/>
              </a:spcAft>
              <a:buClr>
                <a:srgbClr val="451C6A"/>
              </a:buClr>
              <a:buSzTx/>
              <a:buFont typeface="Wingdings" panose="05000000000000000000" pitchFamily="2" charset="2"/>
              <a:buChar char="§"/>
              <a:tabLst/>
              <a:defRPr/>
            </a:pPr>
            <a:r>
              <a:rPr kumimoji="0" lang="en-US" sz="3200" b="1" i="0" u="none" strike="noStrike" kern="1200" cap="none" spc="0" normalizeH="0" baseline="0" noProof="0" dirty="0">
                <a:ln>
                  <a:noFill/>
                </a:ln>
                <a:solidFill>
                  <a:sysClr val="windowText" lastClr="000000"/>
                </a:solidFill>
                <a:effectLst/>
                <a:uLnTx/>
                <a:uFillTx/>
                <a:latin typeface="Arial Narrow"/>
                <a:ea typeface="+mn-ea"/>
              </a:rPr>
              <a:t>Evolocumab</a:t>
            </a:r>
            <a:r>
              <a:rPr kumimoji="0" lang="en-US" sz="3200" b="1" i="0" u="none" strike="noStrike" kern="1200" cap="none" spc="0" normalizeH="0" baseline="30000" noProof="0" dirty="0">
                <a:ln>
                  <a:noFill/>
                </a:ln>
                <a:solidFill>
                  <a:sysClr val="windowText" lastClr="000000"/>
                </a:solidFill>
                <a:effectLst/>
                <a:uLnTx/>
                <a:uFillTx/>
                <a:latin typeface="Arial Narrow"/>
                <a:ea typeface="+mn-ea"/>
              </a:rPr>
              <a:t>2</a:t>
            </a:r>
          </a:p>
          <a:p>
            <a:pPr marL="742950" marR="0" lvl="1" indent="-285750" algn="l" defTabSz="457200" rtl="0" eaLnBrk="1" fontAlgn="base" latinLnBrk="0" hangingPunct="1">
              <a:lnSpc>
                <a:spcPct val="120000"/>
              </a:lnSpc>
              <a:spcBef>
                <a:spcPts val="0"/>
              </a:spcBef>
              <a:spcAft>
                <a:spcPct val="0"/>
              </a:spcAft>
              <a:buClr>
                <a:sysClr val="windowText" lastClr="000000"/>
              </a:buClr>
              <a:buSzTx/>
              <a:buFont typeface="Arial"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Arial Narrow"/>
                <a:ea typeface="+mn-ea"/>
              </a:rPr>
              <a:t>Adjunct to diet and maximally tolerated statin therapy where additional LDL-C lowering is needed in adults with</a:t>
            </a:r>
          </a:p>
          <a:p>
            <a:pPr marL="1143000" marR="0" lvl="2" indent="-228600" algn="l" defTabSz="457200" rtl="0" eaLnBrk="1" fontAlgn="base" latinLnBrk="0" hangingPunct="1">
              <a:lnSpc>
                <a:spcPct val="120000"/>
              </a:lnSpc>
              <a:spcBef>
                <a:spcPts val="0"/>
              </a:spcBef>
              <a:spcAft>
                <a:spcPct val="0"/>
              </a:spcAft>
              <a:buClr>
                <a:sysClr val="windowText" lastClr="000000"/>
              </a:buClr>
              <a:buSzTx/>
              <a:buFont typeface="Arial"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HeFH</a:t>
            </a:r>
          </a:p>
          <a:p>
            <a:pPr marL="1143000" marR="0" lvl="2" indent="-228600" algn="l" defTabSz="457200" rtl="0" eaLnBrk="1" fontAlgn="base" latinLnBrk="0" hangingPunct="1">
              <a:lnSpc>
                <a:spcPct val="120000"/>
              </a:lnSpc>
              <a:spcBef>
                <a:spcPts val="0"/>
              </a:spcBef>
              <a:spcAft>
                <a:spcPct val="0"/>
              </a:spcAft>
              <a:buClr>
                <a:sysClr val="windowText" lastClr="000000"/>
              </a:buClr>
              <a:buSzTx/>
              <a:buFont typeface="Arial"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Clinical ASCVD</a:t>
            </a:r>
          </a:p>
          <a:p>
            <a:pPr marL="742950" marR="0" lvl="1" indent="-285750" algn="l" defTabSz="457200" rtl="0" eaLnBrk="1" fontAlgn="base" latinLnBrk="0" hangingPunct="1">
              <a:lnSpc>
                <a:spcPct val="120000"/>
              </a:lnSpc>
              <a:spcBef>
                <a:spcPts val="0"/>
              </a:spcBef>
              <a:spcAft>
                <a:spcPct val="0"/>
              </a:spcAft>
              <a:buClr>
                <a:sysClr val="windowText" lastClr="000000"/>
              </a:buClr>
              <a:buSzTx/>
              <a:buFont typeface="Arial" charset="0"/>
              <a:buChar char="–"/>
              <a:tabLst/>
              <a:defRPr/>
            </a:pPr>
            <a:r>
              <a:rPr kumimoji="0" lang="en-CA" sz="2800" b="0" i="0" u="none" strike="noStrike" kern="1200" cap="none" spc="0" normalizeH="0" baseline="0" noProof="0" dirty="0">
                <a:ln>
                  <a:noFill/>
                </a:ln>
                <a:solidFill>
                  <a:sysClr val="windowText" lastClr="000000"/>
                </a:solidFill>
                <a:effectLst/>
                <a:uLnTx/>
                <a:uFillTx/>
                <a:latin typeface="Arial Narrow"/>
                <a:ea typeface="+mn-ea"/>
              </a:rPr>
              <a:t>Adjunct to diet and other LDL-C lowering therapies in persons ≥12 years with HoFH who require additional LDL-C lowering</a:t>
            </a: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Bef>
                <a:spcPct val="20000"/>
              </a:spcBef>
              <a:spcAft>
                <a:spcPct val="0"/>
              </a:spcAft>
              <a:buClr>
                <a:srgbClr val="F79646"/>
              </a:buClr>
              <a:buSzTx/>
              <a:buFont typeface="Arial" charset="0"/>
              <a:buChar char="•"/>
              <a:tabLst/>
              <a:defRPr/>
            </a:pPr>
            <a:endParaRPr kumimoji="0" lang="en-US" sz="3200" b="0" i="0" u="none" strike="noStrike" kern="1200" cap="none" spc="0" normalizeH="0" baseline="30000" noProof="0" dirty="0">
              <a:ln>
                <a:noFill/>
              </a:ln>
              <a:solidFill>
                <a:srgbClr val="1F497D">
                  <a:lumMod val="50000"/>
                </a:srgbClr>
              </a:solidFill>
              <a:effectLst/>
              <a:uLnTx/>
              <a:uFillTx/>
              <a:latin typeface="Arial Narrow"/>
              <a:ea typeface="+mn-ea"/>
            </a:endParaRPr>
          </a:p>
        </p:txBody>
      </p:sp>
      <p:sp>
        <p:nvSpPr>
          <p:cNvPr id="14" name="Text Placeholder 6">
            <a:extLst>
              <a:ext uri="{FF2B5EF4-FFF2-40B4-BE49-F238E27FC236}">
                <a16:creationId xmlns:a16="http://schemas.microsoft.com/office/drawing/2014/main" id="{56C60FA5-6BB3-4369-B427-337E8D5E6902}"/>
              </a:ext>
            </a:extLst>
          </p:cNvPr>
          <p:cNvSpPr txBox="1">
            <a:spLocks/>
          </p:cNvSpPr>
          <p:nvPr/>
        </p:nvSpPr>
        <p:spPr>
          <a:xfrm>
            <a:off x="229369" y="6351036"/>
            <a:ext cx="8524875" cy="365125"/>
          </a:xfrm>
          <a:prstGeom prst="rect">
            <a:avLst/>
          </a:prstGeom>
        </p:spPr>
        <p:txBody>
          <a:bodyPr vert="horz" lIns="91440" tIns="45720" rIns="91440" bIns="45720" rtlCol="0" anchor="b" anchorCtr="0">
            <a:noAutofit/>
          </a:bodyPr>
          <a:lstStyle>
            <a:lvl1pPr marL="0" indent="0" algn="l" defTabSz="457200" rtl="0" fontAlgn="base">
              <a:spcBef>
                <a:spcPts val="0"/>
              </a:spcBef>
              <a:spcAft>
                <a:spcPts val="0"/>
              </a:spcAft>
              <a:buFont typeface="Arial" charset="0"/>
              <a:buNone/>
              <a:defRPr sz="1100" kern="1200">
                <a:solidFill>
                  <a:schemeClr val="tx2">
                    <a:lumMod val="50000"/>
                  </a:schemeClr>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914400" indent="0" algn="l" defTabSz="457200" rtl="0" fontAlgn="base">
              <a:spcBef>
                <a:spcPct val="20000"/>
              </a:spcBef>
              <a:spcAft>
                <a:spcPct val="0"/>
              </a:spcAft>
              <a:buFont typeface="Arial" charset="0"/>
              <a:buNone/>
              <a:defRPr sz="2400" kern="1200">
                <a:solidFill>
                  <a:schemeClr val="tx1"/>
                </a:solidFill>
                <a:latin typeface="Arial Narrow"/>
                <a:ea typeface="+mn-ea"/>
                <a:cs typeface="Arial Narrow"/>
              </a:defRPr>
            </a:lvl3pPr>
            <a:lvl4pPr marL="13716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4pPr>
            <a:lvl5pPr marL="18288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ts val="0"/>
              </a:spcAft>
              <a:buClrTx/>
              <a:buSzTx/>
              <a:buFont typeface="Arial" charset="0"/>
              <a:buNone/>
              <a:tabLst/>
              <a:defRPr/>
            </a:pPr>
            <a:r>
              <a:rPr kumimoji="0" lang="en-CA" sz="1200" b="0" i="0" u="none" strike="noStrike" kern="1200" cap="none" spc="0" normalizeH="0" baseline="0" noProof="0" dirty="0">
                <a:ln>
                  <a:noFill/>
                </a:ln>
                <a:solidFill>
                  <a:sysClr val="windowText" lastClr="000000"/>
                </a:solidFill>
                <a:effectLst/>
                <a:uLnTx/>
                <a:uFillTx/>
                <a:latin typeface="Arial Narrow"/>
                <a:ea typeface="+mn-ea"/>
              </a:rPr>
              <a:t>ASCVD, atherosclerotic cardiovascular disease; HeFH, heterozygous familial hypercholesterolemia; HoFH, homozygous familial hypercholesterolemia; LDL-C, low density lipoprotein cholesterol; PCSK9, proprotein convertase subtilisin </a:t>
            </a:r>
            <a:r>
              <a:rPr kumimoji="0" lang="en-CA" sz="1200" b="0" i="0" u="none" strike="noStrike" kern="1200" cap="none" spc="0" normalizeH="0" baseline="0" noProof="0" dirty="0" err="1">
                <a:ln>
                  <a:noFill/>
                </a:ln>
                <a:solidFill>
                  <a:sysClr val="windowText" lastClr="000000"/>
                </a:solidFill>
                <a:effectLst/>
                <a:uLnTx/>
                <a:uFillTx/>
                <a:latin typeface="Arial Narrow"/>
                <a:ea typeface="+mn-ea"/>
              </a:rPr>
              <a:t>kexin</a:t>
            </a:r>
            <a:r>
              <a:rPr kumimoji="0" lang="en-CA" sz="1200" b="0" i="0" u="none" strike="noStrike" kern="1200" cap="none" spc="0" normalizeH="0" baseline="0" noProof="0" dirty="0">
                <a:ln>
                  <a:noFill/>
                </a:ln>
                <a:solidFill>
                  <a:sysClr val="windowText" lastClr="000000"/>
                </a:solidFill>
                <a:effectLst/>
                <a:uLnTx/>
                <a:uFillTx/>
                <a:latin typeface="Arial Narrow"/>
                <a:ea typeface="+mn-ea"/>
              </a:rPr>
              <a:t> type 9.</a:t>
            </a:r>
          </a:p>
          <a:p>
            <a:pPr marL="0" marR="0" lvl="0" indent="0" algn="l" defTabSz="457200" rtl="0" eaLnBrk="1" fontAlgn="base" latinLnBrk="0" hangingPunct="1">
              <a:lnSpc>
                <a:spcPct val="100000"/>
              </a:lnSpc>
              <a:spcBef>
                <a:spcPts val="0"/>
              </a:spcBef>
              <a:spcAft>
                <a:spcPts val="0"/>
              </a:spcAft>
              <a:buClrTx/>
              <a:buSzTx/>
              <a:buFont typeface="Arial" charset="0"/>
              <a:buNone/>
              <a:tabLst/>
              <a:defRPr/>
            </a:pPr>
            <a:endParaRPr kumimoji="0" lang="en-CA" sz="1200" b="0" i="0" u="none" strike="noStrike" kern="1200" cap="none" spc="0" normalizeH="0" baseline="0" noProof="0" dirty="0">
              <a:ln>
                <a:noFill/>
              </a:ln>
              <a:solidFill>
                <a:sysClr val="windowText" lastClr="000000"/>
              </a:solidFill>
              <a:effectLst/>
              <a:uLnTx/>
              <a:uFillTx/>
              <a:latin typeface="Arial Narrow"/>
              <a:ea typeface="+mn-ea"/>
            </a:endParaRPr>
          </a:p>
          <a:p>
            <a:pPr marL="0" marR="0" lvl="0" indent="0" algn="l" defTabSz="457200" rtl="0" eaLnBrk="1" fontAlgn="base" latinLnBrk="0" hangingPunct="1">
              <a:lnSpc>
                <a:spcPct val="100000"/>
              </a:lnSpc>
              <a:spcBef>
                <a:spcPts val="0"/>
              </a:spcBef>
              <a:spcAft>
                <a:spcPts val="0"/>
              </a:spcAft>
              <a:buClrTx/>
              <a:buSzTx/>
              <a:buFont typeface="Arial" charset="0"/>
              <a:buNone/>
              <a:tabLst/>
              <a:defRPr/>
            </a:pPr>
            <a:endParaRPr kumimoji="0" lang="en-CA" sz="1000" b="0" i="0" u="none" strike="noStrike" kern="1200" cap="none" spc="0" normalizeH="0" baseline="0" noProof="0" dirty="0">
              <a:ln>
                <a:noFill/>
              </a:ln>
              <a:solidFill>
                <a:srgbClr val="FFFFFF"/>
              </a:solidFill>
              <a:effectLst/>
              <a:uLnTx/>
              <a:uFillTx/>
              <a:latin typeface="Arial Narrow"/>
              <a:ea typeface="+mn-ea"/>
            </a:endParaRPr>
          </a:p>
          <a:p>
            <a:pPr marL="0" marR="0" lvl="0" indent="0" algn="l" defTabSz="457200" rtl="0" eaLnBrk="1" fontAlgn="base" latinLnBrk="0" hangingPunct="1">
              <a:lnSpc>
                <a:spcPct val="100000"/>
              </a:lnSpc>
              <a:spcBef>
                <a:spcPts val="0"/>
              </a:spcBef>
              <a:spcAft>
                <a:spcPts val="0"/>
              </a:spcAft>
              <a:buClrTx/>
              <a:buSzTx/>
              <a:buFont typeface="Arial" charset="0"/>
              <a:buNone/>
              <a:tabLst/>
              <a:defRPr/>
            </a:pPr>
            <a:r>
              <a:rPr kumimoji="0" lang="en-CA" sz="1000" b="0" i="0" u="none" strike="noStrike" kern="1200" cap="none" spc="0" normalizeH="0" baseline="0" noProof="0" dirty="0">
                <a:ln>
                  <a:noFill/>
                </a:ln>
                <a:solidFill>
                  <a:srgbClr val="FFFFFF"/>
                </a:solidFill>
                <a:effectLst/>
                <a:uLnTx/>
                <a:uFillTx/>
                <a:latin typeface="Arial Narrow"/>
                <a:ea typeface="+mn-ea"/>
              </a:rPr>
              <a:t>1. </a:t>
            </a:r>
            <a:r>
              <a:rPr kumimoji="0" lang="en-CA" sz="1000" b="0" i="0" u="none" strike="noStrike" kern="1200" cap="none" spc="0" normalizeH="0" baseline="0" noProof="0" dirty="0" err="1">
                <a:ln>
                  <a:noFill/>
                </a:ln>
                <a:solidFill>
                  <a:srgbClr val="FFFFFF"/>
                </a:solidFill>
                <a:effectLst/>
                <a:uLnTx/>
                <a:uFillTx/>
                <a:latin typeface="Arial Narrow"/>
                <a:ea typeface="+mn-ea"/>
              </a:rPr>
              <a:t>Praluent</a:t>
            </a:r>
            <a:r>
              <a:rPr kumimoji="0" lang="en-CA" sz="1000" b="0" i="0" u="none" strike="noStrike" kern="1200" cap="none" spc="0" normalizeH="0" baseline="0" noProof="0" dirty="0">
                <a:ln>
                  <a:noFill/>
                </a:ln>
                <a:solidFill>
                  <a:srgbClr val="FFFFFF"/>
                </a:solidFill>
                <a:effectLst/>
                <a:uLnTx/>
                <a:uFillTx/>
                <a:latin typeface="Arial Narrow"/>
                <a:ea typeface="+mn-ea"/>
              </a:rPr>
              <a:t> Canadian Product Monograph, April 11, 2016; 2. </a:t>
            </a:r>
            <a:r>
              <a:rPr kumimoji="0" lang="en-CA" sz="1000" b="0" i="0" u="none" strike="noStrike" kern="1200" cap="none" spc="0" normalizeH="0" baseline="0" noProof="0" dirty="0" err="1">
                <a:ln>
                  <a:noFill/>
                </a:ln>
                <a:solidFill>
                  <a:srgbClr val="FFFFFF"/>
                </a:solidFill>
                <a:effectLst/>
                <a:uLnTx/>
                <a:uFillTx/>
                <a:latin typeface="Arial Narrow"/>
                <a:ea typeface="+mn-ea"/>
              </a:rPr>
              <a:t>IRepatha</a:t>
            </a:r>
            <a:r>
              <a:rPr kumimoji="0" lang="en-CA" sz="1000" b="0" i="0" u="none" strike="noStrike" kern="1200" cap="none" spc="0" normalizeH="0" baseline="0" noProof="0" dirty="0">
                <a:ln>
                  <a:noFill/>
                </a:ln>
                <a:solidFill>
                  <a:srgbClr val="FFFFFF"/>
                </a:solidFill>
                <a:effectLst/>
                <a:uLnTx/>
                <a:uFillTx/>
                <a:latin typeface="Arial Narrow"/>
                <a:ea typeface="+mn-ea"/>
              </a:rPr>
              <a:t> Canadian Product Monograph, June 29 2016; </a:t>
            </a:r>
          </a:p>
        </p:txBody>
      </p:sp>
    </p:spTree>
    <p:extLst>
      <p:ext uri="{BB962C8B-B14F-4D97-AF65-F5344CB8AC3E}">
        <p14:creationId xmlns:p14="http://schemas.microsoft.com/office/powerpoint/2010/main" val="1407429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1218987">
              <a:defRPr/>
            </a:pPr>
            <a:r>
              <a:rPr lang="en-CA" sz="1000" b="1" dirty="0">
                <a:solidFill>
                  <a:prstClr val="white"/>
                </a:solidFill>
                <a:latin typeface="Arial Narrow" panose="020B0606020202030204" pitchFamily="34" charset="0"/>
                <a:cs typeface="Arial" panose="020B0604020202020204" pitchFamily="34" charset="0"/>
              </a:rPr>
              <a:t>          MACE = Major Adverse Cardiovascular Events   </a:t>
            </a:r>
            <a:endParaRPr lang="en-US" sz="1000" b="1" dirty="0">
              <a:solidFill>
                <a:prstClr val="white"/>
              </a:solidFill>
              <a:latin typeface="Arial Narrow" panose="020B0606020202030204" pitchFamily="34" charset="0"/>
              <a:cs typeface="Arial" panose="020B0604020202020204" pitchFamily="34" charset="0"/>
            </a:endParaRPr>
          </a:p>
        </p:txBody>
      </p:sp>
      <p:sp>
        <p:nvSpPr>
          <p:cNvPr id="10" name="Rectangle 9"/>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4783" y="308090"/>
            <a:ext cx="9038620"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Summary</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Content Placeholder 2">
            <a:extLst>
              <a:ext uri="{FF2B5EF4-FFF2-40B4-BE49-F238E27FC236}">
                <a16:creationId xmlns:a16="http://schemas.microsoft.com/office/drawing/2014/main" id="{B02F30AF-98BB-490A-9BED-AABB89170A6D}"/>
              </a:ext>
            </a:extLst>
          </p:cNvPr>
          <p:cNvSpPr txBox="1">
            <a:spLocks/>
          </p:cNvSpPr>
          <p:nvPr/>
        </p:nvSpPr>
        <p:spPr>
          <a:xfrm>
            <a:off x="467544" y="1548582"/>
            <a:ext cx="8496944" cy="4464176"/>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solidFill>
                <a:effectLst/>
                <a:uLnTx/>
                <a:uFillTx/>
                <a:latin typeface="Arial Narrow"/>
                <a:ea typeface="+mn-ea"/>
              </a:rPr>
              <a:t>Despite clear guidelines and widespread use of statin therapy, almost half of high risk patients do not achieve the recommended target for LDL-C &lt; 2.0 mmol/L</a:t>
            </a:r>
          </a:p>
          <a:p>
            <a:pPr marR="0" lvl="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solidFill>
                <a:effectLst/>
                <a:uLnTx/>
                <a:uFillTx/>
                <a:latin typeface="Arial Narrow"/>
                <a:ea typeface="+mn-ea"/>
              </a:rPr>
              <a:t>Challenges in reaching the LDL-C target include</a:t>
            </a:r>
          </a:p>
          <a:p>
            <a:pPr marR="0" lvl="1" algn="l" defTabSz="457200" rtl="0" eaLnBrk="1" fontAlgn="base" latinLnBrk="0" hangingPunct="1">
              <a:lnSpc>
                <a:spcPct val="100000"/>
              </a:lnSpc>
              <a:spcBef>
                <a:spcPct val="20000"/>
              </a:spcBef>
              <a:spcAft>
                <a:spcPct val="0"/>
              </a:spcAft>
              <a:buClr>
                <a:srgbClr val="451C6A"/>
              </a:buClr>
              <a:buSzTx/>
              <a:buFont typeface="Arial Narrow" panose="020B0606020202030204" pitchFamily="34" charset="0"/>
              <a:buChar char="−"/>
              <a:tabLst/>
              <a:defRPr/>
            </a:pPr>
            <a:r>
              <a:rPr kumimoji="0" lang="en-CA" sz="2000" b="0" i="0" u="none" strike="noStrike" kern="1200" cap="none" spc="0" normalizeH="0" baseline="0" noProof="0" dirty="0">
                <a:ln>
                  <a:noFill/>
                </a:ln>
                <a:solidFill>
                  <a:sysClr val="windowText" lastClr="000000"/>
                </a:solidFill>
                <a:effectLst/>
                <a:uLnTx/>
                <a:uFillTx/>
                <a:latin typeface="Arial Narrow"/>
                <a:ea typeface="+mn-ea"/>
              </a:rPr>
              <a:t>Wide range of LDL-C lowering seen in patients</a:t>
            </a:r>
          </a:p>
          <a:p>
            <a:pPr marR="0" lvl="1" algn="l" defTabSz="457200" rtl="0" eaLnBrk="1" fontAlgn="base" latinLnBrk="0" hangingPunct="1">
              <a:lnSpc>
                <a:spcPct val="100000"/>
              </a:lnSpc>
              <a:spcBef>
                <a:spcPct val="20000"/>
              </a:spcBef>
              <a:spcAft>
                <a:spcPct val="0"/>
              </a:spcAft>
              <a:buClr>
                <a:srgbClr val="451C6A"/>
              </a:buClr>
              <a:buSzTx/>
              <a:buFont typeface="Arial Narrow" panose="020B0606020202030204" pitchFamily="34" charset="0"/>
              <a:buChar char="−"/>
              <a:tabLst/>
              <a:defRPr/>
            </a:pPr>
            <a:r>
              <a:rPr kumimoji="0" lang="en-CA" sz="2000" b="0" i="0" u="none" strike="noStrike" kern="1200" cap="none" spc="0" normalizeH="0" baseline="0" noProof="0" dirty="0">
                <a:ln>
                  <a:noFill/>
                </a:ln>
                <a:solidFill>
                  <a:sysClr val="windowText" lastClr="000000"/>
                </a:solidFill>
                <a:effectLst/>
                <a:uLnTx/>
                <a:uFillTx/>
                <a:latin typeface="Arial Narrow"/>
                <a:ea typeface="+mn-ea"/>
              </a:rPr>
              <a:t>Side effects, particularly myalgia</a:t>
            </a:r>
          </a:p>
          <a:p>
            <a:pPr marR="0" lvl="1" algn="l" defTabSz="457200" rtl="0" eaLnBrk="1" fontAlgn="base" latinLnBrk="0" hangingPunct="1">
              <a:lnSpc>
                <a:spcPct val="100000"/>
              </a:lnSpc>
              <a:spcBef>
                <a:spcPct val="20000"/>
              </a:spcBef>
              <a:spcAft>
                <a:spcPct val="0"/>
              </a:spcAft>
              <a:buClr>
                <a:srgbClr val="451C6A"/>
              </a:buClr>
              <a:buSzTx/>
              <a:buFont typeface="Arial Narrow" panose="020B0606020202030204" pitchFamily="34" charset="0"/>
              <a:buChar char="−"/>
              <a:tabLst/>
              <a:defRPr/>
            </a:pPr>
            <a:r>
              <a:rPr kumimoji="0" lang="en-CA" sz="2000" b="0" i="0" u="none" strike="noStrike" kern="1200" cap="none" spc="0" normalizeH="0" baseline="0" noProof="0" dirty="0">
                <a:ln>
                  <a:noFill/>
                </a:ln>
                <a:solidFill>
                  <a:sysClr val="windowText" lastClr="000000"/>
                </a:solidFill>
                <a:effectLst/>
                <a:uLnTx/>
                <a:uFillTx/>
                <a:latin typeface="Arial Narrow"/>
                <a:ea typeface="+mn-ea"/>
              </a:rPr>
              <a:t>Limited efficacy of statin therapy in lowering LDL-C </a:t>
            </a:r>
          </a:p>
          <a:p>
            <a:pPr marR="0" lvl="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solidFill>
                <a:effectLst/>
                <a:uLnTx/>
                <a:uFillTx/>
                <a:latin typeface="Arial Narrow"/>
                <a:ea typeface="+mn-ea"/>
              </a:rPr>
              <a:t>There is a need for LDL-C lowering beyond statin therapy</a:t>
            </a:r>
          </a:p>
          <a:p>
            <a:pPr marR="0" lvl="0" algn="l" defTabSz="457200" rtl="0" eaLnBrk="1" fontAlgn="base" latinLnBrk="0" hangingPunct="1">
              <a:lnSpc>
                <a:spcPct val="100000"/>
              </a:lnSpc>
              <a:spcBef>
                <a:spcPct val="20000"/>
              </a:spcBef>
              <a:spcAft>
                <a:spcPct val="0"/>
              </a:spcAft>
              <a:buClr>
                <a:srgbClr val="451C6A"/>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solidFill>
                <a:effectLst/>
                <a:uLnTx/>
                <a:uFillTx/>
                <a:latin typeface="Arial Narrow"/>
                <a:ea typeface="+mn-ea"/>
              </a:rPr>
              <a:t>The data from clinical trials with PCSK9 inhibition demonstrate efficacy and safety of LDL-C lowering by an additional 60% on top of statin ± ezetimibe therapy resulting in further reductions in MACE</a:t>
            </a:r>
          </a:p>
          <a:p>
            <a:pPr marL="342900" marR="0" lvl="0" indent="-342900" algn="l" defTabSz="457200" rtl="0" eaLnBrk="1" fontAlgn="base" latinLnBrk="0" hangingPunct="1">
              <a:lnSpc>
                <a:spcPct val="100000"/>
              </a:lnSpc>
              <a:spcBef>
                <a:spcPct val="20000"/>
              </a:spcBef>
              <a:spcAft>
                <a:spcPct val="0"/>
              </a:spcAft>
              <a:buClr>
                <a:srgbClr val="FF0000"/>
              </a:buClr>
              <a:buSzTx/>
              <a:buFont typeface="Wingdings" charset="2"/>
              <a:buChar char="§"/>
              <a:tabLst/>
              <a:defRPr/>
            </a:pPr>
            <a:endParaRPr kumimoji="0" lang="en-CA" sz="24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65185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1200329"/>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Program Development</a:t>
            </a:r>
            <a:br>
              <a:rPr lang="en-US" sz="3600" b="1" dirty="0">
                <a:solidFill>
                  <a:srgbClr val="002060"/>
                </a:solidFill>
                <a:latin typeface="Arial Narrow" panose="020B0606020202030204" pitchFamily="34" charset="0"/>
              </a:rPr>
            </a:br>
            <a:endParaRPr lang="en-US" sz="3600" b="1" dirty="0">
              <a:solidFill>
                <a:srgbClr val="002060"/>
              </a:solidFill>
              <a:latin typeface="Arial Narrow" panose="020B0606020202030204" pitchFamily="34" charset="0"/>
            </a:endParaRPr>
          </a:p>
        </p:txBody>
      </p:sp>
      <p:sp>
        <p:nvSpPr>
          <p:cNvPr id="9" name="Content Placeholder 2">
            <a:extLst>
              <a:ext uri="{FF2B5EF4-FFF2-40B4-BE49-F238E27FC236}">
                <a16:creationId xmlns:a16="http://schemas.microsoft.com/office/drawing/2014/main" id="{F241C6D4-ECCE-44E8-9741-5C1D03E3EF60}"/>
              </a:ext>
            </a:extLst>
          </p:cNvPr>
          <p:cNvSpPr txBox="1">
            <a:spLocks/>
          </p:cNvSpPr>
          <p:nvPr/>
        </p:nvSpPr>
        <p:spPr>
          <a:xfrm>
            <a:off x="1269441" y="1674717"/>
            <a:ext cx="7874560"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3200" b="1" dirty="0">
                <a:solidFill>
                  <a:srgbClr val="000000"/>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pic>
        <p:nvPicPr>
          <p:cNvPr id="10" name="Picture 9" descr="CHRC logo_with text.psd">
            <a:extLst>
              <a:ext uri="{FF2B5EF4-FFF2-40B4-BE49-F238E27FC236}">
                <a16:creationId xmlns:a16="http://schemas.microsoft.com/office/drawing/2014/main" id="{D46F1773-B21D-4285-99EC-2E92D334E48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127844" y="3872714"/>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6626871-C95E-4F7A-A1A6-4487CFE298D1}"/>
              </a:ext>
            </a:extLst>
          </p:cNvPr>
          <p:cNvSpPr/>
          <p:nvPr/>
        </p:nvSpPr>
        <p:spPr>
          <a:xfrm>
            <a:off x="1294804" y="5485413"/>
            <a:ext cx="7849196" cy="338554"/>
          </a:xfrm>
          <a:prstGeom prst="rect">
            <a:avLst/>
          </a:prstGeom>
        </p:spPr>
        <p:txBody>
          <a:bodyPr wrap="square">
            <a:spAutoFit/>
          </a:bodyPr>
          <a:lstStyle/>
          <a:p>
            <a:pPr algn="ctr"/>
            <a:r>
              <a:rPr lang="en-CA" sz="1600" b="1" dirty="0">
                <a:solidFill>
                  <a:srgbClr val="002060"/>
                </a:solidFill>
                <a:latin typeface="Arial Narrow" panose="020B0606020202030204" pitchFamily="34" charset="0"/>
                <a:cs typeface="Lato"/>
              </a:rPr>
              <a:t>This program has received an educational grant and in-kind support from Amgen Canada</a:t>
            </a:r>
          </a:p>
        </p:txBody>
      </p:sp>
    </p:spTree>
    <p:extLst>
      <p:ext uri="{BB962C8B-B14F-4D97-AF65-F5344CB8AC3E}">
        <p14:creationId xmlns:p14="http://schemas.microsoft.com/office/powerpoint/2010/main" val="77050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8797" y="11238"/>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864393"/>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lvl="0" defTabSz="342991">
              <a:defRPr/>
            </a:pPr>
            <a:r>
              <a:rPr lang="en-US" sz="3600" b="1" dirty="0">
                <a:solidFill>
                  <a:srgbClr val="002060"/>
                </a:solidFill>
                <a:latin typeface="Arial Narrow" panose="020B0606020202030204" pitchFamily="34" charset="0"/>
              </a:rPr>
              <a:t>Steering Committee</a:t>
            </a:r>
          </a:p>
        </p:txBody>
      </p:sp>
      <p:sp>
        <p:nvSpPr>
          <p:cNvPr id="15" name="Subtitle 2">
            <a:extLst>
              <a:ext uri="{FF2B5EF4-FFF2-40B4-BE49-F238E27FC236}">
                <a16:creationId xmlns:a16="http://schemas.microsoft.com/office/drawing/2014/main" id="{4D559C8C-AF5E-4B77-829E-777C089A502D}"/>
              </a:ext>
            </a:extLst>
          </p:cNvPr>
          <p:cNvSpPr txBox="1">
            <a:spLocks/>
          </p:cNvSpPr>
          <p:nvPr/>
        </p:nvSpPr>
        <p:spPr>
          <a:xfrm>
            <a:off x="5471592" y="1243097"/>
            <a:ext cx="3762440" cy="4455267"/>
          </a:xfrm>
          <a:prstGeom prst="rect">
            <a:avLst/>
          </a:prstGeom>
        </p:spPr>
        <p:txBody>
          <a:bodyPr vert="horz" lIns="91440" tIns="45720" rIns="91440" bIns="45720" rtlCol="0">
            <a:noAutofit/>
          </a:bodyPr>
          <a:lstStyle/>
          <a:p>
            <a:pPr defTabSz="914400"/>
            <a:r>
              <a:rPr lang="en-US" sz="1200" b="1" dirty="0">
                <a:solidFill>
                  <a:srgbClr val="002060"/>
                </a:solidFill>
                <a:latin typeface="Arial Narrow" panose="020B0606020202030204" pitchFamily="34" charset="0"/>
                <a:cs typeface="Lato"/>
              </a:rPr>
              <a:t>Jeffrey Habert, MD</a:t>
            </a:r>
            <a:endParaRPr lang="en-CA" sz="1200" dirty="0">
              <a:solidFill>
                <a:srgbClr val="002060"/>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Family Physician</a:t>
            </a:r>
            <a:br>
              <a:rPr lang="en-US" sz="1200" dirty="0">
                <a:solidFill>
                  <a:prstClr val="black"/>
                </a:solidFill>
                <a:latin typeface="Arial Narrow" panose="020B0606020202030204" pitchFamily="34" charset="0"/>
                <a:cs typeface="Lato"/>
              </a:rPr>
            </a:br>
            <a:r>
              <a:rPr lang="en-US" sz="1200" dirty="0">
                <a:solidFill>
                  <a:prstClr val="black"/>
                </a:solidFill>
                <a:latin typeface="Arial Narrow" panose="020B0606020202030204" pitchFamily="34" charset="0"/>
                <a:cs typeface="Lato"/>
              </a:rPr>
              <a:t>Assistant Professor</a:t>
            </a:r>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University of Toronto</a:t>
            </a:r>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Dept. of Family and Community Medicine</a:t>
            </a:r>
            <a:br>
              <a:rPr lang="en-US" sz="1200" dirty="0">
                <a:solidFill>
                  <a:prstClr val="black"/>
                </a:solidFill>
                <a:latin typeface="Arial Narrow" panose="020B0606020202030204" pitchFamily="34" charset="0"/>
                <a:cs typeface="Lato"/>
              </a:rPr>
            </a:br>
            <a:r>
              <a:rPr lang="en-US" sz="1200" dirty="0">
                <a:solidFill>
                  <a:prstClr val="black"/>
                </a:solidFill>
                <a:latin typeface="Arial Narrow" panose="020B0606020202030204" pitchFamily="34" charset="0"/>
                <a:cs typeface="Lato"/>
              </a:rPr>
              <a:t>Toronto, Ontario</a:t>
            </a:r>
            <a:endParaRPr lang="en-CA" sz="1200" dirty="0">
              <a:solidFill>
                <a:prstClr val="black"/>
              </a:solidFill>
              <a:latin typeface="Arial Narrow" panose="020B0606020202030204" pitchFamily="34" charset="0"/>
              <a:cs typeface="Lato"/>
            </a:endParaRPr>
          </a:p>
          <a:p>
            <a:pPr defTabSz="914400"/>
            <a:endParaRPr lang="en-CA" sz="1200" b="1" dirty="0">
              <a:solidFill>
                <a:srgbClr val="8D0000"/>
              </a:solidFill>
              <a:latin typeface="Arial Narrow" panose="020B0606020202030204" pitchFamily="34" charset="0"/>
              <a:cs typeface="Lato"/>
            </a:endParaRPr>
          </a:p>
          <a:p>
            <a:pPr defTabSz="914400"/>
            <a:r>
              <a:rPr lang="en-US" sz="1200" b="1" dirty="0">
                <a:solidFill>
                  <a:srgbClr val="002060"/>
                </a:solidFill>
                <a:latin typeface="Arial Narrow" panose="020B0606020202030204" pitchFamily="34" charset="0"/>
                <a:cs typeface="Lato"/>
              </a:rPr>
              <a:t>Peter Lin, MD</a:t>
            </a:r>
            <a:endParaRPr lang="en-CA" sz="1200" dirty="0">
              <a:solidFill>
                <a:srgbClr val="002060"/>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Family Physician</a:t>
            </a:r>
            <a:br>
              <a:rPr lang="en-US" sz="1200" dirty="0">
                <a:solidFill>
                  <a:prstClr val="black"/>
                </a:solidFill>
                <a:latin typeface="Arial Narrow" panose="020B0606020202030204" pitchFamily="34" charset="0"/>
                <a:cs typeface="Lato"/>
              </a:rPr>
            </a:br>
            <a:r>
              <a:rPr lang="en-CA" sz="1200" dirty="0">
                <a:solidFill>
                  <a:prstClr val="black"/>
                </a:solidFill>
                <a:latin typeface="Arial Narrow" panose="020B0606020202030204" pitchFamily="34" charset="0"/>
                <a:cs typeface="Lato"/>
              </a:rPr>
              <a:t>Director Primary Care Initiatives</a:t>
            </a:r>
          </a:p>
          <a:p>
            <a:pPr defTabSz="914400"/>
            <a:r>
              <a:rPr lang="en-CA" sz="1200" dirty="0">
                <a:solidFill>
                  <a:prstClr val="black"/>
                </a:solidFill>
                <a:latin typeface="Arial Narrow" panose="020B0606020202030204" pitchFamily="34" charset="0"/>
                <a:cs typeface="Lato"/>
              </a:rPr>
              <a:t>Canadian Heart Research Centre</a:t>
            </a:r>
          </a:p>
          <a:p>
            <a:pPr defTabSz="914400"/>
            <a:r>
              <a:rPr lang="en-CA" sz="1200" dirty="0">
                <a:solidFill>
                  <a:prstClr val="black"/>
                </a:solidFill>
                <a:latin typeface="Arial Narrow" panose="020B0606020202030204" pitchFamily="34" charset="0"/>
                <a:cs typeface="Lato"/>
              </a:rPr>
              <a:t>University of Toronto</a:t>
            </a:r>
          </a:p>
          <a:p>
            <a:pPr defTabSz="914400"/>
            <a:endParaRPr lang="en-CA" sz="1200" dirty="0">
              <a:solidFill>
                <a:prstClr val="black"/>
              </a:solidFill>
              <a:latin typeface="Arial Narrow" panose="020B0606020202030204" pitchFamily="34" charset="0"/>
              <a:cs typeface="Lato"/>
            </a:endParaRPr>
          </a:p>
          <a:p>
            <a:pPr defTabSz="914400"/>
            <a:r>
              <a:rPr lang="en-US" sz="1200" b="1" dirty="0">
                <a:solidFill>
                  <a:srgbClr val="002060"/>
                </a:solidFill>
                <a:latin typeface="Arial Narrow" panose="020B0606020202030204" pitchFamily="34" charset="0"/>
                <a:cs typeface="Lato"/>
              </a:rPr>
              <a:t>G. B. John Mancini, MD, FRCPC, FACP, FACC</a:t>
            </a:r>
          </a:p>
          <a:p>
            <a:pPr defTabSz="914400"/>
            <a:r>
              <a:rPr lang="en-CA" sz="1200" dirty="0">
                <a:solidFill>
                  <a:prstClr val="black"/>
                </a:solidFill>
                <a:latin typeface="Arial Narrow" panose="020B0606020202030204" pitchFamily="34" charset="0"/>
                <a:cs typeface="Lato"/>
              </a:rPr>
              <a:t>Department of Medicine, Division of Cardiology</a:t>
            </a:r>
          </a:p>
          <a:p>
            <a:pPr defTabSz="914400"/>
            <a:r>
              <a:rPr lang="en-CA" sz="1200" dirty="0">
                <a:solidFill>
                  <a:prstClr val="black"/>
                </a:solidFill>
                <a:latin typeface="Arial Narrow" panose="020B0606020202030204" pitchFamily="34" charset="0"/>
                <a:cs typeface="Lato"/>
              </a:rPr>
              <a:t>Research Director, Division of Cardiology</a:t>
            </a:r>
          </a:p>
          <a:p>
            <a:pPr defTabSz="914400"/>
            <a:r>
              <a:rPr lang="en-CA" sz="1200" dirty="0">
                <a:solidFill>
                  <a:prstClr val="black"/>
                </a:solidFill>
                <a:latin typeface="Arial Narrow" panose="020B0606020202030204" pitchFamily="34" charset="0"/>
                <a:cs typeface="Lato"/>
              </a:rPr>
              <a:t>Director, Cardiovascular Imaging Research Core Laboratory (CIRCL)</a:t>
            </a:r>
          </a:p>
          <a:p>
            <a:pPr defTabSz="914400"/>
            <a:r>
              <a:rPr lang="en-CA" sz="1200" dirty="0">
                <a:solidFill>
                  <a:prstClr val="black"/>
                </a:solidFill>
                <a:latin typeface="Arial Narrow" panose="020B0606020202030204" pitchFamily="34" charset="0"/>
                <a:cs typeface="Lato"/>
              </a:rPr>
              <a:t>Professor of Medicine</a:t>
            </a:r>
          </a:p>
          <a:p>
            <a:pPr defTabSz="914400"/>
            <a:r>
              <a:rPr lang="en-CA" sz="1200" dirty="0">
                <a:solidFill>
                  <a:prstClr val="black"/>
                </a:solidFill>
                <a:latin typeface="Arial Narrow" panose="020B0606020202030204" pitchFamily="34" charset="0"/>
                <a:cs typeface="Lato"/>
              </a:rPr>
              <a:t>University of British Columbia</a:t>
            </a:r>
            <a:endParaRPr lang="en-US" sz="1200" b="1" dirty="0">
              <a:solidFill>
                <a:srgbClr val="8D0000"/>
              </a:solidFill>
              <a:latin typeface="Arial Narrow" panose="020B0606020202030204" pitchFamily="34" charset="0"/>
              <a:cs typeface="Lato"/>
            </a:endParaRPr>
          </a:p>
          <a:p>
            <a:pPr defTabSz="914400"/>
            <a:endParaRPr lang="en-US" sz="1200" b="1" dirty="0">
              <a:solidFill>
                <a:srgbClr val="002060"/>
              </a:solidFill>
              <a:latin typeface="Arial Narrow" panose="020B0606020202030204" pitchFamily="34" charset="0"/>
              <a:cs typeface="Lato"/>
            </a:endParaRPr>
          </a:p>
          <a:p>
            <a:pPr defTabSz="914400"/>
            <a:r>
              <a:rPr lang="en-US" sz="1200" b="1" dirty="0">
                <a:solidFill>
                  <a:srgbClr val="002060"/>
                </a:solidFill>
                <a:latin typeface="Arial Narrow" panose="020B0606020202030204" pitchFamily="34" charset="0"/>
                <a:cs typeface="Lato"/>
              </a:rPr>
              <a:t>Daniel </a:t>
            </a:r>
            <a:r>
              <a:rPr lang="en-US" sz="1200" b="1" dirty="0" err="1">
                <a:solidFill>
                  <a:srgbClr val="002060"/>
                </a:solidFill>
                <a:latin typeface="Arial Narrow" panose="020B0606020202030204" pitchFamily="34" charset="0"/>
                <a:cs typeface="Lato"/>
              </a:rPr>
              <a:t>Ngui</a:t>
            </a:r>
            <a:r>
              <a:rPr lang="en-US" sz="1200" b="1" dirty="0">
                <a:solidFill>
                  <a:srgbClr val="002060"/>
                </a:solidFill>
                <a:latin typeface="Arial Narrow" panose="020B0606020202030204" pitchFamily="34" charset="0"/>
                <a:cs typeface="Lato"/>
              </a:rPr>
              <a:t>, MD</a:t>
            </a:r>
            <a:endParaRPr lang="en-CA" sz="1200" dirty="0">
              <a:solidFill>
                <a:srgbClr val="002060"/>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Family Physician</a:t>
            </a:r>
            <a:br>
              <a:rPr lang="en-US" sz="1200" dirty="0">
                <a:solidFill>
                  <a:prstClr val="black"/>
                </a:solidFill>
                <a:latin typeface="Arial Narrow" panose="020B0606020202030204" pitchFamily="34" charset="0"/>
                <a:cs typeface="Lato"/>
              </a:rPr>
            </a:br>
            <a:r>
              <a:rPr lang="en-US" sz="1200" dirty="0">
                <a:solidFill>
                  <a:prstClr val="black"/>
                </a:solidFill>
                <a:latin typeface="Arial Narrow" panose="020B0606020202030204" pitchFamily="34" charset="0"/>
                <a:cs typeface="Lato"/>
              </a:rPr>
              <a:t>Clinical Lead, Fraser Street Medical </a:t>
            </a:r>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Clinical Associate Professor</a:t>
            </a:r>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UBC Department of Family Medicine</a:t>
            </a:r>
            <a:br>
              <a:rPr lang="en-US" sz="1200" dirty="0">
                <a:solidFill>
                  <a:prstClr val="black"/>
                </a:solidFill>
                <a:latin typeface="Arial Narrow" panose="020B0606020202030204" pitchFamily="34" charset="0"/>
                <a:cs typeface="Lato"/>
              </a:rPr>
            </a:br>
            <a:r>
              <a:rPr lang="en-US" sz="1200" dirty="0">
                <a:solidFill>
                  <a:prstClr val="black"/>
                </a:solidFill>
                <a:latin typeface="Arial Narrow" panose="020B0606020202030204" pitchFamily="34" charset="0"/>
                <a:cs typeface="Lato"/>
              </a:rPr>
              <a:t>Vancouver, British Columbia</a:t>
            </a:r>
          </a:p>
          <a:p>
            <a:pPr defTabSz="914400"/>
            <a:endParaRPr lang="en-CA" sz="1200" dirty="0">
              <a:solidFill>
                <a:prstClr val="black"/>
              </a:solidFill>
              <a:latin typeface="Arial Narrow" panose="020B0606020202030204" pitchFamily="34" charset="0"/>
              <a:cs typeface="Lato"/>
            </a:endParaRPr>
          </a:p>
          <a:p>
            <a:pPr defTabSz="914400"/>
            <a:endParaRPr lang="en-CA" sz="1200" b="1" dirty="0">
              <a:solidFill>
                <a:srgbClr val="8D0000"/>
              </a:solidFill>
              <a:latin typeface="Arial Narrow" panose="020B0606020202030204" pitchFamily="34" charset="0"/>
              <a:cs typeface="Lato"/>
            </a:endParaRPr>
          </a:p>
          <a:p>
            <a:pPr defTabSz="914400"/>
            <a:endParaRPr lang="en-US" sz="1200" b="1" dirty="0">
              <a:solidFill>
                <a:srgbClr val="8D0000"/>
              </a:solidFill>
              <a:latin typeface="Arial Narrow" panose="020B0606020202030204" pitchFamily="34" charset="0"/>
              <a:cs typeface="Lato"/>
            </a:endParaRPr>
          </a:p>
          <a:p>
            <a:pPr defTabSz="914400"/>
            <a:endParaRPr lang="en-US" sz="1200" b="1" dirty="0">
              <a:solidFill>
                <a:srgbClr val="8D0000"/>
              </a:solidFill>
              <a:latin typeface="Arial Narrow" panose="020B0606020202030204" pitchFamily="34" charset="0"/>
              <a:cs typeface="Lato"/>
            </a:endParaRPr>
          </a:p>
          <a:p>
            <a:pPr>
              <a:spcBef>
                <a:spcPct val="20000"/>
              </a:spcBef>
              <a:buFont typeface="Arial"/>
              <a:buNone/>
              <a:defRPr/>
            </a:pPr>
            <a:endParaRPr lang="en-US" sz="1200" dirty="0">
              <a:solidFill>
                <a:prstClr val="black">
                  <a:tint val="75000"/>
                </a:prstClr>
              </a:solidFill>
              <a:latin typeface="Arial Narrow" panose="020B0606020202030204" pitchFamily="34" charset="0"/>
              <a:cs typeface="Lato"/>
            </a:endParaRPr>
          </a:p>
        </p:txBody>
      </p:sp>
      <p:sp>
        <p:nvSpPr>
          <p:cNvPr id="16" name="Subtitle 2">
            <a:extLst>
              <a:ext uri="{FF2B5EF4-FFF2-40B4-BE49-F238E27FC236}">
                <a16:creationId xmlns:a16="http://schemas.microsoft.com/office/drawing/2014/main" id="{B23DAEE6-B2A0-473D-A585-7C1F360F60A2}"/>
              </a:ext>
            </a:extLst>
          </p:cNvPr>
          <p:cNvSpPr txBox="1">
            <a:spLocks/>
          </p:cNvSpPr>
          <p:nvPr/>
        </p:nvSpPr>
        <p:spPr>
          <a:xfrm>
            <a:off x="1546994" y="1253730"/>
            <a:ext cx="3672408" cy="5178968"/>
          </a:xfrm>
          <a:prstGeom prst="rect">
            <a:avLst/>
          </a:prstGeom>
        </p:spPr>
        <p:txBody>
          <a:bodyPr vert="horz" lIns="91440" tIns="45720" rIns="91440" bIns="45720" rtlCol="0">
            <a:noAutofit/>
          </a:bodyPr>
          <a:lstStyle/>
          <a:p>
            <a:pPr defTabSz="914400"/>
            <a:r>
              <a:rPr lang="en-CA" sz="1200" b="1" dirty="0">
                <a:solidFill>
                  <a:srgbClr val="002060"/>
                </a:solidFill>
                <a:latin typeface="Arial Narrow" panose="020B0606020202030204" pitchFamily="34" charset="0"/>
                <a:cs typeface="Lato"/>
              </a:rPr>
              <a:t>Lawrence A. Leiter, MD, FRCPC, FACP</a:t>
            </a:r>
          </a:p>
          <a:p>
            <a:pPr defTabSz="914400"/>
            <a:r>
              <a:rPr lang="en-CA" sz="1200" b="1" dirty="0">
                <a:solidFill>
                  <a:srgbClr val="002060"/>
                </a:solidFill>
                <a:latin typeface="Arial Narrow" panose="020B0606020202030204" pitchFamily="34" charset="0"/>
                <a:cs typeface="Lato"/>
              </a:rPr>
              <a:t>Chair </a:t>
            </a:r>
          </a:p>
          <a:p>
            <a:pPr defTabSz="914400"/>
            <a:r>
              <a:rPr lang="en-CA" sz="1200" dirty="0">
                <a:solidFill>
                  <a:prstClr val="black"/>
                </a:solidFill>
                <a:latin typeface="Arial Narrow" panose="020B0606020202030204" pitchFamily="34" charset="0"/>
                <a:cs typeface="Lato"/>
              </a:rPr>
              <a:t>Division of Endocrinology and Metabolism</a:t>
            </a:r>
          </a:p>
          <a:p>
            <a:pPr defTabSz="914400"/>
            <a:r>
              <a:rPr lang="en-CA" sz="1200" dirty="0">
                <a:solidFill>
                  <a:prstClr val="black"/>
                </a:solidFill>
                <a:latin typeface="Arial Narrow" panose="020B0606020202030204" pitchFamily="34" charset="0"/>
                <a:cs typeface="Lato"/>
              </a:rPr>
              <a:t>St. Michael’s Hospital</a:t>
            </a:r>
          </a:p>
          <a:p>
            <a:pPr defTabSz="914400"/>
            <a:r>
              <a:rPr lang="en-CA" sz="1200" dirty="0">
                <a:solidFill>
                  <a:prstClr val="black"/>
                </a:solidFill>
                <a:latin typeface="Arial Narrow" panose="020B0606020202030204" pitchFamily="34" charset="0"/>
                <a:cs typeface="Lato"/>
              </a:rPr>
              <a:t>Professor of Medicine and Nutritional Sciences</a:t>
            </a:r>
          </a:p>
          <a:p>
            <a:pPr defTabSz="914400"/>
            <a:r>
              <a:rPr lang="en-CA" sz="1200" dirty="0">
                <a:solidFill>
                  <a:prstClr val="black"/>
                </a:solidFill>
                <a:latin typeface="Arial Narrow" panose="020B0606020202030204" pitchFamily="34" charset="0"/>
                <a:cs typeface="Lato"/>
              </a:rPr>
              <a:t>University of Toronto</a:t>
            </a:r>
          </a:p>
          <a:p>
            <a:pPr defTabSz="914400"/>
            <a:endParaRPr lang="en-CA" sz="1200" dirty="0">
              <a:solidFill>
                <a:prstClr val="black"/>
              </a:solidFill>
              <a:latin typeface="Arial Narrow" panose="020B0606020202030204" pitchFamily="34" charset="0"/>
              <a:cs typeface="Lato"/>
            </a:endParaRPr>
          </a:p>
          <a:p>
            <a:pPr defTabSz="914400"/>
            <a:r>
              <a:rPr lang="en-CA" sz="1200" b="1" dirty="0">
                <a:solidFill>
                  <a:srgbClr val="002060"/>
                </a:solidFill>
                <a:latin typeface="Arial Narrow" panose="020B0606020202030204" pitchFamily="34" charset="0"/>
                <a:cs typeface="Lato"/>
              </a:rPr>
              <a:t>Robert Dufour, MD, MSc </a:t>
            </a:r>
          </a:p>
          <a:p>
            <a:pPr defTabSz="914400"/>
            <a:r>
              <a:rPr lang="en-CA" sz="1200" dirty="0">
                <a:solidFill>
                  <a:prstClr val="black"/>
                </a:solidFill>
                <a:latin typeface="Arial Narrow" panose="020B0606020202030204" pitchFamily="34" charset="0"/>
                <a:cs typeface="Lato"/>
              </a:rPr>
              <a:t>Associate Director, IRCM Clinic</a:t>
            </a:r>
          </a:p>
          <a:p>
            <a:pPr defTabSz="914400"/>
            <a:r>
              <a:rPr lang="en-CA" sz="1200" dirty="0">
                <a:solidFill>
                  <a:prstClr val="black"/>
                </a:solidFill>
                <a:latin typeface="Arial Narrow" panose="020B0606020202030204" pitchFamily="34" charset="0"/>
                <a:cs typeface="Lato"/>
              </a:rPr>
              <a:t>Director, Nutrition, Metabolism and Atherosclerosis Clinic</a:t>
            </a:r>
          </a:p>
          <a:p>
            <a:pPr defTabSz="914400"/>
            <a:r>
              <a:rPr lang="en-CA" sz="1200" dirty="0">
                <a:solidFill>
                  <a:prstClr val="black"/>
                </a:solidFill>
                <a:latin typeface="Arial Narrow" panose="020B0606020202030204" pitchFamily="34" charset="0"/>
                <a:cs typeface="Lato"/>
              </a:rPr>
              <a:t>Assistant Clinical Professor, Department of Nutrition</a:t>
            </a:r>
          </a:p>
          <a:p>
            <a:pPr defTabSz="914400"/>
            <a:r>
              <a:rPr lang="en-CA" sz="1200" dirty="0" err="1">
                <a:solidFill>
                  <a:prstClr val="black"/>
                </a:solidFill>
                <a:latin typeface="Arial Narrow" panose="020B0606020202030204" pitchFamily="34" charset="0"/>
                <a:cs typeface="Lato"/>
              </a:rPr>
              <a:t>Université</a:t>
            </a:r>
            <a:r>
              <a:rPr lang="en-CA" sz="1200" dirty="0">
                <a:solidFill>
                  <a:prstClr val="black"/>
                </a:solidFill>
                <a:latin typeface="Arial Narrow" panose="020B0606020202030204" pitchFamily="34" charset="0"/>
                <a:cs typeface="Lato"/>
              </a:rPr>
              <a:t> de Montréal</a:t>
            </a:r>
          </a:p>
          <a:p>
            <a:pPr defTabSz="914400"/>
            <a:endParaRPr lang="en-CA" sz="1200" dirty="0">
              <a:solidFill>
                <a:prstClr val="black"/>
              </a:solidFill>
              <a:latin typeface="Arial Narrow" panose="020B0606020202030204" pitchFamily="34" charset="0"/>
              <a:cs typeface="Lato"/>
            </a:endParaRPr>
          </a:p>
          <a:p>
            <a:pPr defTabSz="914400"/>
            <a:r>
              <a:rPr lang="en-US" sz="1200" b="1" dirty="0">
                <a:solidFill>
                  <a:srgbClr val="002060"/>
                </a:solidFill>
                <a:latin typeface="Arial Narrow" panose="020B0606020202030204" pitchFamily="34" charset="0"/>
                <a:cs typeface="Lato"/>
              </a:rPr>
              <a:t>Shaun Goodman, MD, MSc, FRCPC, FACC, FAHA, FESC</a:t>
            </a:r>
          </a:p>
          <a:p>
            <a:pPr defTabSz="914400"/>
            <a:r>
              <a:rPr lang="en-CA" sz="1200" dirty="0">
                <a:solidFill>
                  <a:prstClr val="black"/>
                </a:solidFill>
                <a:latin typeface="Arial Narrow" panose="020B0606020202030204" pitchFamily="34" charset="0"/>
                <a:cs typeface="Lato"/>
              </a:rPr>
              <a:t>Associate Head, Cardiology, St. Michael's Hospital</a:t>
            </a:r>
          </a:p>
          <a:p>
            <a:pPr defTabSz="914400"/>
            <a:r>
              <a:rPr lang="en-CA" sz="1200" dirty="0">
                <a:solidFill>
                  <a:prstClr val="black"/>
                </a:solidFill>
                <a:latin typeface="Arial Narrow" panose="020B0606020202030204" pitchFamily="34" charset="0"/>
                <a:cs typeface="Lato"/>
              </a:rPr>
              <a:t>Consultant, Canadian Heart Research Centre</a:t>
            </a:r>
          </a:p>
          <a:p>
            <a:pPr defTabSz="914400"/>
            <a:r>
              <a:rPr lang="en-CA" sz="1200" dirty="0">
                <a:solidFill>
                  <a:prstClr val="black"/>
                </a:solidFill>
                <a:latin typeface="Arial Narrow" panose="020B0606020202030204" pitchFamily="34" charset="0"/>
                <a:cs typeface="Lato"/>
              </a:rPr>
              <a:t>Professor and Heart &amp; Stroke Foundation of Ontario (Polo) Chair, Department of Medicine, University of Toronto</a:t>
            </a:r>
          </a:p>
          <a:p>
            <a:pPr defTabSz="914400"/>
            <a:endParaRPr lang="en-CA" sz="1200" dirty="0">
              <a:solidFill>
                <a:prstClr val="black"/>
              </a:solidFill>
              <a:latin typeface="Arial Narrow" panose="020B0606020202030204" pitchFamily="34" charset="0"/>
              <a:cs typeface="Lato"/>
            </a:endParaRPr>
          </a:p>
          <a:p>
            <a:pPr defTabSz="914400"/>
            <a:r>
              <a:rPr lang="fr-FR" sz="1200" b="1" dirty="0">
                <a:solidFill>
                  <a:srgbClr val="002060"/>
                </a:solidFill>
                <a:latin typeface="Arial Narrow" panose="020B0606020202030204" pitchFamily="34" charset="0"/>
                <a:cs typeface="Lato"/>
              </a:rPr>
              <a:t>Jean C. Grégoire, MD, FRCP(c), FACC</a:t>
            </a:r>
          </a:p>
          <a:p>
            <a:pPr defTabSz="914400"/>
            <a:r>
              <a:rPr lang="fr-FR" sz="1200" dirty="0" err="1">
                <a:solidFill>
                  <a:prstClr val="black"/>
                </a:solidFill>
                <a:latin typeface="Arial Narrow" panose="020B0606020202030204" pitchFamily="34" charset="0"/>
                <a:cs typeface="Lato"/>
              </a:rPr>
              <a:t>Interventional</a:t>
            </a:r>
            <a:r>
              <a:rPr lang="fr-FR" sz="1200" dirty="0">
                <a:solidFill>
                  <a:prstClr val="black"/>
                </a:solidFill>
                <a:latin typeface="Arial Narrow" panose="020B0606020202030204" pitchFamily="34" charset="0"/>
                <a:cs typeface="Lato"/>
              </a:rPr>
              <a:t> Cardiologist</a:t>
            </a:r>
          </a:p>
          <a:p>
            <a:pPr defTabSz="914400"/>
            <a:r>
              <a:rPr lang="fr-FR" sz="1200" dirty="0">
                <a:solidFill>
                  <a:prstClr val="black"/>
                </a:solidFill>
                <a:latin typeface="Arial Narrow" panose="020B0606020202030204" pitchFamily="34" charset="0"/>
                <a:cs typeface="Lato"/>
              </a:rPr>
              <a:t>Institut de cardiologie de Montréal</a:t>
            </a:r>
          </a:p>
          <a:p>
            <a:pPr defTabSz="914400"/>
            <a:r>
              <a:rPr lang="fr-FR" sz="1200" dirty="0">
                <a:solidFill>
                  <a:prstClr val="black"/>
                </a:solidFill>
                <a:latin typeface="Arial Narrow" panose="020B0606020202030204" pitchFamily="34" charset="0"/>
                <a:cs typeface="Lato"/>
              </a:rPr>
              <a:t>Associate Professor</a:t>
            </a:r>
          </a:p>
          <a:p>
            <a:pPr defTabSz="914400"/>
            <a:r>
              <a:rPr lang="fr-FR" sz="1200" dirty="0">
                <a:solidFill>
                  <a:prstClr val="black"/>
                </a:solidFill>
                <a:latin typeface="Arial Narrow" panose="020B0606020202030204" pitchFamily="34" charset="0"/>
                <a:cs typeface="Lato"/>
              </a:rPr>
              <a:t>Université de Montréal</a:t>
            </a:r>
          </a:p>
          <a:p>
            <a:pPr defTabSz="914400"/>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 </a:t>
            </a:r>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 </a:t>
            </a:r>
            <a:endParaRPr lang="en-CA" sz="1200" dirty="0">
              <a:solidFill>
                <a:prstClr val="black"/>
              </a:solidFill>
              <a:latin typeface="Arial Narrow" panose="020B0606020202030204" pitchFamily="34" charset="0"/>
              <a:cs typeface="Lato"/>
            </a:endParaRPr>
          </a:p>
          <a:p>
            <a:pPr>
              <a:spcBef>
                <a:spcPct val="20000"/>
              </a:spcBef>
              <a:buFont typeface="Arial"/>
              <a:buNone/>
              <a:defRPr/>
            </a:pPr>
            <a:endParaRPr lang="en-US" sz="1200" dirty="0">
              <a:solidFill>
                <a:prstClr val="black">
                  <a:tint val="75000"/>
                </a:prstClr>
              </a:solidFill>
              <a:latin typeface="Arial Narrow" panose="020B0606020202030204" pitchFamily="34" charset="0"/>
              <a:cs typeface="Lato"/>
            </a:endParaRPr>
          </a:p>
        </p:txBody>
      </p:sp>
      <p:sp>
        <p:nvSpPr>
          <p:cNvPr id="17" name="Subtitle 2">
            <a:extLst>
              <a:ext uri="{FF2B5EF4-FFF2-40B4-BE49-F238E27FC236}">
                <a16:creationId xmlns:a16="http://schemas.microsoft.com/office/drawing/2014/main" id="{23B60252-BB27-4A94-9064-01A49313E92B}"/>
              </a:ext>
            </a:extLst>
          </p:cNvPr>
          <p:cNvSpPr txBox="1">
            <a:spLocks/>
          </p:cNvSpPr>
          <p:nvPr/>
        </p:nvSpPr>
        <p:spPr>
          <a:xfrm>
            <a:off x="7693057" y="1505599"/>
            <a:ext cx="2817806" cy="4455267"/>
          </a:xfrm>
          <a:prstGeom prst="rect">
            <a:avLst/>
          </a:prstGeom>
        </p:spPr>
        <p:txBody>
          <a:bodyPr vert="horz" lIns="91440" tIns="45720" rIns="91440" bIns="45720" rtlCol="0">
            <a:noAutofit/>
          </a:bodyPr>
          <a:lstStyle/>
          <a:p>
            <a:pPr defTabSz="914400"/>
            <a:endParaRPr lang="en-CA" sz="1200" dirty="0">
              <a:solidFill>
                <a:prstClr val="black"/>
              </a:solidFill>
              <a:latin typeface="Arial Narrow" panose="020B0606020202030204" pitchFamily="34" charset="0"/>
              <a:cs typeface="Lato"/>
            </a:endParaRPr>
          </a:p>
          <a:p>
            <a:pPr defTabSz="914400"/>
            <a:endParaRPr lang="en-CA" sz="1200" dirty="0">
              <a:solidFill>
                <a:prstClr val="black"/>
              </a:solidFill>
              <a:latin typeface="Arial Narrow" panose="020B0606020202030204" pitchFamily="34" charset="0"/>
              <a:cs typeface="Lato"/>
            </a:endParaRPr>
          </a:p>
          <a:p>
            <a:pPr defTabSz="914400"/>
            <a:r>
              <a:rPr lang="en-US" sz="1200" dirty="0">
                <a:solidFill>
                  <a:prstClr val="black"/>
                </a:solidFill>
                <a:latin typeface="Arial Narrow" panose="020B0606020202030204" pitchFamily="34" charset="0"/>
                <a:cs typeface="Lato"/>
              </a:rPr>
              <a:t> </a:t>
            </a:r>
            <a:endParaRPr lang="en-CA" sz="1200" dirty="0">
              <a:solidFill>
                <a:prstClr val="black"/>
              </a:solidFill>
              <a:latin typeface="Arial Narrow" panose="020B0606020202030204" pitchFamily="34" charset="0"/>
              <a:cs typeface="Lato"/>
            </a:endParaRPr>
          </a:p>
          <a:p>
            <a:pPr>
              <a:spcBef>
                <a:spcPct val="20000"/>
              </a:spcBef>
              <a:buFont typeface="Arial"/>
              <a:buNone/>
              <a:defRPr/>
            </a:pPr>
            <a:endParaRPr lang="en-US" sz="1200" dirty="0">
              <a:solidFill>
                <a:prstClr val="black">
                  <a:tint val="75000"/>
                </a:prstClr>
              </a:solidFill>
              <a:latin typeface="Arial Narrow" panose="020B0606020202030204" pitchFamily="34" charset="0"/>
              <a:cs typeface="Lato"/>
            </a:endParaRPr>
          </a:p>
        </p:txBody>
      </p:sp>
    </p:spTree>
    <p:extLst>
      <p:ext uri="{BB962C8B-B14F-4D97-AF65-F5344CB8AC3E}">
        <p14:creationId xmlns:p14="http://schemas.microsoft.com/office/powerpoint/2010/main" val="318648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8797" y="10949"/>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18797" y="864104"/>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129365"/>
            <a:ext cx="7696200"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Learning Objectives</a:t>
            </a:r>
          </a:p>
        </p:txBody>
      </p:sp>
      <p:sp>
        <p:nvSpPr>
          <p:cNvPr id="115" name="Rectangle 114">
            <a:extLst>
              <a:ext uri="{FF2B5EF4-FFF2-40B4-BE49-F238E27FC236}">
                <a16:creationId xmlns:a16="http://schemas.microsoft.com/office/drawing/2014/main" id="{B0B6EB0D-5DB6-40C7-865E-F9668E3698DB}"/>
              </a:ext>
            </a:extLst>
          </p:cNvPr>
          <p:cNvSpPr/>
          <p:nvPr/>
        </p:nvSpPr>
        <p:spPr>
          <a:xfrm>
            <a:off x="3136214" y="2057400"/>
            <a:ext cx="5474386"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rPr>
              <a:t>Discuss the role of LDL-C lowering in cardiovascular risk reduction with emphasis on the results of recently completed clinical trials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066421"/>
            <a:ext cx="745717" cy="830997"/>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061387"/>
            <a:ext cx="745717" cy="830997"/>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056353"/>
            <a:ext cx="745717" cy="830997"/>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03</a:t>
            </a:r>
          </a:p>
        </p:txBody>
      </p:sp>
      <p:sp>
        <p:nvSpPr>
          <p:cNvPr id="126" name="TextBox 125">
            <a:extLst>
              <a:ext uri="{FF2B5EF4-FFF2-40B4-BE49-F238E27FC236}">
                <a16:creationId xmlns:a16="http://schemas.microsoft.com/office/drawing/2014/main" id="{FA2537A1-8631-4F11-AD6C-3CB41A6DD64F}"/>
              </a:ext>
            </a:extLst>
          </p:cNvPr>
          <p:cNvSpPr txBox="1"/>
          <p:nvPr/>
        </p:nvSpPr>
        <p:spPr>
          <a:xfrm>
            <a:off x="1888834" y="5051319"/>
            <a:ext cx="745717" cy="830997"/>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04</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002310"/>
            <a:ext cx="6858000" cy="0"/>
          </a:xfrm>
          <a:prstGeom prst="line">
            <a:avLst/>
          </a:prstGeom>
          <a:noFill/>
          <a:ln w="9525" cap="flat" cmpd="sng" algn="ctr">
            <a:solidFill>
              <a:srgbClr val="51118E"/>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3999838"/>
            <a:ext cx="6858000" cy="0"/>
          </a:xfrm>
          <a:prstGeom prst="line">
            <a:avLst/>
          </a:prstGeom>
          <a:noFill/>
          <a:ln w="9525" cap="flat" cmpd="sng" algn="ctr">
            <a:solidFill>
              <a:srgbClr val="51118E"/>
            </a:solidFill>
            <a:prstDash val="solid"/>
          </a:ln>
          <a:effectLst/>
        </p:spPr>
      </p:cxnSp>
      <p:cxnSp>
        <p:nvCxnSpPr>
          <p:cNvPr id="132" name="Straight Connector 131">
            <a:extLst>
              <a:ext uri="{FF2B5EF4-FFF2-40B4-BE49-F238E27FC236}">
                <a16:creationId xmlns:a16="http://schemas.microsoft.com/office/drawing/2014/main" id="{B894F95D-16E4-46BD-95FB-1FE49511E794}"/>
              </a:ext>
            </a:extLst>
          </p:cNvPr>
          <p:cNvCxnSpPr/>
          <p:nvPr/>
        </p:nvCxnSpPr>
        <p:spPr>
          <a:xfrm>
            <a:off x="1752600" y="4988128"/>
            <a:ext cx="6858000" cy="0"/>
          </a:xfrm>
          <a:prstGeom prst="line">
            <a:avLst/>
          </a:prstGeom>
          <a:noFill/>
          <a:ln w="9525" cap="flat" cmpd="sng" algn="ctr">
            <a:solidFill>
              <a:srgbClr val="51118E"/>
            </a:solidFill>
            <a:prstDash val="solid"/>
          </a:ln>
          <a:effectLst/>
        </p:spPr>
      </p:cxnSp>
      <p:sp>
        <p:nvSpPr>
          <p:cNvPr id="134" name="Rectangle 133">
            <a:extLst>
              <a:ext uri="{FF2B5EF4-FFF2-40B4-BE49-F238E27FC236}">
                <a16:creationId xmlns:a16="http://schemas.microsoft.com/office/drawing/2014/main" id="{5DB2E695-3908-40F5-9BD3-3B7732109005}"/>
              </a:ext>
            </a:extLst>
          </p:cNvPr>
          <p:cNvSpPr/>
          <p:nvPr/>
        </p:nvSpPr>
        <p:spPr>
          <a:xfrm>
            <a:off x="3136214" y="3048000"/>
            <a:ext cx="5474386"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rPr>
              <a:t>Evaluate recommendations for lipid lowering agents beyond or in addition to statin therapy for patients with atherosclerotic cardiovascular disease</a:t>
            </a:r>
          </a:p>
        </p:txBody>
      </p:sp>
      <p:sp>
        <p:nvSpPr>
          <p:cNvPr id="135" name="Rectangle 134">
            <a:extLst>
              <a:ext uri="{FF2B5EF4-FFF2-40B4-BE49-F238E27FC236}">
                <a16:creationId xmlns:a16="http://schemas.microsoft.com/office/drawing/2014/main" id="{F96DC797-FFE0-4069-8E0E-75B1AE131D48}"/>
              </a:ext>
            </a:extLst>
          </p:cNvPr>
          <p:cNvSpPr/>
          <p:nvPr/>
        </p:nvSpPr>
        <p:spPr>
          <a:xfrm>
            <a:off x="3136214" y="4038600"/>
            <a:ext cx="5474386"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rPr>
              <a:t>Explain the mechanism of action of proprotein convertase subtilisin/</a:t>
            </a:r>
            <a:r>
              <a:rPr kumimoji="0" lang="en-CA" sz="1800" b="1" i="0" u="none" strike="noStrike" kern="0" cap="none" spc="0" normalizeH="0" baseline="0" noProof="0" dirty="0" err="1">
                <a:ln>
                  <a:noFill/>
                </a:ln>
                <a:solidFill>
                  <a:srgbClr val="000000">
                    <a:lumMod val="95000"/>
                    <a:lumOff val="5000"/>
                  </a:srgbClr>
                </a:solidFill>
                <a:effectLst/>
                <a:uLnTx/>
                <a:uFillTx/>
                <a:latin typeface="Arial Narrow" panose="020B0606020202030204" pitchFamily="34" charset="0"/>
                <a:ea typeface="+mn-ea"/>
                <a:cs typeface="Arial" pitchFamily="34" charset="0"/>
              </a:rPr>
              <a:t>kexin</a:t>
            </a:r>
            <a:r>
              <a:rPr kumimoji="0" lang="en-CA" sz="18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rPr>
              <a:t> type 9 (PCSK9) inhibitors and apply the latest clinical data to patient management strategies</a:t>
            </a:r>
          </a:p>
        </p:txBody>
      </p:sp>
      <p:sp>
        <p:nvSpPr>
          <p:cNvPr id="136" name="Rectangle 135">
            <a:extLst>
              <a:ext uri="{FF2B5EF4-FFF2-40B4-BE49-F238E27FC236}">
                <a16:creationId xmlns:a16="http://schemas.microsoft.com/office/drawing/2014/main" id="{4BBBD2B7-6E8E-427B-B9F1-24024240AE0F}"/>
              </a:ext>
            </a:extLst>
          </p:cNvPr>
          <p:cNvSpPr/>
          <p:nvPr/>
        </p:nvSpPr>
        <p:spPr>
          <a:xfrm>
            <a:off x="3136214" y="5029200"/>
            <a:ext cx="5474386" cy="923330"/>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rPr>
              <a:t>Apply best guideline practice recommendations into routine clinical practice based on specific patient characteristics</a:t>
            </a:r>
          </a:p>
        </p:txBody>
      </p:sp>
      <p:sp>
        <p:nvSpPr>
          <p:cNvPr id="137" name="Rectangle 136">
            <a:extLst>
              <a:ext uri="{FF2B5EF4-FFF2-40B4-BE49-F238E27FC236}">
                <a16:creationId xmlns:a16="http://schemas.microsoft.com/office/drawing/2014/main" id="{E705A5CE-1702-4712-A839-ADE72DE6D9BA}"/>
              </a:ext>
            </a:extLst>
          </p:cNvPr>
          <p:cNvSpPr/>
          <p:nvPr/>
        </p:nvSpPr>
        <p:spPr>
          <a:xfrm>
            <a:off x="1447800" y="1291630"/>
            <a:ext cx="7361663" cy="461665"/>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srgbClr val="451C6A"/>
                </a:solidFill>
                <a:effectLst/>
                <a:uLnTx/>
                <a:uFillTx/>
                <a:latin typeface="Arial Narrow" panose="020B0606020202030204" pitchFamily="34" charset="0"/>
                <a:ea typeface="+mn-ea"/>
                <a:cs typeface="Arial" pitchFamily="34" charset="0"/>
              </a:rPr>
              <a:t>Upon completion of this activity, participants will be able to:</a:t>
            </a:r>
          </a:p>
        </p:txBody>
      </p:sp>
    </p:spTree>
    <p:extLst>
      <p:ext uri="{BB962C8B-B14F-4D97-AF65-F5344CB8AC3E}">
        <p14:creationId xmlns:p14="http://schemas.microsoft.com/office/powerpoint/2010/main" val="191436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6096000"/>
            <a:ext cx="9162797" cy="762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0" y="1395518"/>
            <a:ext cx="8610599" cy="4066964"/>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3192"/>
              </a:solidFill>
              <a:effectLst/>
              <a:uLnTx/>
              <a:uFillTx/>
              <a:latin typeface="Arial Narrow"/>
              <a:ea typeface="+mn-ea"/>
            </a:endParaRP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3200" b="1" i="0" u="none" strike="noStrike" kern="1200" cap="none" spc="0" normalizeH="0" baseline="0" noProof="0" dirty="0">
                <a:ln>
                  <a:noFill/>
                </a:ln>
                <a:solidFill>
                  <a:srgbClr val="000000">
                    <a:lumMod val="85000"/>
                    <a:lumOff val="15000"/>
                  </a:srgbClr>
                </a:solidFill>
                <a:effectLst/>
                <a:uLnTx/>
                <a:uFillTx/>
                <a:latin typeface="Arial Narrow"/>
                <a:ea typeface="+mn-ea"/>
              </a:rPr>
              <a:t>50% or less</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3200" b="1" i="0" u="none" strike="noStrike" kern="1200" cap="none" spc="0" normalizeH="0" baseline="0" noProof="0" dirty="0">
                <a:ln>
                  <a:noFill/>
                </a:ln>
                <a:solidFill>
                  <a:srgbClr val="000000">
                    <a:lumMod val="85000"/>
                    <a:lumOff val="15000"/>
                  </a:srgbClr>
                </a:solidFill>
                <a:effectLst/>
                <a:uLnTx/>
                <a:uFillTx/>
                <a:latin typeface="Arial Narrow"/>
                <a:ea typeface="+mn-ea"/>
              </a:rPr>
              <a:t>60%</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3200" b="1" i="0" u="none" strike="noStrike" kern="1200" cap="none" spc="0" normalizeH="0" baseline="0" noProof="0" dirty="0">
                <a:ln>
                  <a:noFill/>
                </a:ln>
                <a:solidFill>
                  <a:srgbClr val="000000">
                    <a:lumMod val="85000"/>
                    <a:lumOff val="15000"/>
                  </a:srgbClr>
                </a:solidFill>
                <a:effectLst/>
                <a:uLnTx/>
                <a:uFillTx/>
                <a:latin typeface="Arial Narrow"/>
                <a:ea typeface="+mn-ea"/>
              </a:rPr>
              <a:t>70%</a:t>
            </a:r>
          </a:p>
          <a:p>
            <a:pPr marL="914400" marR="0" lvl="1" indent="-514350" algn="l" defTabSz="457200" rtl="0" eaLnBrk="1" fontAlgn="base" latinLnBrk="0" hangingPunct="1">
              <a:lnSpc>
                <a:spcPct val="100000"/>
              </a:lnSpc>
              <a:spcBef>
                <a:spcPct val="20000"/>
              </a:spcBef>
              <a:spcAft>
                <a:spcPct val="0"/>
              </a:spcAft>
              <a:buClr>
                <a:srgbClr val="451C6A"/>
              </a:buClr>
              <a:buSzTx/>
              <a:buFont typeface="+mj-lt"/>
              <a:buAutoNum type="arabicPeriod"/>
              <a:tabLst/>
              <a:defRPr/>
            </a:pPr>
            <a:r>
              <a:rPr kumimoji="0" lang="en-CA" sz="3200" b="1" i="0" u="none" strike="noStrike" kern="1200" cap="none" spc="0" normalizeH="0" baseline="0" noProof="0" dirty="0">
                <a:ln>
                  <a:noFill/>
                </a:ln>
                <a:solidFill>
                  <a:srgbClr val="000000">
                    <a:lumMod val="85000"/>
                    <a:lumOff val="15000"/>
                  </a:srgbClr>
                </a:solidFill>
                <a:effectLst/>
                <a:uLnTx/>
                <a:uFillTx/>
                <a:latin typeface="Arial Narrow"/>
                <a:ea typeface="+mn-ea"/>
              </a:rPr>
              <a:t>Over 80%</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64941"/>
            <a:ext cx="8439403"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Proportion of Patients Achieve LDL-C Target &lt; 2 mmol/L on Statin Therapy?</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956" y="2305050"/>
            <a:ext cx="1852346" cy="4171949"/>
          </a:xfrm>
          <a:prstGeom prst="rect">
            <a:avLst/>
          </a:prstGeom>
        </p:spPr>
      </p:pic>
    </p:spTree>
    <p:extLst>
      <p:ext uri="{BB962C8B-B14F-4D97-AF65-F5344CB8AC3E}">
        <p14:creationId xmlns:p14="http://schemas.microsoft.com/office/powerpoint/2010/main" val="2682396638"/>
      </p:ext>
    </p:extLst>
  </p:cSld>
  <p:clrMapOvr>
    <a:masterClrMapping/>
  </p:clrMapOvr>
</p:sld>
</file>

<file path=ppt/theme/theme1.xml><?xml version="1.0" encoding="utf-8"?>
<a:theme xmlns:a="http://schemas.openxmlformats.org/drawingml/2006/main" name="1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ysClr val="window" lastClr="FFFFFF"/>
    </a:lt1>
    <a:dk2>
      <a:srgbClr val="00B0F0"/>
    </a:dk2>
    <a:lt2>
      <a:srgbClr val="F29828"/>
    </a:lt2>
    <a:accent1>
      <a:srgbClr val="F24131"/>
    </a:accent1>
    <a:accent2>
      <a:srgbClr val="9F1C38"/>
    </a:accent2>
    <a:accent3>
      <a:srgbClr val="2C3E50"/>
    </a:accent3>
    <a:accent4>
      <a:srgbClr val="9BA64A"/>
    </a:accent4>
    <a:accent5>
      <a:srgbClr val="56BFC0"/>
    </a:accent5>
    <a:accent6>
      <a:srgbClr val="0F7373"/>
    </a:accent6>
    <a:hlink>
      <a:srgbClr val="002335"/>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000000"/>
    </a:dk1>
    <a:lt1>
      <a:sysClr val="window" lastClr="FFFFFF"/>
    </a:lt1>
    <a:dk2>
      <a:srgbClr val="00B0F0"/>
    </a:dk2>
    <a:lt2>
      <a:srgbClr val="F29828"/>
    </a:lt2>
    <a:accent1>
      <a:srgbClr val="F24131"/>
    </a:accent1>
    <a:accent2>
      <a:srgbClr val="9F1C38"/>
    </a:accent2>
    <a:accent3>
      <a:srgbClr val="2C3E50"/>
    </a:accent3>
    <a:accent4>
      <a:srgbClr val="9BA64A"/>
    </a:accent4>
    <a:accent5>
      <a:srgbClr val="56BFC0"/>
    </a:accent5>
    <a:accent6>
      <a:srgbClr val="0F7373"/>
    </a:accent6>
    <a:hlink>
      <a:srgbClr val="002335"/>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12801</TotalTime>
  <Words>6792</Words>
  <Application>Microsoft Office PowerPoint</Application>
  <PresentationFormat>On-screen Show (4:3)</PresentationFormat>
  <Paragraphs>1181</Paragraphs>
  <Slides>57</Slides>
  <Notes>39</Notes>
  <HiddenSlides>1</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57</vt:i4>
      </vt:variant>
    </vt:vector>
  </HeadingPairs>
  <TitlesOfParts>
    <vt:vector size="80" baseType="lpstr">
      <vt:lpstr>MS Mincho</vt:lpstr>
      <vt:lpstr>Lato</vt:lpstr>
      <vt:lpstr>Arial Narrow Bold Italic</vt:lpstr>
      <vt:lpstr>Calibri</vt:lpstr>
      <vt:lpstr>Open Sans</vt:lpstr>
      <vt:lpstr>Wingdings</vt:lpstr>
      <vt:lpstr>Symbol</vt:lpstr>
      <vt:lpstr>Aharoni</vt:lpstr>
      <vt:lpstr>Arial Narrow Bold</vt:lpstr>
      <vt:lpstr>Arial Narrow</vt:lpstr>
      <vt:lpstr>ヒラギノ角ゴ ProN W6</vt:lpstr>
      <vt:lpstr>MS Mincho</vt:lpstr>
      <vt:lpstr>Times</vt:lpstr>
      <vt:lpstr>Calibri Light</vt:lpstr>
      <vt:lpstr>Agency FB</vt:lpstr>
      <vt:lpstr>Arial</vt:lpstr>
      <vt:lpstr>MS PGothic</vt:lpstr>
      <vt:lpstr>MS PGothic</vt:lpstr>
      <vt:lpstr>Microsoft YaHei</vt:lpstr>
      <vt:lpstr>Times New Roman</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331</cp:revision>
  <dcterms:created xsi:type="dcterms:W3CDTF">2018-02-28T19:04:49Z</dcterms:created>
  <dcterms:modified xsi:type="dcterms:W3CDTF">2018-05-30T15:21:58Z</dcterms:modified>
</cp:coreProperties>
</file>